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7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8.xml" ContentType="application/vnd.openxmlformats-officedocument.presentationml.tags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01" r:id="rId5"/>
    <p:sldMasterId id="2147483677" r:id="rId6"/>
    <p:sldMasterId id="2147483672" r:id="rId7"/>
    <p:sldMasterId id="2147483703" r:id="rId8"/>
    <p:sldMasterId id="2147483709" r:id="rId9"/>
  </p:sldMasterIdLst>
  <p:notesMasterIdLst>
    <p:notesMasterId r:id="rId50"/>
  </p:notesMasterIdLst>
  <p:sldIdLst>
    <p:sldId id="397" r:id="rId10"/>
    <p:sldId id="406" r:id="rId11"/>
    <p:sldId id="399" r:id="rId12"/>
    <p:sldId id="469" r:id="rId13"/>
    <p:sldId id="376" r:id="rId14"/>
    <p:sldId id="400" r:id="rId15"/>
    <p:sldId id="401" r:id="rId16"/>
    <p:sldId id="413" r:id="rId17"/>
    <p:sldId id="414" r:id="rId18"/>
    <p:sldId id="436" r:id="rId19"/>
    <p:sldId id="382" r:id="rId20"/>
    <p:sldId id="408" r:id="rId21"/>
    <p:sldId id="470" r:id="rId22"/>
    <p:sldId id="446" r:id="rId23"/>
    <p:sldId id="471" r:id="rId24"/>
    <p:sldId id="449" r:id="rId25"/>
    <p:sldId id="472" r:id="rId26"/>
    <p:sldId id="409" r:id="rId27"/>
    <p:sldId id="391" r:id="rId28"/>
    <p:sldId id="404" r:id="rId29"/>
    <p:sldId id="443" r:id="rId30"/>
    <p:sldId id="437" r:id="rId31"/>
    <p:sldId id="440" r:id="rId32"/>
    <p:sldId id="410" r:id="rId33"/>
    <p:sldId id="448" r:id="rId34"/>
    <p:sldId id="318" r:id="rId35"/>
    <p:sldId id="267" r:id="rId36"/>
    <p:sldId id="392" r:id="rId37"/>
    <p:sldId id="461" r:id="rId38"/>
    <p:sldId id="473" r:id="rId39"/>
    <p:sldId id="356" r:id="rId40"/>
    <p:sldId id="467" r:id="rId41"/>
    <p:sldId id="464" r:id="rId42"/>
    <p:sldId id="466" r:id="rId43"/>
    <p:sldId id="450" r:id="rId44"/>
    <p:sldId id="454" r:id="rId45"/>
    <p:sldId id="474" r:id="rId46"/>
    <p:sldId id="452" r:id="rId47"/>
    <p:sldId id="468" r:id="rId48"/>
    <p:sldId id="442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3C98363-2656-4C74-923A-29ADD96922A2}">
          <p14:sldIdLst>
            <p14:sldId id="397"/>
            <p14:sldId id="406"/>
            <p14:sldId id="399"/>
            <p14:sldId id="469"/>
            <p14:sldId id="376"/>
            <p14:sldId id="400"/>
            <p14:sldId id="401"/>
            <p14:sldId id="413"/>
            <p14:sldId id="414"/>
            <p14:sldId id="436"/>
            <p14:sldId id="382"/>
            <p14:sldId id="408"/>
            <p14:sldId id="470"/>
            <p14:sldId id="446"/>
            <p14:sldId id="471"/>
            <p14:sldId id="449"/>
            <p14:sldId id="472"/>
            <p14:sldId id="409"/>
            <p14:sldId id="391"/>
            <p14:sldId id="404"/>
            <p14:sldId id="443"/>
            <p14:sldId id="437"/>
            <p14:sldId id="440"/>
            <p14:sldId id="410"/>
            <p14:sldId id="448"/>
            <p14:sldId id="318"/>
            <p14:sldId id="267"/>
            <p14:sldId id="392"/>
            <p14:sldId id="461"/>
            <p14:sldId id="473"/>
            <p14:sldId id="356"/>
            <p14:sldId id="467"/>
            <p14:sldId id="464"/>
            <p14:sldId id="466"/>
            <p14:sldId id="450"/>
            <p14:sldId id="454"/>
            <p14:sldId id="474"/>
            <p14:sldId id="452"/>
            <p14:sldId id="468"/>
            <p14:sldId id="44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pos="3273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F92"/>
    <a:srgbClr val="66CCFF"/>
    <a:srgbClr val="FF40FF"/>
    <a:srgbClr val="73FB79"/>
    <a:srgbClr val="E9C7B1"/>
    <a:srgbClr val="294F6F"/>
    <a:srgbClr val="70B162"/>
    <a:srgbClr val="C26727"/>
    <a:srgbClr val="FFC000"/>
    <a:srgbClr val="FEE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5646A9-18BC-4058-8A81-24040267385D}" v="34" vWet="36" dt="2022-09-08T22:54:53.098"/>
    <p1510:client id="{E367B4AD-1EB5-2F41-9F73-7926B3CB55A0}" v="4245" dt="2022-09-09T01:41:50.914"/>
    <p1510:client id="{F3A1FEDE-B6D6-43C9-85F9-5431FC2906BA}" v="206" dt="2022-09-09T01:52:04.6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60"/>
      </p:cViewPr>
      <p:guideLst>
        <p:guide orient="horz" pos="164"/>
        <p:guide pos="327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notesMaster" Target="notesMasters/notesMaster1.xml"/><Relationship Id="rId55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8" Type="http://schemas.openxmlformats.org/officeDocument/2006/relationships/slideMaster" Target="slideMasters/slideMaster5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550714064424409E-2"/>
          <c:y val="3.3869412347027599E-3"/>
          <c:w val="0.96170245625406381"/>
          <c:h val="0.86999826119237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Months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9D-7045-89BC-0A81E847F179}"/>
            </c:ext>
          </c:extLst>
        </c:ser>
        <c:ser>
          <c:idx val="7"/>
          <c:order val="1"/>
          <c:tx>
            <c:strRef>
              <c:f>Sheet1!$I$1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Months</c:v>
                </c:pt>
              </c:strCache>
            </c:strRef>
          </c:cat>
          <c:val>
            <c:numRef>
              <c:f>Sheet1!$I$2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439D-7045-89BC-0A81E847F1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04881552"/>
        <c:axId val="704885160"/>
      </c:barChart>
      <c:catAx>
        <c:axId val="7048815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04885160"/>
        <c:crosses val="autoZero"/>
        <c:auto val="1"/>
        <c:lblAlgn val="ctr"/>
        <c:lblOffset val="100"/>
        <c:noMultiLvlLbl val="0"/>
      </c:catAx>
      <c:valAx>
        <c:axId val="704885160"/>
        <c:scaling>
          <c:orientation val="minMax"/>
          <c:max val="48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Franklin Gothic Demi" panose="020B0703020102020204" pitchFamily="34" charset="0"/>
                <a:ea typeface="+mn-ea"/>
                <a:cs typeface="+mn-cs"/>
              </a:defRPr>
            </a:pPr>
            <a:endParaRPr lang="en-US"/>
          </a:p>
        </c:txPr>
        <c:crossAx val="704881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550714064424409E-2"/>
          <c:y val="3.3869412347027599E-3"/>
          <c:w val="0.96170245625406381"/>
          <c:h val="0.86999826119237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Months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9D-7045-89BC-0A81E847F179}"/>
            </c:ext>
          </c:extLst>
        </c:ser>
        <c:ser>
          <c:idx val="7"/>
          <c:order val="1"/>
          <c:tx>
            <c:strRef>
              <c:f>Sheet1!$I$1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Months</c:v>
                </c:pt>
              </c:strCache>
            </c:strRef>
          </c:cat>
          <c:val>
            <c:numRef>
              <c:f>Sheet1!$I$2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439D-7045-89BC-0A81E847F1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04881552"/>
        <c:axId val="704885160"/>
      </c:barChart>
      <c:catAx>
        <c:axId val="7048815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04885160"/>
        <c:crosses val="autoZero"/>
        <c:auto val="1"/>
        <c:lblAlgn val="ctr"/>
        <c:lblOffset val="100"/>
        <c:noMultiLvlLbl val="0"/>
      </c:catAx>
      <c:valAx>
        <c:axId val="704885160"/>
        <c:scaling>
          <c:orientation val="minMax"/>
          <c:max val="48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Franklin Gothic Demi" panose="020B0703020102020204" pitchFamily="34" charset="0"/>
                <a:ea typeface="+mn-ea"/>
                <a:cs typeface="+mn-cs"/>
              </a:defRPr>
            </a:pPr>
            <a:endParaRPr lang="en-US"/>
          </a:p>
        </c:txPr>
        <c:crossAx val="704881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550714064424409E-2"/>
          <c:y val="3.3869412347027599E-3"/>
          <c:w val="0.96170245625406381"/>
          <c:h val="0.86999826119237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Months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9D-7045-89BC-0A81E847F179}"/>
            </c:ext>
          </c:extLst>
        </c:ser>
        <c:ser>
          <c:idx val="7"/>
          <c:order val="1"/>
          <c:tx>
            <c:strRef>
              <c:f>Sheet1!$I$1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Months</c:v>
                </c:pt>
              </c:strCache>
            </c:strRef>
          </c:cat>
          <c:val>
            <c:numRef>
              <c:f>Sheet1!$I$2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439D-7045-89BC-0A81E847F1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04881552"/>
        <c:axId val="704885160"/>
      </c:barChart>
      <c:catAx>
        <c:axId val="7048815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04885160"/>
        <c:crosses val="autoZero"/>
        <c:auto val="1"/>
        <c:lblAlgn val="ctr"/>
        <c:lblOffset val="100"/>
        <c:noMultiLvlLbl val="0"/>
      </c:catAx>
      <c:valAx>
        <c:axId val="704885160"/>
        <c:scaling>
          <c:orientation val="minMax"/>
          <c:max val="48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Franklin Gothic Demi" panose="020B0703020102020204" pitchFamily="34" charset="0"/>
                <a:ea typeface="+mn-ea"/>
                <a:cs typeface="+mn-cs"/>
              </a:defRPr>
            </a:pPr>
            <a:endParaRPr lang="en-US"/>
          </a:p>
        </c:txPr>
        <c:crossAx val="704881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550714064424409E-2"/>
          <c:y val="3.3869412347027599E-3"/>
          <c:w val="0.96170245625406381"/>
          <c:h val="0.86999826119237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Months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9D-7045-89BC-0A81E847F179}"/>
            </c:ext>
          </c:extLst>
        </c:ser>
        <c:ser>
          <c:idx val="7"/>
          <c:order val="1"/>
          <c:tx>
            <c:strRef>
              <c:f>Sheet1!$I$1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Months</c:v>
                </c:pt>
              </c:strCache>
            </c:strRef>
          </c:cat>
          <c:val>
            <c:numRef>
              <c:f>Sheet1!$I$2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439D-7045-89BC-0A81E847F1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04881552"/>
        <c:axId val="704885160"/>
      </c:barChart>
      <c:catAx>
        <c:axId val="7048815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04885160"/>
        <c:crosses val="autoZero"/>
        <c:auto val="1"/>
        <c:lblAlgn val="ctr"/>
        <c:lblOffset val="100"/>
        <c:noMultiLvlLbl val="0"/>
      </c:catAx>
      <c:valAx>
        <c:axId val="704885160"/>
        <c:scaling>
          <c:orientation val="minMax"/>
          <c:max val="48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Franklin Gothic Demi" panose="020B0703020102020204" pitchFamily="34" charset="0"/>
                <a:ea typeface="+mn-ea"/>
                <a:cs typeface="+mn-cs"/>
              </a:defRPr>
            </a:pPr>
            <a:endParaRPr lang="en-US"/>
          </a:p>
        </c:txPr>
        <c:crossAx val="704881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4942A-E862-4BF6-80ED-EADE905484F1}" type="datetimeFigureOut">
              <a:rPr lang="en-NZ" smtClean="0"/>
              <a:t>9/09/2022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A7F95-EE9A-479A-ADBD-1454ED01B3C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92444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ariantvalidator.org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>
              <a:solidFill>
                <a:srgbClr val="FF0000"/>
              </a:solidFill>
            </a:endParaRPr>
          </a:p>
          <a:p>
            <a:endParaRPr lang="en-NZ" b="1">
              <a:solidFill>
                <a:srgbClr val="FF0000"/>
              </a:solidFill>
            </a:endParaRPr>
          </a:p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89163-B6C8-46B3-95AB-CEF8D302D5F4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057017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BA7F95-EE9A-479A-ADBD-1454ED01B3CD}" type="slidenum">
              <a:rPr lang="en-NZ" smtClean="0"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25558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BA7F95-EE9A-479A-ADBD-1454ED01B3CD}" type="slidenum">
              <a:rPr lang="en-NZ" smtClean="0"/>
              <a:t>19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84219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BA7F95-EE9A-479A-ADBD-1454ED01B3CD}" type="slidenum">
              <a:rPr lang="en-NZ" smtClean="0"/>
              <a:t>21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01639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61471-0E24-42B4-9B30-67B5C12CCE74}" type="slidenum">
              <a:rPr lang="en-NZ" smtClean="0"/>
              <a:t>22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669599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89163-B6C8-46B3-95AB-CEF8D302D5F4}" type="slidenum">
              <a:rPr lang="en-NZ" smtClean="0"/>
              <a:t>23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198461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BD876-C4A2-472F-8A10-A9A038588248}" type="slidenum">
              <a:rPr lang="en-NZ" smtClean="0"/>
              <a:t>27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027973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>
              <a:solidFill>
                <a:srgbClr val="FF0000"/>
              </a:solidFill>
            </a:endParaRPr>
          </a:p>
          <a:p>
            <a:endParaRPr lang="en-NZ" b="1">
              <a:solidFill>
                <a:srgbClr val="FF0000"/>
              </a:solidFill>
            </a:endParaRPr>
          </a:p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89163-B6C8-46B3-95AB-CEF8D302D5F4}" type="slidenum">
              <a:rPr lang="en-NZ" smtClean="0"/>
              <a:t>29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743269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BA7F95-EE9A-479A-ADBD-1454ED01B3CD}" type="slidenum">
              <a:rPr lang="en-NZ" smtClean="0"/>
              <a:t>31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27783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>
              <a:solidFill>
                <a:srgbClr val="FF0000"/>
              </a:solidFill>
            </a:endParaRPr>
          </a:p>
          <a:p>
            <a:endParaRPr lang="en-NZ" b="1">
              <a:solidFill>
                <a:srgbClr val="FF0000"/>
              </a:solidFill>
            </a:endParaRPr>
          </a:p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89163-B6C8-46B3-95AB-CEF8D302D5F4}" type="slidenum">
              <a:rPr lang="en-NZ" smtClean="0"/>
              <a:t>32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810460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BA7F95-EE9A-479A-ADBD-1454ED01B3CD}" type="slidenum">
              <a:rPr lang="en-NZ" smtClean="0"/>
              <a:t>33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86963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/>
              <a:t>Genomic DNA:</a:t>
            </a:r>
          </a:p>
          <a:p>
            <a:r>
              <a:rPr lang="en-NZ"/>
              <a:t>chr7:g.140,453,136A&gt;T (GRCh37) </a:t>
            </a:r>
            <a:r>
              <a:rPr lang="en-NZ" i="1"/>
              <a:t>or</a:t>
            </a:r>
          </a:p>
          <a:p>
            <a:r>
              <a:rPr lang="en-NZ"/>
              <a:t>NM_000007.13:g.140,453,136A&gt;T </a:t>
            </a:r>
            <a:r>
              <a:rPr lang="en-NZ" i="1"/>
              <a:t>or</a:t>
            </a:r>
          </a:p>
          <a:p>
            <a:r>
              <a:rPr lang="fr-FR"/>
              <a:t>NC_000007.14:g.140753336A&gt;T</a:t>
            </a:r>
          </a:p>
          <a:p>
            <a:r>
              <a:rPr lang="en-NZ">
                <a:hlinkClick r:id="rId3"/>
              </a:rPr>
              <a:t>https://variantvalidator.org</a:t>
            </a:r>
            <a:endParaRPr lang="en-NZ"/>
          </a:p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61471-0E24-42B4-9B30-67B5C12CCE74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317671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>
              <a:solidFill>
                <a:srgbClr val="FF0000"/>
              </a:solidFill>
            </a:endParaRPr>
          </a:p>
          <a:p>
            <a:endParaRPr lang="en-NZ" b="1">
              <a:solidFill>
                <a:srgbClr val="FF0000"/>
              </a:solidFill>
            </a:endParaRPr>
          </a:p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89163-B6C8-46B3-95AB-CEF8D302D5F4}" type="slidenum">
              <a:rPr lang="en-NZ" smtClean="0"/>
              <a:t>34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73425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/>
              <a:t>https://www.ncbi.nlm.nih.gov/pmc/articles/PMC8674488/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BA7F95-EE9A-479A-ADBD-1454ED01B3CD}" type="slidenum">
              <a:rPr lang="en-NZ" smtClean="0"/>
              <a:t>35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69890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61471-0E24-42B4-9B30-67B5C12CCE74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245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61471-0E24-42B4-9B30-67B5C12CCE74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40483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61471-0E24-42B4-9B30-67B5C12CCE74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40177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61471-0E24-42B4-9B30-67B5C12CCE74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134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BA7F95-EE9A-479A-ADBD-1454ED01B3CD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4404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BA7F95-EE9A-479A-ADBD-1454ED01B3CD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43377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BA7F95-EE9A-479A-ADBD-1454ED01B3CD}" type="slidenum">
              <a:rPr lang="en-NZ" smtClean="0"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88256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0987C-068A-4FD2-87DB-0AC8D7678CF1}" type="datetimeFigureOut">
              <a:rPr lang="en-NZ" smtClean="0"/>
              <a:t>9/09/2022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55A2-90F1-4C81-A6A7-45AF46F6B8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82347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0987C-068A-4FD2-87DB-0AC8D7678CF1}" type="datetimeFigureOut">
              <a:rPr lang="en-NZ" smtClean="0"/>
              <a:t>9/09/2022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55A2-90F1-4C81-A6A7-45AF46F6B8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86177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0987C-068A-4FD2-87DB-0AC8D7678CF1}" type="datetimeFigureOut">
              <a:rPr lang="en-NZ" smtClean="0"/>
              <a:t>9/09/2022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55A2-90F1-4C81-A6A7-45AF46F6B8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64375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F20D3-3773-4519-9A62-C39644D24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F91201-4C7F-417D-B2CB-667A493B7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AE22-6DE0-4BC7-838A-17DD5468E560}" type="datetimeFigureOut">
              <a:rPr lang="en-NZ" smtClean="0"/>
              <a:t>9/09/2022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84F8BA-6E1D-48CA-9488-75CA152B5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49721-84C3-40F5-9E87-4D295934D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9E01-786B-4167-9681-95B5F59DB59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94373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F8BDD-13A5-4A96-A4C6-F0F909550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B4B86-FDF8-4BF9-8E7E-E6D6A9C83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88BED-1972-43C8-9CBB-D94AC4158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AE22-6DE0-4BC7-838A-17DD5468E560}" type="datetimeFigureOut">
              <a:rPr lang="en-NZ" smtClean="0"/>
              <a:t>9/09/2022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2F5DB-BBEC-4796-A5A6-112AE379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FC7B4-4972-4FF2-BE78-E7E47D74A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9E01-786B-4167-9681-95B5F59DB59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52967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B13DA-C9A5-4439-9357-2E4EF6827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AB174B-DD45-4183-ACBF-F99AF3E218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0BAE2-9C75-402D-AF5A-A5582B4AA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AE22-6DE0-4BC7-838A-17DD5468E560}" type="datetimeFigureOut">
              <a:rPr lang="en-NZ" smtClean="0"/>
              <a:t>9/09/2022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55FBE-2C9C-4BD5-93A5-8FE7C42BD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A96DC-F86E-4841-BAED-F2874F44B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9E01-786B-4167-9681-95B5F59DB59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02534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0987C-068A-4FD2-87DB-0AC8D7678CF1}" type="datetimeFigureOut">
              <a:rPr lang="en-NZ" smtClean="0"/>
              <a:t>9/09/2022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55A2-90F1-4C81-A6A7-45AF46F6B8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26677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CC2FE-2768-460A-B4CE-80C5FD168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11F3F-DE9B-4099-9F64-E6ED3B2C2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B90EB-4135-4623-8745-1C78E502D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9DB2-ED0C-4014-B7CC-DE3DF49C4C2D}" type="datetimeFigureOut">
              <a:rPr lang="en-NZ" smtClean="0"/>
              <a:t>9/09/2022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8E765-1A99-4A88-92C4-CCD5BD959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94FD0-68D7-4F9F-B54F-E07995BFF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55E7-D405-4794-B332-432F4573E0A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20189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0987C-068A-4FD2-87DB-0AC8D7678CF1}" type="datetimeFigureOut">
              <a:rPr lang="en-NZ" smtClean="0"/>
              <a:t>9/09/2022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55A2-90F1-4C81-A6A7-45AF46F6B8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21762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CC2FE-2768-460A-B4CE-80C5FD168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11F3F-DE9B-4099-9F64-E6ED3B2C2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B90EB-4135-4623-8745-1C78E502D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9DB2-ED0C-4014-B7CC-DE3DF49C4C2D}" type="datetimeFigureOut">
              <a:rPr lang="en-NZ" smtClean="0"/>
              <a:t>9/09/2022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8E765-1A99-4A88-92C4-CCD5BD959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94FD0-68D7-4F9F-B54F-E07995BFF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55E7-D405-4794-B332-432F4573E0A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201891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41BD07-88A0-4E6A-BA76-D3E9AB9FD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9DB2-ED0C-4014-B7CC-DE3DF49C4C2D}" type="datetimeFigureOut">
              <a:rPr lang="en-NZ" smtClean="0"/>
              <a:t>9/09/2022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A5C949-50A4-45F9-B6F7-E434C1DF9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5DE08E-D38D-4273-A532-C205A9031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55E7-D405-4794-B332-432F4573E0A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09783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0987C-068A-4FD2-87DB-0AC8D7678CF1}" type="datetimeFigureOut">
              <a:rPr lang="en-NZ" smtClean="0"/>
              <a:t>9/09/2022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55A2-90F1-4C81-A6A7-45AF46F6B8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66404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B0C078-46A1-404E-954A-8FEC0038F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9AB2-6355-4B8F-9F28-43DB709510C9}" type="datetimeFigureOut">
              <a:rPr lang="en-NZ" smtClean="0"/>
              <a:t>9/09/2022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A699D6-5DCE-4791-9CD5-006E9F056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5A020D-C196-426B-BDA9-2C9F24091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1EF0-EF8B-4BE1-8A57-5361460B31F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29805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0987C-068A-4FD2-87DB-0AC8D7678CF1}" type="datetimeFigureOut">
              <a:rPr lang="en-NZ" smtClean="0"/>
              <a:t>9/09/2022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55A2-90F1-4C81-A6A7-45AF46F6B8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37788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0987C-068A-4FD2-87DB-0AC8D7678CF1}" type="datetimeFigureOut">
              <a:rPr lang="en-NZ" smtClean="0"/>
              <a:t>9/09/2022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55A2-90F1-4C81-A6A7-45AF46F6B8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31581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0987C-068A-4FD2-87DB-0AC8D7678CF1}" type="datetimeFigureOut">
              <a:rPr lang="en-NZ" smtClean="0"/>
              <a:t>9/09/2022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55A2-90F1-4C81-A6A7-45AF46F6B8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99530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0987C-068A-4FD2-87DB-0AC8D7678CF1}" type="datetimeFigureOut">
              <a:rPr lang="en-NZ" smtClean="0"/>
              <a:t>9/09/2022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55A2-90F1-4C81-A6A7-45AF46F6B8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48311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0987C-068A-4FD2-87DB-0AC8D7678CF1}" type="datetimeFigureOut">
              <a:rPr lang="en-NZ" smtClean="0"/>
              <a:t>9/09/2022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55A2-90F1-4C81-A6A7-45AF46F6B8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21762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0987C-068A-4FD2-87DB-0AC8D7678CF1}" type="datetimeFigureOut">
              <a:rPr lang="en-NZ" smtClean="0"/>
              <a:t>9/09/2022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55A2-90F1-4C81-A6A7-45AF46F6B8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24723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0987C-068A-4FD2-87DB-0AC8D7678CF1}" type="datetimeFigureOut">
              <a:rPr lang="en-NZ" smtClean="0"/>
              <a:t>9/09/2022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55A2-90F1-4C81-A6A7-45AF46F6B8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52302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0987C-068A-4FD2-87DB-0AC8D7678CF1}" type="datetimeFigureOut">
              <a:rPr lang="en-NZ" smtClean="0"/>
              <a:t>9/09/2022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D55A2-90F1-4C81-A6A7-45AF46F6B8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32087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708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73B693-26BA-4E8F-82AF-75E6959F9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93398F-F81E-4304-AFBD-CACC4B58C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42422-6FE4-45D3-821F-A801D98EC0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2AE22-6DE0-4BC7-838A-17DD5468E560}" type="datetimeFigureOut">
              <a:rPr lang="en-NZ" smtClean="0"/>
              <a:t>9/09/2022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CE7B7-3749-45DB-B073-EDC1BCF68F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B3560-A7A3-4763-BAF2-422E428C4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39E01-786B-4167-9681-95B5F59DB59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49942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3" r:id="rId2"/>
    <p:sldLayoutId id="2147483702" r:id="rId3"/>
    <p:sldLayoutId id="214748371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1ACDF1-F9F6-46EF-8E7C-B6AD81582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3C49D-2622-4BF6-8A26-05F20A8E0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33620-8399-4636-802A-9C1110C50A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89DB2-ED0C-4014-B7CC-DE3DF49C4C2D}" type="datetimeFigureOut">
              <a:rPr lang="en-NZ" smtClean="0"/>
              <a:t>9/09/2022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42EB5-825F-4D81-B51B-0DB8DA9EA3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81EF5-3186-4EDA-BDE8-B1FEC15648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555E7-D405-4794-B332-432F4573E0A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9047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0987C-068A-4FD2-87DB-0AC8D7678CF1}" type="datetimeFigureOut">
              <a:rPr lang="en-NZ" smtClean="0"/>
              <a:t>9/09/2022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D55A2-90F1-4C81-A6A7-45AF46F6B8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32087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1ACDF1-F9F6-46EF-8E7C-B6AD81582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3C49D-2622-4BF6-8A26-05F20A8E0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33620-8399-4636-802A-9C1110C50A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89DB2-ED0C-4014-B7CC-DE3DF49C4C2D}" type="datetimeFigureOut">
              <a:rPr lang="en-NZ" smtClean="0"/>
              <a:t>9/09/2022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42EB5-825F-4D81-B51B-0DB8DA9EA3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81EF5-3186-4EDA-BDE8-B1FEC15648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555E7-D405-4794-B332-432F4573E0A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9047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9DC849-642D-49B1-9C40-AB688D83F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AD9D20-CEC9-47EE-8662-57ABBB687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A156E-C4A3-4A32-8812-DFE7B0564D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E9AB2-6355-4B8F-9F28-43DB709510C9}" type="datetimeFigureOut">
              <a:rPr lang="en-NZ" smtClean="0"/>
              <a:t>9/09/2022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A06E0-03DD-4786-94B5-0A5B1270F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7CAAA-840F-4F8F-9901-A93A61FFC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81EF0-EF8B-4BE1-8A57-5361460B31F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15420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7.xml"/><Relationship Id="rId7" Type="http://schemas.openxmlformats.org/officeDocument/2006/relationships/hyperlink" Target="https://www.ncbi.nlm.nih.gov/clinvar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hyperlink" Target="https://cancer.sanger.ac.uk/" TargetMode="External"/><Relationship Id="rId5" Type="http://schemas.openxmlformats.org/officeDocument/2006/relationships/hyperlink" Target="http://www.cancerhotspots.org/" TargetMode="External"/><Relationship Id="rId4" Type="http://schemas.openxmlformats.org/officeDocument/2006/relationships/hyperlink" Target="http://www.gnomad.broadinstitute.org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8.xml"/><Relationship Id="rId7" Type="http://schemas.openxmlformats.org/officeDocument/2006/relationships/hyperlink" Target="https://www.ncbi.nlm.nih.gov/clinvar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hyperlink" Target="https://cancer.sanger.ac.uk/" TargetMode="External"/><Relationship Id="rId5" Type="http://schemas.openxmlformats.org/officeDocument/2006/relationships/hyperlink" Target="http://www.cancerhotspots.org/" TargetMode="External"/><Relationship Id="rId4" Type="http://schemas.openxmlformats.org/officeDocument/2006/relationships/hyperlink" Target="http://www.gnomad.broadinstitute.org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9.xml"/><Relationship Id="rId7" Type="http://schemas.openxmlformats.org/officeDocument/2006/relationships/hyperlink" Target="https://www.ncbi.nlm.nih.gov/clinvar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hyperlink" Target="https://cancer.sanger.ac.uk/" TargetMode="External"/><Relationship Id="rId5" Type="http://schemas.openxmlformats.org/officeDocument/2006/relationships/hyperlink" Target="http://www.cancerhotspots.org/" TargetMode="External"/><Relationship Id="rId4" Type="http://schemas.openxmlformats.org/officeDocument/2006/relationships/hyperlink" Target="http://www.gnomad.broadinstitute.org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cancer.sanger.ac.uk/cosmic/search?q=EGFR+c.2573T%3EG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0.xml"/><Relationship Id="rId7" Type="http://schemas.openxmlformats.org/officeDocument/2006/relationships/hyperlink" Target="https://www.ncbi.nlm.nih.gov/clinvar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hyperlink" Target="https://cancer.sanger.ac.uk/" TargetMode="External"/><Relationship Id="rId5" Type="http://schemas.openxmlformats.org/officeDocument/2006/relationships/hyperlink" Target="http://www.cancerhotspots.org/" TargetMode="External"/><Relationship Id="rId4" Type="http://schemas.openxmlformats.org/officeDocument/2006/relationships/hyperlink" Target="http://www.gnomad.broadinstitute.org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ivicdb.org/welcom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hyperlink" Target="https://www.oncokb.org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gif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hyperlink" Target="https://www.genomicsinmedicine.auckland.ac.nz/medical-professionals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qfreeaccountssjc1.az1.qualtrics.com/jfe/form/SV_1NTbZhMT0wEhAlo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varnomen.hgvs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690DD23-A322-4BCF-ADD3-8E64591C05A2}"/>
              </a:ext>
            </a:extLst>
          </p:cNvPr>
          <p:cNvSpPr/>
          <p:nvPr/>
        </p:nvSpPr>
        <p:spPr>
          <a:xfrm>
            <a:off x="-110836" y="5275131"/>
            <a:ext cx="12385963" cy="1333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AECC0A-E78F-475F-A73B-E492906F5E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en-NZ" sz="7200">
                <a:solidFill>
                  <a:schemeClr val="bg1"/>
                </a:solidFill>
              </a:rPr>
              <a:t>Genomics for Cancer Clinicians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F6A5A4-95EA-42FA-8802-4C1647E60E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19369"/>
            <a:ext cx="9144000" cy="1655762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6-session practical course</a:t>
            </a:r>
            <a:endParaRPr lang="en-NZ" sz="4800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6B8EB87-B22A-4518-A01C-68AF16FAED54}"/>
              </a:ext>
            </a:extLst>
          </p:cNvPr>
          <p:cNvGrpSpPr/>
          <p:nvPr/>
        </p:nvGrpSpPr>
        <p:grpSpPr>
          <a:xfrm>
            <a:off x="3836059" y="5536722"/>
            <a:ext cx="4519883" cy="810550"/>
            <a:chOff x="4087602" y="5536722"/>
            <a:chExt cx="4519883" cy="810550"/>
          </a:xfrm>
        </p:grpSpPr>
        <p:pic>
          <p:nvPicPr>
            <p:cNvPr id="1026" name="Picture 2" descr="The University of Auckland - WUN">
              <a:extLst>
                <a:ext uri="{FF2B5EF4-FFF2-40B4-BE49-F238E27FC236}">
                  <a16:creationId xmlns:a16="http://schemas.microsoft.com/office/drawing/2014/main" id="{CAC9B731-AE8D-48B8-A6D4-9348C88120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7602" y="5536722"/>
              <a:ext cx="2456783" cy="810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442B69E-9A61-496C-A1B9-63CC4F678B86}"/>
                </a:ext>
              </a:extLst>
            </p:cNvPr>
            <p:cNvSpPr txBox="1"/>
            <p:nvPr/>
          </p:nvSpPr>
          <p:spPr>
            <a:xfrm>
              <a:off x="6661373" y="5649609"/>
              <a:ext cx="19461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>
                  <a:solidFill>
                    <a:srgbClr val="035085"/>
                  </a:solidFill>
                  <a:latin typeface="+mj-lt"/>
                </a:rPr>
                <a:t>Genomics into</a:t>
              </a:r>
            </a:p>
            <a:p>
              <a:r>
                <a:rPr lang="en-US" sz="1600">
                  <a:solidFill>
                    <a:srgbClr val="035085"/>
                  </a:solidFill>
                  <a:latin typeface="+mj-lt"/>
                </a:rPr>
                <a:t>Medicine</a:t>
              </a:r>
              <a:endParaRPr lang="en-NZ" sz="1600">
                <a:solidFill>
                  <a:srgbClr val="035085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9554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E5215F4-212B-4437-B55B-C5C2FDD2BA00}"/>
              </a:ext>
            </a:extLst>
          </p:cNvPr>
          <p:cNvGrpSpPr/>
          <p:nvPr/>
        </p:nvGrpSpPr>
        <p:grpSpPr>
          <a:xfrm>
            <a:off x="6459486" y="1383453"/>
            <a:ext cx="4603928" cy="5217183"/>
            <a:chOff x="6459486" y="1383453"/>
            <a:chExt cx="4603928" cy="5217183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04F15619-064B-4C0A-9BDF-B167CA2E3BFC}"/>
                </a:ext>
              </a:extLst>
            </p:cNvPr>
            <p:cNvGrpSpPr/>
            <p:nvPr/>
          </p:nvGrpSpPr>
          <p:grpSpPr>
            <a:xfrm>
              <a:off x="6459486" y="1383453"/>
              <a:ext cx="4603928" cy="3841912"/>
              <a:chOff x="48526" y="1247552"/>
              <a:chExt cx="4603928" cy="3841912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AE1522F-80FD-4DA3-8CB8-0F69DDFB5A09}"/>
                  </a:ext>
                </a:extLst>
              </p:cNvPr>
              <p:cNvSpPr txBox="1"/>
              <p:nvPr/>
            </p:nvSpPr>
            <p:spPr>
              <a:xfrm>
                <a:off x="124578" y="1768686"/>
                <a:ext cx="23457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NZ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Cancer-promoting</a:t>
                </a:r>
              </a:p>
            </p:txBody>
          </p:sp>
          <p:sp>
            <p:nvSpPr>
              <p:cNvPr id="47" name="Title 2">
                <a:extLst>
                  <a:ext uri="{FF2B5EF4-FFF2-40B4-BE49-F238E27FC236}">
                    <a16:creationId xmlns:a16="http://schemas.microsoft.com/office/drawing/2014/main" id="{87FA2075-8981-4F61-ABBD-19BA4006D4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216" y="1247552"/>
                <a:ext cx="3440516" cy="801970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bold"/>
                    <a:ea typeface="+mj-ea"/>
                    <a:cs typeface="+mj-cs"/>
                  </a:rPr>
                  <a:t>Oncogene</a:t>
                </a:r>
                <a:endParaRPr kumimoji="0" lang="en-NZ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j-ea"/>
                  <a:cs typeface="+mj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734E5C9-9340-4445-91D8-5CD83855FF29}"/>
                  </a:ext>
                </a:extLst>
              </p:cNvPr>
              <p:cNvSpPr txBox="1"/>
              <p:nvPr/>
            </p:nvSpPr>
            <p:spPr>
              <a:xfrm>
                <a:off x="1506013" y="2201324"/>
                <a:ext cx="17413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NZ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6803C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Chromosome 7</a:t>
                </a:r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1ABA14C7-C0BD-49F5-9B49-EC77273035BA}"/>
                  </a:ext>
                </a:extLst>
              </p:cNvPr>
              <p:cNvGrpSpPr/>
              <p:nvPr/>
            </p:nvGrpSpPr>
            <p:grpSpPr>
              <a:xfrm>
                <a:off x="2062073" y="2654476"/>
                <a:ext cx="202854" cy="2434988"/>
                <a:chOff x="1039508" y="561531"/>
                <a:chExt cx="202854" cy="2434988"/>
              </a:xfrm>
            </p:grpSpPr>
            <p:sp>
              <p:nvSpPr>
                <p:cNvPr id="50" name="Rectangle: Rounded Corners 49">
                  <a:extLst>
                    <a:ext uri="{FF2B5EF4-FFF2-40B4-BE49-F238E27FC236}">
                      <a16:creationId xmlns:a16="http://schemas.microsoft.com/office/drawing/2014/main" id="{FF4AD79F-5781-40BA-B37D-E0676F3D18DA}"/>
                    </a:ext>
                  </a:extLst>
                </p:cNvPr>
                <p:cNvSpPr/>
                <p:nvPr/>
              </p:nvSpPr>
              <p:spPr>
                <a:xfrm rot="5400000">
                  <a:off x="275443" y="2029600"/>
                  <a:ext cx="1745578" cy="188260"/>
                </a:xfrm>
                <a:prstGeom prst="roundRect">
                  <a:avLst>
                    <a:gd name="adj" fmla="val 50000"/>
                  </a:avLst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Rectangle: Rounded Corners 50">
                  <a:extLst>
                    <a:ext uri="{FF2B5EF4-FFF2-40B4-BE49-F238E27FC236}">
                      <a16:creationId xmlns:a16="http://schemas.microsoft.com/office/drawing/2014/main" id="{A626A18E-9F8C-408C-B1C6-668AD9B50367}"/>
                    </a:ext>
                  </a:extLst>
                </p:cNvPr>
                <p:cNvSpPr/>
                <p:nvPr/>
              </p:nvSpPr>
              <p:spPr>
                <a:xfrm rot="5400000">
                  <a:off x="791004" y="812106"/>
                  <a:ext cx="689410" cy="188260"/>
                </a:xfrm>
                <a:prstGeom prst="roundRect">
                  <a:avLst>
                    <a:gd name="adj" fmla="val 50000"/>
                  </a:avLst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1AD5931-9B42-49B9-A51C-4F0533EC7A62}"/>
                    </a:ext>
                  </a:extLst>
                </p:cNvPr>
                <p:cNvSpPr/>
                <p:nvPr/>
              </p:nvSpPr>
              <p:spPr>
                <a:xfrm rot="5400000">
                  <a:off x="1088412" y="928889"/>
                  <a:ext cx="90451" cy="188260"/>
                </a:xfrm>
                <a:prstGeom prst="rect">
                  <a:avLst/>
                </a:prstGeom>
                <a:solidFill>
                  <a:srgbClr val="00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highlight>
                      <a:srgbClr val="00FF00"/>
                    </a:highlight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AFDDB7E0-462D-421D-B731-F72721D1D671}"/>
                  </a:ext>
                </a:extLst>
              </p:cNvPr>
              <p:cNvGrpSpPr/>
              <p:nvPr/>
            </p:nvGrpSpPr>
            <p:grpSpPr>
              <a:xfrm>
                <a:off x="2564905" y="2654476"/>
                <a:ext cx="190844" cy="2434988"/>
                <a:chOff x="1051518" y="561531"/>
                <a:chExt cx="190844" cy="2434988"/>
              </a:xfrm>
            </p:grpSpPr>
            <p:sp>
              <p:nvSpPr>
                <p:cNvPr id="54" name="Rectangle: Rounded Corners 53">
                  <a:extLst>
                    <a:ext uri="{FF2B5EF4-FFF2-40B4-BE49-F238E27FC236}">
                      <a16:creationId xmlns:a16="http://schemas.microsoft.com/office/drawing/2014/main" id="{915DBD63-E31B-46F6-B296-D1BB00522FC4}"/>
                    </a:ext>
                  </a:extLst>
                </p:cNvPr>
                <p:cNvSpPr/>
                <p:nvPr/>
              </p:nvSpPr>
              <p:spPr>
                <a:xfrm rot="5400000">
                  <a:off x="275443" y="2029600"/>
                  <a:ext cx="1745578" cy="188260"/>
                </a:xfrm>
                <a:prstGeom prst="roundRect">
                  <a:avLst>
                    <a:gd name="adj" fmla="val 50000"/>
                  </a:avLst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Rectangle: Rounded Corners 54">
                  <a:extLst>
                    <a:ext uri="{FF2B5EF4-FFF2-40B4-BE49-F238E27FC236}">
                      <a16:creationId xmlns:a16="http://schemas.microsoft.com/office/drawing/2014/main" id="{8F5A426B-A3D3-4AEA-8E51-D33DFB82E126}"/>
                    </a:ext>
                  </a:extLst>
                </p:cNvPr>
                <p:cNvSpPr/>
                <p:nvPr/>
              </p:nvSpPr>
              <p:spPr>
                <a:xfrm rot="5400000">
                  <a:off x="800943" y="812106"/>
                  <a:ext cx="689410" cy="188260"/>
                </a:xfrm>
                <a:prstGeom prst="roundRect">
                  <a:avLst>
                    <a:gd name="adj" fmla="val 50000"/>
                  </a:avLst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E5FEB317-C8F1-4B99-AF16-66DFE9DAD21A}"/>
                    </a:ext>
                  </a:extLst>
                </p:cNvPr>
                <p:cNvSpPr/>
                <p:nvPr/>
              </p:nvSpPr>
              <p:spPr>
                <a:xfrm rot="5400000">
                  <a:off x="1103006" y="930040"/>
                  <a:ext cx="90451" cy="188260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9DCE2D3-6851-43B8-9691-378946773C3D}"/>
                  </a:ext>
                </a:extLst>
              </p:cNvPr>
              <p:cNvSpPr txBox="1"/>
              <p:nvPr/>
            </p:nvSpPr>
            <p:spPr>
              <a:xfrm>
                <a:off x="48526" y="3039678"/>
                <a:ext cx="1741374" cy="369332"/>
              </a:xfrm>
              <a:prstGeom prst="rect">
                <a:avLst/>
              </a:prstGeom>
              <a:solidFill>
                <a:srgbClr val="00FF00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NZ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highlight>
                      <a:srgbClr val="00FF00"/>
                    </a:highlight>
                    <a:uLnTx/>
                    <a:uFillTx/>
                    <a:latin typeface="Segoe UI"/>
                    <a:ea typeface="+mn-ea"/>
                    <a:cs typeface="+mn-cs"/>
                  </a:rPr>
                  <a:t>EGFR p.L858R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78DD527-2C91-432B-9305-E9EA5446BA44}"/>
                  </a:ext>
                </a:extLst>
              </p:cNvPr>
              <p:cNvSpPr txBox="1"/>
              <p:nvPr/>
            </p:nvSpPr>
            <p:spPr>
              <a:xfrm>
                <a:off x="2863561" y="2934696"/>
                <a:ext cx="178889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NZ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EGFR (normal/ wild type)</a:t>
                </a: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B584EB18-68A6-4578-AEAD-5B48CDE5254D}"/>
                </a:ext>
              </a:extLst>
            </p:cNvPr>
            <p:cNvGrpSpPr/>
            <p:nvPr/>
          </p:nvGrpSpPr>
          <p:grpSpPr>
            <a:xfrm>
              <a:off x="6500176" y="3716928"/>
              <a:ext cx="4487447" cy="2883708"/>
              <a:chOff x="89216" y="3581027"/>
              <a:chExt cx="4487447" cy="2883708"/>
            </a:xfrm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E5981FB-1ED5-4178-B928-234780517A2B}"/>
                  </a:ext>
                </a:extLst>
              </p:cNvPr>
              <p:cNvSpPr txBox="1"/>
              <p:nvPr/>
            </p:nvSpPr>
            <p:spPr>
              <a:xfrm>
                <a:off x="89216" y="6095403"/>
                <a:ext cx="44874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NZ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Turns on an accelerator for tumour growth</a:t>
                </a:r>
              </a:p>
            </p:txBody>
          </p: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DA89F773-B4FC-4D81-999F-F3B1C83270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0968" y="3581027"/>
                <a:ext cx="0" cy="227991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E747093-D675-4FEA-A748-600ABD53324C}"/>
              </a:ext>
            </a:extLst>
          </p:cNvPr>
          <p:cNvCxnSpPr>
            <a:cxnSpLocks/>
          </p:cNvCxnSpPr>
          <p:nvPr/>
        </p:nvCxnSpPr>
        <p:spPr>
          <a:xfrm>
            <a:off x="6094931" y="1377676"/>
            <a:ext cx="0" cy="5222960"/>
          </a:xfrm>
          <a:prstGeom prst="line">
            <a:avLst/>
          </a:prstGeom>
          <a:ln w="38100">
            <a:solidFill>
              <a:srgbClr val="00B2C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E6372609-3DF1-4C7B-883E-3F5F5DB733D2}"/>
              </a:ext>
            </a:extLst>
          </p:cNvPr>
          <p:cNvSpPr txBox="1"/>
          <p:nvPr/>
        </p:nvSpPr>
        <p:spPr>
          <a:xfrm>
            <a:off x="11392867" y="5335119"/>
            <a:ext cx="6447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8000" b="0" i="0" u="none" strike="noStrike" kern="1200" cap="none" spc="0" normalizeH="0" baseline="0" noProof="0">
                <a:ln>
                  <a:noFill/>
                </a:ln>
                <a:solidFill>
                  <a:srgbClr val="00B2C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?</a:t>
            </a:r>
          </a:p>
        </p:txBody>
      </p:sp>
      <p:sp>
        <p:nvSpPr>
          <p:cNvPr id="61" name="Content Placeholder 13">
            <a:extLst>
              <a:ext uri="{FF2B5EF4-FFF2-40B4-BE49-F238E27FC236}">
                <a16:creationId xmlns:a16="http://schemas.microsoft.com/office/drawing/2014/main" id="{453642AF-10FD-4D31-9A45-8F70D55AD49F}"/>
              </a:ext>
            </a:extLst>
          </p:cNvPr>
          <p:cNvSpPr txBox="1">
            <a:spLocks/>
          </p:cNvSpPr>
          <p:nvPr/>
        </p:nvSpPr>
        <p:spPr>
          <a:xfrm>
            <a:off x="452767" y="1999895"/>
            <a:ext cx="4660905" cy="23511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2400"/>
              <a:t>EGFR: oncogene, receptor </a:t>
            </a:r>
            <a:r>
              <a:rPr lang="en-NZ" sz="2400" err="1"/>
              <a:t>tyrosin</a:t>
            </a:r>
            <a:r>
              <a:rPr lang="en-NZ" sz="2400"/>
              <a:t> kinase</a:t>
            </a:r>
          </a:p>
          <a:p>
            <a:r>
              <a:rPr lang="en-NZ" sz="2400"/>
              <a:t>Missense variant/mutation in exon 21</a:t>
            </a:r>
          </a:p>
          <a:p>
            <a:r>
              <a:rPr lang="en-NZ" sz="2400"/>
              <a:t>VAF=30.9% (2020 test)</a:t>
            </a: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3E9A0FFE-73EC-4B4F-8D05-FA88388205DA}"/>
              </a:ext>
            </a:extLst>
          </p:cNvPr>
          <p:cNvGrpSpPr/>
          <p:nvPr/>
        </p:nvGrpSpPr>
        <p:grpSpPr>
          <a:xfrm>
            <a:off x="1817079" y="5492615"/>
            <a:ext cx="1741714" cy="1609158"/>
            <a:chOff x="654897" y="7712989"/>
            <a:chExt cx="1741714" cy="1609158"/>
          </a:xfrm>
        </p:grpSpPr>
        <p:sp>
          <p:nvSpPr>
            <p:cNvPr id="142" name="Hexagon 141">
              <a:extLst>
                <a:ext uri="{FF2B5EF4-FFF2-40B4-BE49-F238E27FC236}">
                  <a16:creationId xmlns:a16="http://schemas.microsoft.com/office/drawing/2014/main" id="{DEBA0ADD-4F24-46B0-A025-98D2DFF7429D}"/>
                </a:ext>
              </a:extLst>
            </p:cNvPr>
            <p:cNvSpPr/>
            <p:nvPr/>
          </p:nvSpPr>
          <p:spPr>
            <a:xfrm>
              <a:off x="654897" y="7712989"/>
              <a:ext cx="1741714" cy="1358537"/>
            </a:xfrm>
            <a:prstGeom prst="hexagon">
              <a:avLst/>
            </a:prstGeom>
            <a:solidFill>
              <a:srgbClr val="E9C7B1"/>
            </a:solidFill>
            <a:ln w="57150" cap="flat" cmpd="sng" algn="ctr">
              <a:solidFill>
                <a:srgbClr val="C2672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0" cap="none" spc="0" normalizeH="0" baseline="0" noProof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8DA5A106-0F9F-4F9A-BB5B-D69795B44B17}"/>
                </a:ext>
              </a:extLst>
            </p:cNvPr>
            <p:cNvSpPr txBox="1"/>
            <p:nvPr/>
          </p:nvSpPr>
          <p:spPr>
            <a:xfrm>
              <a:off x="835696" y="7844819"/>
              <a:ext cx="1414473" cy="1477328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b="0" i="0" u="none" strike="noStrike" kern="0" cap="none" spc="0" normalizeH="0" baseline="0" noProof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Segoe UI Symbol" panose="020B0502040204020203" pitchFamily="34" charset="0"/>
                  <a:ea typeface="Segoe UI Symbol" panose="020B0502040204020203" pitchFamily="34" charset="0"/>
                </a:rPr>
                <a:t>Functional &amp;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b="0" i="0" u="none" strike="noStrike" kern="0" cap="none" spc="0" normalizeH="0" baseline="0" noProof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Segoe UI Symbol" panose="020B0502040204020203" pitchFamily="34" charset="0"/>
                  <a:ea typeface="Segoe UI Symbol" panose="020B0502040204020203" pitchFamily="34" charset="0"/>
                </a:rPr>
                <a:t>biological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NZ" kern="0">
                  <a:solidFill>
                    <a:srgbClr val="5A5A5A"/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impact</a:t>
              </a:r>
              <a:endParaRPr kumimoji="0" lang="en-NZ" b="0" i="0" u="none" strike="noStrike" kern="0" cap="none" spc="0" normalizeH="0" baseline="0" noProof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Segoe UI Symbol" panose="020B0502040204020203" pitchFamily="34" charset="0"/>
                <a:ea typeface="Segoe UI Symbol" panose="020B0502040204020203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b="0" i="0" u="none" strike="noStrike" kern="0" cap="none" spc="0" normalizeH="0" baseline="0" noProof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Segoe UI Symbol" panose="020B0502040204020203" pitchFamily="34" charset="0"/>
                <a:ea typeface="Segoe UI Symbol" panose="020B0502040204020203" pitchFamily="34" charset="0"/>
              </a:endParaRPr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65DBF76C-E89F-4A3B-9188-C6796ED7386B}"/>
              </a:ext>
            </a:extLst>
          </p:cNvPr>
          <p:cNvGrpSpPr/>
          <p:nvPr/>
        </p:nvGrpSpPr>
        <p:grpSpPr>
          <a:xfrm>
            <a:off x="14541" y="5499463"/>
            <a:ext cx="1741714" cy="1358537"/>
            <a:chOff x="-1174059" y="4934474"/>
            <a:chExt cx="1741714" cy="1358537"/>
          </a:xfrm>
        </p:grpSpPr>
        <p:sp>
          <p:nvSpPr>
            <p:cNvPr id="145" name="Hexagon 144">
              <a:extLst>
                <a:ext uri="{FF2B5EF4-FFF2-40B4-BE49-F238E27FC236}">
                  <a16:creationId xmlns:a16="http://schemas.microsoft.com/office/drawing/2014/main" id="{8EE63399-3DAC-4260-A76B-F3B350772388}"/>
                </a:ext>
              </a:extLst>
            </p:cNvPr>
            <p:cNvSpPr/>
            <p:nvPr/>
          </p:nvSpPr>
          <p:spPr>
            <a:xfrm>
              <a:off x="-1174059" y="4934474"/>
              <a:ext cx="1741714" cy="1358537"/>
            </a:xfrm>
            <a:prstGeom prst="hexagon">
              <a:avLst/>
            </a:prstGeom>
            <a:noFill/>
            <a:ln w="57150" cap="flat" cmpd="sng" algn="ctr">
              <a:solidFill>
                <a:srgbClr val="C2672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0" cap="none" spc="0" normalizeH="0" baseline="0" noProof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5B83D47A-1D3B-478B-869E-D2D62832CADB}"/>
                </a:ext>
              </a:extLst>
            </p:cNvPr>
            <p:cNvSpPr txBox="1"/>
            <p:nvPr/>
          </p:nvSpPr>
          <p:spPr>
            <a:xfrm>
              <a:off x="-969749" y="5216384"/>
              <a:ext cx="1414473" cy="923330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b="0" i="0" u="none" strike="noStrike" kern="0" cap="none" spc="0" normalizeH="0" baseline="0" noProof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Segoe UI Symbol" panose="020B0502040204020203" pitchFamily="34" charset="0"/>
                  <a:ea typeface="Segoe UI Symbol" panose="020B0502040204020203" pitchFamily="34" charset="0"/>
                </a:rPr>
                <a:t>Role in mol. </a:t>
              </a:r>
              <a:r>
                <a:rPr kumimoji="0" lang="en-NZ" b="0" i="0" u="none" strike="noStrike" kern="0" cap="none" spc="0" normalizeH="0" baseline="0" noProof="0" err="1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Segoe UI Symbol" panose="020B0502040204020203" pitchFamily="34" charset="0"/>
                  <a:ea typeface="Segoe UI Symbol" panose="020B0502040204020203" pitchFamily="34" charset="0"/>
                </a:rPr>
                <a:t>signaling</a:t>
              </a:r>
              <a:r>
                <a:rPr kumimoji="0" lang="en-NZ" b="0" i="0" u="none" strike="noStrike" kern="0" cap="none" spc="0" normalizeH="0" baseline="0" noProof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Segoe UI Symbol" panose="020B0502040204020203" pitchFamily="34" charset="0"/>
                  <a:ea typeface="Segoe UI Symbol" panose="020B0502040204020203" pitchFamily="34" charset="0"/>
                </a:rPr>
                <a:t>?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b="0" i="0" u="none" strike="noStrike" kern="0" cap="none" spc="0" normalizeH="0" baseline="0" noProof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Segoe UI Symbol" panose="020B0502040204020203" pitchFamily="34" charset="0"/>
                <a:ea typeface="Segoe UI Symbol" panose="020B0502040204020203" pitchFamily="34" charset="0"/>
              </a:endParaRPr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DF7FD2D0-F5EA-4265-8A51-7AED78D23127}"/>
              </a:ext>
            </a:extLst>
          </p:cNvPr>
          <p:cNvGrpSpPr/>
          <p:nvPr/>
        </p:nvGrpSpPr>
        <p:grpSpPr>
          <a:xfrm>
            <a:off x="3565343" y="5492615"/>
            <a:ext cx="1741714" cy="1375214"/>
            <a:chOff x="7446668" y="8751557"/>
            <a:chExt cx="1741714" cy="1375214"/>
          </a:xfrm>
        </p:grpSpPr>
        <p:sp>
          <p:nvSpPr>
            <p:cNvPr id="148" name="Hexagon 147">
              <a:extLst>
                <a:ext uri="{FF2B5EF4-FFF2-40B4-BE49-F238E27FC236}">
                  <a16:creationId xmlns:a16="http://schemas.microsoft.com/office/drawing/2014/main" id="{5B46072D-D5BD-4B6B-96CE-58ED806C5985}"/>
                </a:ext>
              </a:extLst>
            </p:cNvPr>
            <p:cNvSpPr/>
            <p:nvPr/>
          </p:nvSpPr>
          <p:spPr>
            <a:xfrm>
              <a:off x="7446668" y="8751557"/>
              <a:ext cx="1741714" cy="1358537"/>
            </a:xfrm>
            <a:prstGeom prst="hexagon">
              <a:avLst/>
            </a:prstGeom>
            <a:noFill/>
            <a:ln w="57150" cap="flat" cmpd="sng" algn="ctr">
              <a:solidFill>
                <a:srgbClr val="C2672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0" cap="none" spc="0" normalizeH="0" baseline="0" noProof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D2BDAC4D-FE99-45ED-8601-6EDECAA05226}"/>
                </a:ext>
              </a:extLst>
            </p:cNvPr>
            <p:cNvSpPr txBox="1"/>
            <p:nvPr/>
          </p:nvSpPr>
          <p:spPr>
            <a:xfrm>
              <a:off x="7658230" y="8926442"/>
              <a:ext cx="1414473" cy="1200329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b="0" i="0" u="none" strike="noStrike" kern="0" cap="none" spc="0" normalizeH="0" baseline="0" noProof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Segoe UI Symbol" panose="020B0502040204020203" pitchFamily="34" charset="0"/>
                  <a:ea typeface="Segoe UI Symbol" panose="020B0502040204020203" pitchFamily="34" charset="0"/>
                </a:rPr>
                <a:t>Effect on protein function?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b="0" i="0" u="none" strike="noStrike" kern="0" cap="none" spc="0" normalizeH="0" baseline="0" noProof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Segoe UI Symbol" panose="020B0502040204020203" pitchFamily="34" charset="0"/>
                <a:ea typeface="Segoe UI Symbol" panose="020B0502040204020203" pitchFamily="34" charset="0"/>
              </a:endParaRPr>
            </a:p>
          </p:txBody>
        </p:sp>
      </p:grpSp>
      <p:pic>
        <p:nvPicPr>
          <p:cNvPr id="155" name="Picture 154">
            <a:extLst>
              <a:ext uri="{FF2B5EF4-FFF2-40B4-BE49-F238E27FC236}">
                <a16:creationId xmlns:a16="http://schemas.microsoft.com/office/drawing/2014/main" id="{FDA7821D-D350-4EBB-B26D-A1B00BA69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3" y="-2660"/>
            <a:ext cx="12192000" cy="1129792"/>
          </a:xfrm>
          <a:prstGeom prst="rect">
            <a:avLst/>
          </a:prstGeom>
        </p:spPr>
      </p:pic>
      <p:sp>
        <p:nvSpPr>
          <p:cNvPr id="156" name="Rectangle 155">
            <a:extLst>
              <a:ext uri="{FF2B5EF4-FFF2-40B4-BE49-F238E27FC236}">
                <a16:creationId xmlns:a16="http://schemas.microsoft.com/office/drawing/2014/main" id="{118DF2CD-5DF4-4FF3-8545-6949698ABCFA}"/>
              </a:ext>
            </a:extLst>
          </p:cNvPr>
          <p:cNvSpPr/>
          <p:nvPr/>
        </p:nvSpPr>
        <p:spPr>
          <a:xfrm>
            <a:off x="5519723" y="274080"/>
            <a:ext cx="1324760" cy="683645"/>
          </a:xfrm>
          <a:prstGeom prst="rect">
            <a:avLst/>
          </a:prstGeom>
          <a:solidFill>
            <a:srgbClr val="C56D31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4352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AEC5ABB-CB4D-4853-A79C-FE2228F6F80C}"/>
              </a:ext>
            </a:extLst>
          </p:cNvPr>
          <p:cNvSpPr txBox="1"/>
          <p:nvPr/>
        </p:nvSpPr>
        <p:spPr>
          <a:xfrm>
            <a:off x="206681" y="1287882"/>
            <a:ext cx="518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>Lung adenocarcinoma</a:t>
            </a:r>
            <a:endParaRPr lang="en-NZ" sz="20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D0C51EE0-B784-4888-B680-6FEB0B26ED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5871629"/>
              </p:ext>
            </p:extLst>
          </p:nvPr>
        </p:nvGraphicFramePr>
        <p:xfrm>
          <a:off x="326424" y="2229441"/>
          <a:ext cx="11539152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9905">
                  <a:extLst>
                    <a:ext uri="{9D8B030D-6E8A-4147-A177-3AD203B41FA5}">
                      <a16:colId xmlns:a16="http://schemas.microsoft.com/office/drawing/2014/main" val="212469078"/>
                    </a:ext>
                  </a:extLst>
                </a:gridCol>
                <a:gridCol w="1919334">
                  <a:extLst>
                    <a:ext uri="{9D8B030D-6E8A-4147-A177-3AD203B41FA5}">
                      <a16:colId xmlns:a16="http://schemas.microsoft.com/office/drawing/2014/main" val="444099983"/>
                    </a:ext>
                  </a:extLst>
                </a:gridCol>
                <a:gridCol w="7519913">
                  <a:extLst>
                    <a:ext uri="{9D8B030D-6E8A-4147-A177-3AD203B41FA5}">
                      <a16:colId xmlns:a16="http://schemas.microsoft.com/office/drawing/2014/main" val="2695596886"/>
                    </a:ext>
                  </a:extLst>
                </a:gridCol>
              </a:tblGrid>
              <a:tr h="565813">
                <a:tc>
                  <a:txBody>
                    <a:bodyPr/>
                    <a:lstStyle/>
                    <a:p>
                      <a:r>
                        <a:rPr lang="en-US" sz="1800" b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General Population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err="1">
                          <a:solidFill>
                            <a:srgbClr val="0F4C8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gnomAD</a:t>
                      </a:r>
                      <a:endParaRPr lang="en-US" sz="1800" b="0" kern="1200">
                        <a:solidFill>
                          <a:srgbClr val="0F4C8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noProof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hlinkClick r:id="rId4"/>
                        </a:rPr>
                        <a:t>www.gnomad.broadinstitute.org</a:t>
                      </a:r>
                      <a:r>
                        <a:rPr lang="en-US" sz="1800" b="0" i="0" u="none" strike="noStrike" noProof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</a:t>
                      </a:r>
                      <a:r>
                        <a:rPr lang="en-US" sz="1800" b="0" i="0" u="none" strike="noStrike" noProof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Search</a:t>
                      </a:r>
                      <a:r>
                        <a:rPr lang="fr-FR" sz="1800" b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: 7-55259515-T-G</a:t>
                      </a:r>
                      <a:endParaRPr lang="en-US" sz="1800" b="0" i="0" u="none" strike="noStrike" noProof="0">
                        <a:solidFill>
                          <a:schemeClr val="bg1">
                            <a:lumMod val="6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534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r>
                        <a:rPr lang="en-US" sz="1800" b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Cancer Databases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r>
                        <a:rPr lang="en-US" sz="1800" b="0" kern="1200">
                          <a:solidFill>
                            <a:srgbClr val="0F4C8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Cancer Hotspot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r>
                        <a:rPr lang="en-US" sz="1800" b="0" i="0" u="none" strike="noStrike" kern="1200" noProof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hlinkClick r:id="rId5"/>
                        </a:rPr>
                        <a:t>www.cancerhotspots.org</a:t>
                      </a:r>
                      <a:r>
                        <a:rPr lang="en-US" sz="1800" b="0" i="0" u="none" strike="noStrike" kern="1200" noProof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 </a:t>
                      </a:r>
                      <a:r>
                        <a:rPr lang="en-US" sz="1800" b="0" i="0" u="none" strike="noStrike" kern="1200" noProof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Search: EGFR L858R</a:t>
                      </a:r>
                      <a:endParaRPr lang="en-US" sz="1800" b="0" i="0" u="none" strike="noStrike" noProof="0">
                        <a:solidFill>
                          <a:schemeClr val="bg1">
                            <a:lumMod val="6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4472485"/>
                  </a:ext>
                </a:extLst>
              </a:tr>
              <a:tr h="264683"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endParaRPr lang="en-US" sz="1800" b="0">
                        <a:solidFill>
                          <a:srgbClr val="0F4C8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r>
                        <a:rPr lang="en-US" sz="1800" b="0" kern="1200">
                          <a:solidFill>
                            <a:srgbClr val="0F4C8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COSMIC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noProof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hlinkClick r:id="rId6"/>
                        </a:rPr>
                        <a:t>https://cancer.sanger.ac.uk/</a:t>
                      </a:r>
                      <a:r>
                        <a:rPr lang="en-US" sz="1800" b="0" i="0" u="none" strike="noStrike" noProof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0" i="0" u="none" strike="noStrike" kern="1200" noProof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Search: EGFR </a:t>
                      </a:r>
                      <a:r>
                        <a:rPr lang="de-DE" sz="1800" b="0" i="0" u="none" strike="noStrike" noProof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c.2573T&gt;G</a:t>
                      </a:r>
                      <a:endParaRPr lang="en-US" sz="1800" b="0" i="0" u="none" strike="noStrike" noProof="0">
                        <a:solidFill>
                          <a:schemeClr val="bg1">
                            <a:lumMod val="6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6732482"/>
                  </a:ext>
                </a:extLst>
              </a:tr>
              <a:tr h="302819"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endParaRPr lang="en-US" sz="1800" b="0">
                        <a:solidFill>
                          <a:srgbClr val="0F4C8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endParaRPr lang="en-US" sz="1800" b="0" kern="1200">
                        <a:solidFill>
                          <a:srgbClr val="0F4C8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endParaRPr lang="en-US" sz="1800" b="0" i="0" u="none" strike="noStrike" noProof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8754535"/>
                  </a:ext>
                </a:extLst>
              </a:tr>
              <a:tr h="255841">
                <a:tc>
                  <a:txBody>
                    <a:bodyPr/>
                    <a:lstStyle/>
                    <a:p>
                      <a:r>
                        <a:rPr lang="en-US" sz="1800" b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Disease Databases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err="1">
                          <a:solidFill>
                            <a:srgbClr val="0F4C8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ClinVar</a:t>
                      </a:r>
                      <a:endParaRPr lang="en-US" sz="1800" b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B05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  <a:hlinkClick r:id="rId7"/>
                        </a:rPr>
                        <a:t>https://www.ncbi.nlm.nih.gov/clinvar/</a:t>
                      </a:r>
                      <a:r>
                        <a:rPr lang="en-US" sz="1800" b="0" i="0" u="none" strike="noStrike" noProof="0">
                          <a:solidFill>
                            <a:srgbClr val="00B05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800" b="0" i="0" u="none" strike="noStrike" noProof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Search for: </a:t>
                      </a:r>
                      <a:r>
                        <a:rPr lang="de-DE" sz="1800" b="0" i="0" u="none" strike="noStrike" noProof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NM_005228.5(EGFR):c.2573T&gt;G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77082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5CF42B8-8B1E-42B8-A070-045B9D8F275B}"/>
              </a:ext>
            </a:extLst>
          </p:cNvPr>
          <p:cNvSpPr txBox="1"/>
          <p:nvPr/>
        </p:nvSpPr>
        <p:spPr>
          <a:xfrm>
            <a:off x="206681" y="1687992"/>
            <a:ext cx="7035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Gene variant EGFR c.2573T&gt;G, p.L858R</a:t>
            </a:r>
            <a:endParaRPr lang="en-NZ" sz="2800">
              <a:solidFill>
                <a:schemeClr val="accent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6C0EB5-5BA5-4223-80E9-B22D764D2095}"/>
              </a:ext>
            </a:extLst>
          </p:cNvPr>
          <p:cNvSpPr txBox="1"/>
          <p:nvPr/>
        </p:nvSpPr>
        <p:spPr>
          <a:xfrm>
            <a:off x="10596677" y="172859"/>
            <a:ext cx="1414473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b="0" i="0" u="none" strike="noStrike" kern="0" cap="none" spc="0" normalizeH="0" baseline="0" noProof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General population dbs.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b="0" i="0" u="none" strike="noStrike" kern="0" cap="none" spc="0" normalizeH="0" baseline="0" noProof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Segoe UI" panose="020B0502040204020203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B585303-41C3-441C-A37A-22E93BC02A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103" y="-2660"/>
            <a:ext cx="12192000" cy="112979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76B9C6F-2D6A-4D1A-9BD2-7CA8FA7DA977}"/>
              </a:ext>
            </a:extLst>
          </p:cNvPr>
          <p:cNvSpPr/>
          <p:nvPr/>
        </p:nvSpPr>
        <p:spPr>
          <a:xfrm>
            <a:off x="5519723" y="274080"/>
            <a:ext cx="1324760" cy="683645"/>
          </a:xfrm>
          <a:prstGeom prst="rect">
            <a:avLst/>
          </a:prstGeom>
          <a:solidFill>
            <a:srgbClr val="C56D31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937DB98-6030-482B-9B95-93571590771A}"/>
              </a:ext>
            </a:extLst>
          </p:cNvPr>
          <p:cNvGrpSpPr/>
          <p:nvPr/>
        </p:nvGrpSpPr>
        <p:grpSpPr>
          <a:xfrm>
            <a:off x="0" y="5450938"/>
            <a:ext cx="1741714" cy="1358537"/>
            <a:chOff x="5557643" y="3406184"/>
            <a:chExt cx="1741714" cy="1358537"/>
          </a:xfrm>
          <a:noFill/>
        </p:grpSpPr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2CDFF863-D2D7-45AF-A2AD-CD7D813DF9A3}"/>
                </a:ext>
              </a:extLst>
            </p:cNvPr>
            <p:cNvSpPr/>
            <p:nvPr/>
          </p:nvSpPr>
          <p:spPr>
            <a:xfrm>
              <a:off x="5557643" y="3406184"/>
              <a:ext cx="1741714" cy="1358537"/>
            </a:xfrm>
            <a:prstGeom prst="hexagon">
              <a:avLst/>
            </a:prstGeom>
            <a:solidFill>
              <a:srgbClr val="E9C7B1"/>
            </a:solidFill>
            <a:ln w="57150" cap="flat" cmpd="sng" algn="ctr">
              <a:solidFill>
                <a:srgbClr val="C2672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0" cap="none" spc="0" normalizeH="0" baseline="0" noProof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050D4B3-0F90-4C66-88A2-C8D74376179E}"/>
                </a:ext>
              </a:extLst>
            </p:cNvPr>
            <p:cNvSpPr txBox="1"/>
            <p:nvPr/>
          </p:nvSpPr>
          <p:spPr>
            <a:xfrm>
              <a:off x="5732062" y="3704089"/>
              <a:ext cx="1285362" cy="707886"/>
            </a:xfrm>
            <a:prstGeom prst="rect">
              <a:avLst/>
            </a:prstGeom>
            <a:grp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2000" b="0" i="0" u="none" strike="noStrike" kern="0" cap="none" spc="0" normalizeH="0" baseline="0" noProof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Calibri" panose="020F0502020204030204"/>
                </a:rPr>
                <a:t>Cancer databases</a:t>
              </a:r>
            </a:p>
          </p:txBody>
        </p:sp>
      </p:grpSp>
      <p:sp>
        <p:nvSpPr>
          <p:cNvPr id="22" name="Hexagon 21">
            <a:extLst>
              <a:ext uri="{FF2B5EF4-FFF2-40B4-BE49-F238E27FC236}">
                <a16:creationId xmlns:a16="http://schemas.microsoft.com/office/drawing/2014/main" id="{14BDFCBC-58F0-4833-8281-10F2A0EE4A52}"/>
              </a:ext>
            </a:extLst>
          </p:cNvPr>
          <p:cNvSpPr/>
          <p:nvPr/>
        </p:nvSpPr>
        <p:spPr>
          <a:xfrm>
            <a:off x="1785258" y="5463040"/>
            <a:ext cx="1741714" cy="1358537"/>
          </a:xfrm>
          <a:prstGeom prst="hexagon">
            <a:avLst/>
          </a:prstGeom>
          <a:solidFill>
            <a:srgbClr val="E9C7B1"/>
          </a:solidFill>
          <a:ln w="57150" cap="flat" cmpd="sng" algn="ctr">
            <a:solidFill>
              <a:srgbClr val="C2672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0" cap="none" spc="0" normalizeH="0" baseline="0" noProof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4EEFE4-9ED2-43E1-8DE6-1151A3127D3E}"/>
              </a:ext>
            </a:extLst>
          </p:cNvPr>
          <p:cNvSpPr txBox="1"/>
          <p:nvPr/>
        </p:nvSpPr>
        <p:spPr>
          <a:xfrm>
            <a:off x="1951527" y="5635899"/>
            <a:ext cx="1414473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b="0" i="0" u="none" strike="noStrike" kern="0" cap="none" spc="0" normalizeH="0" baseline="0" noProof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Segoe UI Symbol" panose="020B0502040204020203" pitchFamily="34" charset="0"/>
                <a:ea typeface="Segoe UI Symbol" panose="020B0502040204020203" pitchFamily="34" charset="0"/>
              </a:rPr>
              <a:t>General population dbs.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b="0" i="0" u="none" strike="noStrike" kern="0" cap="none" spc="0" normalizeH="0" baseline="0" noProof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91937A4E-B7DA-4C8C-8925-75BA9B132990}"/>
              </a:ext>
            </a:extLst>
          </p:cNvPr>
          <p:cNvSpPr/>
          <p:nvPr/>
        </p:nvSpPr>
        <p:spPr>
          <a:xfrm>
            <a:off x="3570516" y="5450938"/>
            <a:ext cx="1741714" cy="1358537"/>
          </a:xfrm>
          <a:prstGeom prst="hexagon">
            <a:avLst/>
          </a:prstGeom>
          <a:solidFill>
            <a:srgbClr val="E9C7B1"/>
          </a:solidFill>
          <a:ln w="57150" cap="flat" cmpd="sng" algn="ctr">
            <a:solidFill>
              <a:srgbClr val="C2672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0" cap="none" spc="0" normalizeH="0" baseline="0" noProof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DD22C2F-C66F-4E1D-BE92-74565B3F7AB4}"/>
              </a:ext>
            </a:extLst>
          </p:cNvPr>
          <p:cNvSpPr txBox="1"/>
          <p:nvPr/>
        </p:nvSpPr>
        <p:spPr>
          <a:xfrm>
            <a:off x="3736785" y="5623797"/>
            <a:ext cx="1414473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b="0" i="0" u="none" strike="noStrike" kern="0" cap="none" spc="0" normalizeH="0" baseline="0" noProof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Segoe UI Symbol" panose="020B0502040204020203" pitchFamily="34" charset="0"/>
                <a:ea typeface="Segoe UI Symbol" panose="020B0502040204020203" pitchFamily="34" charset="0"/>
              </a:rPr>
              <a:t>Genomic var. – Disease </a:t>
            </a:r>
            <a:r>
              <a:rPr kumimoji="0" lang="en-NZ" b="0" i="0" u="none" strike="noStrike" kern="0" cap="none" spc="0" normalizeH="0" baseline="0" noProof="0" err="1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Segoe UI Symbol" panose="020B0502040204020203" pitchFamily="34" charset="0"/>
                <a:ea typeface="Segoe UI Symbol" panose="020B0502040204020203" pitchFamily="34" charset="0"/>
              </a:rPr>
              <a:t>dbs</a:t>
            </a:r>
            <a:endParaRPr kumimoji="0" lang="en-NZ" b="0" i="0" u="none" strike="noStrike" kern="0" cap="none" spc="0" normalizeH="0" baseline="0" noProof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b="0" i="0" u="none" strike="noStrike" kern="0" cap="none" spc="0" normalizeH="0" baseline="0" noProof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B5CDA24-3201-4727-A04C-A826C5536159}"/>
              </a:ext>
            </a:extLst>
          </p:cNvPr>
          <p:cNvSpPr/>
          <p:nvPr/>
        </p:nvSpPr>
        <p:spPr>
          <a:xfrm>
            <a:off x="174419" y="2242662"/>
            <a:ext cx="11804469" cy="6339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0476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438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3AA858-E4C0-4535-85BE-588CC8D3F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166198"/>
            <a:ext cx="10905066" cy="452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608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AEC5ABB-CB4D-4853-A79C-FE2228F6F80C}"/>
              </a:ext>
            </a:extLst>
          </p:cNvPr>
          <p:cNvSpPr txBox="1"/>
          <p:nvPr/>
        </p:nvSpPr>
        <p:spPr>
          <a:xfrm>
            <a:off x="206681" y="1287882"/>
            <a:ext cx="518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>Lung adenocarcinoma</a:t>
            </a:r>
            <a:endParaRPr lang="en-NZ" sz="20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D0C51EE0-B784-4888-B680-6FEB0B26EDDF}"/>
              </a:ext>
            </a:extLst>
          </p:cNvPr>
          <p:cNvGraphicFramePr>
            <a:graphicFrameLocks/>
          </p:cNvGraphicFramePr>
          <p:nvPr/>
        </p:nvGraphicFramePr>
        <p:xfrm>
          <a:off x="326424" y="2229441"/>
          <a:ext cx="11539152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9905">
                  <a:extLst>
                    <a:ext uri="{9D8B030D-6E8A-4147-A177-3AD203B41FA5}">
                      <a16:colId xmlns:a16="http://schemas.microsoft.com/office/drawing/2014/main" val="212469078"/>
                    </a:ext>
                  </a:extLst>
                </a:gridCol>
                <a:gridCol w="1919334">
                  <a:extLst>
                    <a:ext uri="{9D8B030D-6E8A-4147-A177-3AD203B41FA5}">
                      <a16:colId xmlns:a16="http://schemas.microsoft.com/office/drawing/2014/main" val="444099983"/>
                    </a:ext>
                  </a:extLst>
                </a:gridCol>
                <a:gridCol w="7519913">
                  <a:extLst>
                    <a:ext uri="{9D8B030D-6E8A-4147-A177-3AD203B41FA5}">
                      <a16:colId xmlns:a16="http://schemas.microsoft.com/office/drawing/2014/main" val="2695596886"/>
                    </a:ext>
                  </a:extLst>
                </a:gridCol>
              </a:tblGrid>
              <a:tr h="565813">
                <a:tc>
                  <a:txBody>
                    <a:bodyPr/>
                    <a:lstStyle/>
                    <a:p>
                      <a:r>
                        <a:rPr lang="en-US" sz="1800" b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General Population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err="1">
                          <a:solidFill>
                            <a:srgbClr val="0F4C8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gnomAD</a:t>
                      </a:r>
                      <a:endParaRPr lang="en-US" sz="1800" b="0" kern="1200">
                        <a:solidFill>
                          <a:srgbClr val="0F4C8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noProof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hlinkClick r:id="rId4"/>
                        </a:rPr>
                        <a:t>www.gnomad.broadinstitute.org</a:t>
                      </a:r>
                      <a:r>
                        <a:rPr lang="en-US" sz="1800" b="0" i="0" u="none" strike="noStrike" noProof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</a:t>
                      </a:r>
                      <a:r>
                        <a:rPr lang="en-US" sz="1800" b="0" i="0" u="none" strike="noStrike" noProof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Search</a:t>
                      </a:r>
                      <a:r>
                        <a:rPr lang="fr-FR" sz="1800" b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: 7-55259515-T-G</a:t>
                      </a:r>
                      <a:endParaRPr lang="en-US" sz="1800" b="0" i="0" u="none" strike="noStrike" noProof="0">
                        <a:solidFill>
                          <a:schemeClr val="bg1">
                            <a:lumMod val="6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534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r>
                        <a:rPr lang="en-US" sz="1800" b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Cancer Databases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r>
                        <a:rPr lang="en-US" sz="1800" b="0" kern="1200">
                          <a:solidFill>
                            <a:srgbClr val="0F4C8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Cancer Hotspot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r>
                        <a:rPr lang="en-US" sz="1800" b="0" i="0" u="none" strike="noStrike" kern="1200" noProof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hlinkClick r:id="rId5"/>
                        </a:rPr>
                        <a:t>www.cancerhotspots.org</a:t>
                      </a:r>
                      <a:r>
                        <a:rPr lang="en-US" sz="1800" b="0" i="0" u="none" strike="noStrike" kern="1200" noProof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 </a:t>
                      </a:r>
                      <a:r>
                        <a:rPr lang="en-US" sz="1800" b="0" i="0" u="none" strike="noStrike" kern="1200" noProof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Search: EGFR L858R</a:t>
                      </a:r>
                      <a:endParaRPr lang="en-US" sz="1800" b="0" i="0" u="none" strike="noStrike" noProof="0">
                        <a:solidFill>
                          <a:schemeClr val="bg1">
                            <a:lumMod val="6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4472485"/>
                  </a:ext>
                </a:extLst>
              </a:tr>
              <a:tr h="264683"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endParaRPr lang="en-US" sz="1800" b="0">
                        <a:solidFill>
                          <a:srgbClr val="0F4C8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r>
                        <a:rPr lang="en-US" sz="1800" b="0" kern="1200">
                          <a:solidFill>
                            <a:srgbClr val="0F4C8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COSMIC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noProof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hlinkClick r:id="rId6"/>
                        </a:rPr>
                        <a:t>https://cancer.sanger.ac.uk/</a:t>
                      </a:r>
                      <a:r>
                        <a:rPr lang="en-US" sz="1800" b="0" i="0" u="none" strike="noStrike" noProof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0" i="0" u="none" strike="noStrike" kern="1200" noProof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Search: EGFR </a:t>
                      </a:r>
                      <a:r>
                        <a:rPr lang="de-DE" sz="1800" b="0" i="0" u="none" strike="noStrike" noProof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c.2573T&gt;G</a:t>
                      </a:r>
                      <a:endParaRPr lang="en-US" sz="1800" b="0" i="0" u="none" strike="noStrike" noProof="0">
                        <a:solidFill>
                          <a:schemeClr val="bg1">
                            <a:lumMod val="6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6732482"/>
                  </a:ext>
                </a:extLst>
              </a:tr>
              <a:tr h="302819"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endParaRPr lang="en-US" sz="1800" b="0">
                        <a:solidFill>
                          <a:srgbClr val="0F4C8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endParaRPr lang="en-US" sz="1800" b="0" kern="1200">
                        <a:solidFill>
                          <a:srgbClr val="0F4C8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endParaRPr lang="en-US" sz="1800" b="0" i="0" u="none" strike="noStrike" noProof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8754535"/>
                  </a:ext>
                </a:extLst>
              </a:tr>
              <a:tr h="255841">
                <a:tc>
                  <a:txBody>
                    <a:bodyPr/>
                    <a:lstStyle/>
                    <a:p>
                      <a:r>
                        <a:rPr lang="en-US" sz="1800" b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Disease Databases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err="1">
                          <a:solidFill>
                            <a:srgbClr val="0F4C8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ClinVar</a:t>
                      </a:r>
                      <a:endParaRPr lang="en-US" sz="1800" b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B05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  <a:hlinkClick r:id="rId7"/>
                        </a:rPr>
                        <a:t>https://www.ncbi.nlm.nih.gov/clinvar/</a:t>
                      </a:r>
                      <a:r>
                        <a:rPr lang="en-US" sz="1800" b="0" i="0" u="none" strike="noStrike" noProof="0">
                          <a:solidFill>
                            <a:srgbClr val="00B05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800" b="0" i="0" u="none" strike="noStrike" noProof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Search for: </a:t>
                      </a:r>
                      <a:r>
                        <a:rPr lang="de-DE" sz="1800" b="0" i="0" u="none" strike="noStrike" noProof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NM_005228.5(EGFR):c.2573T&gt;G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77082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5CF42B8-8B1E-42B8-A070-045B9D8F275B}"/>
              </a:ext>
            </a:extLst>
          </p:cNvPr>
          <p:cNvSpPr txBox="1"/>
          <p:nvPr/>
        </p:nvSpPr>
        <p:spPr>
          <a:xfrm>
            <a:off x="206681" y="1687992"/>
            <a:ext cx="7035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Gene variant EGFR c.2573T&gt;G, p.L858R</a:t>
            </a:r>
            <a:endParaRPr lang="en-NZ" sz="2800">
              <a:solidFill>
                <a:schemeClr val="accent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6C0EB5-5BA5-4223-80E9-B22D764D2095}"/>
              </a:ext>
            </a:extLst>
          </p:cNvPr>
          <p:cNvSpPr txBox="1"/>
          <p:nvPr/>
        </p:nvSpPr>
        <p:spPr>
          <a:xfrm>
            <a:off x="10596677" y="172859"/>
            <a:ext cx="1414473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b="0" i="0" u="none" strike="noStrike" kern="0" cap="none" spc="0" normalizeH="0" baseline="0" noProof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General population dbs.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b="0" i="0" u="none" strike="noStrike" kern="0" cap="none" spc="0" normalizeH="0" baseline="0" noProof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Segoe UI" panose="020B0502040204020203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B585303-41C3-441C-A37A-22E93BC02A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103" y="-2660"/>
            <a:ext cx="12192000" cy="112979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76B9C6F-2D6A-4D1A-9BD2-7CA8FA7DA977}"/>
              </a:ext>
            </a:extLst>
          </p:cNvPr>
          <p:cNvSpPr/>
          <p:nvPr/>
        </p:nvSpPr>
        <p:spPr>
          <a:xfrm>
            <a:off x="5519723" y="274080"/>
            <a:ext cx="1324760" cy="683645"/>
          </a:xfrm>
          <a:prstGeom prst="rect">
            <a:avLst/>
          </a:prstGeom>
          <a:solidFill>
            <a:srgbClr val="C56D31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937DB98-6030-482B-9B95-93571590771A}"/>
              </a:ext>
            </a:extLst>
          </p:cNvPr>
          <p:cNvGrpSpPr/>
          <p:nvPr/>
        </p:nvGrpSpPr>
        <p:grpSpPr>
          <a:xfrm>
            <a:off x="0" y="5450938"/>
            <a:ext cx="1741714" cy="1358537"/>
            <a:chOff x="5557643" y="3406184"/>
            <a:chExt cx="1741714" cy="1358537"/>
          </a:xfrm>
          <a:noFill/>
        </p:grpSpPr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2CDFF863-D2D7-45AF-A2AD-CD7D813DF9A3}"/>
                </a:ext>
              </a:extLst>
            </p:cNvPr>
            <p:cNvSpPr/>
            <p:nvPr/>
          </p:nvSpPr>
          <p:spPr>
            <a:xfrm>
              <a:off x="5557643" y="3406184"/>
              <a:ext cx="1741714" cy="1358537"/>
            </a:xfrm>
            <a:prstGeom prst="hexagon">
              <a:avLst/>
            </a:prstGeom>
            <a:solidFill>
              <a:srgbClr val="E9C7B1"/>
            </a:solidFill>
            <a:ln w="57150" cap="flat" cmpd="sng" algn="ctr">
              <a:solidFill>
                <a:srgbClr val="C2672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0" cap="none" spc="0" normalizeH="0" baseline="0" noProof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050D4B3-0F90-4C66-88A2-C8D74376179E}"/>
                </a:ext>
              </a:extLst>
            </p:cNvPr>
            <p:cNvSpPr txBox="1"/>
            <p:nvPr/>
          </p:nvSpPr>
          <p:spPr>
            <a:xfrm>
              <a:off x="5732062" y="3704089"/>
              <a:ext cx="1285362" cy="707886"/>
            </a:xfrm>
            <a:prstGeom prst="rect">
              <a:avLst/>
            </a:prstGeom>
            <a:grp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2000" b="0" i="0" u="none" strike="noStrike" kern="0" cap="none" spc="0" normalizeH="0" baseline="0" noProof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Calibri" panose="020F0502020204030204"/>
                </a:rPr>
                <a:t>Cancer databases</a:t>
              </a:r>
            </a:p>
          </p:txBody>
        </p:sp>
      </p:grpSp>
      <p:sp>
        <p:nvSpPr>
          <p:cNvPr id="22" name="Hexagon 21">
            <a:extLst>
              <a:ext uri="{FF2B5EF4-FFF2-40B4-BE49-F238E27FC236}">
                <a16:creationId xmlns:a16="http://schemas.microsoft.com/office/drawing/2014/main" id="{14BDFCBC-58F0-4833-8281-10F2A0EE4A52}"/>
              </a:ext>
            </a:extLst>
          </p:cNvPr>
          <p:cNvSpPr/>
          <p:nvPr/>
        </p:nvSpPr>
        <p:spPr>
          <a:xfrm>
            <a:off x="1785258" y="5463040"/>
            <a:ext cx="1741714" cy="1358537"/>
          </a:xfrm>
          <a:prstGeom prst="hexagon">
            <a:avLst/>
          </a:prstGeom>
          <a:solidFill>
            <a:srgbClr val="E9C7B1"/>
          </a:solidFill>
          <a:ln w="57150" cap="flat" cmpd="sng" algn="ctr">
            <a:solidFill>
              <a:srgbClr val="C2672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0" cap="none" spc="0" normalizeH="0" baseline="0" noProof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4EEFE4-9ED2-43E1-8DE6-1151A3127D3E}"/>
              </a:ext>
            </a:extLst>
          </p:cNvPr>
          <p:cNvSpPr txBox="1"/>
          <p:nvPr/>
        </p:nvSpPr>
        <p:spPr>
          <a:xfrm>
            <a:off x="1951527" y="5635899"/>
            <a:ext cx="1414473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b="0" i="0" u="none" strike="noStrike" kern="0" cap="none" spc="0" normalizeH="0" baseline="0" noProof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Segoe UI Symbol" panose="020B0502040204020203" pitchFamily="34" charset="0"/>
                <a:ea typeface="Segoe UI Symbol" panose="020B0502040204020203" pitchFamily="34" charset="0"/>
              </a:rPr>
              <a:t>General population dbs.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b="0" i="0" u="none" strike="noStrike" kern="0" cap="none" spc="0" normalizeH="0" baseline="0" noProof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91937A4E-B7DA-4C8C-8925-75BA9B132990}"/>
              </a:ext>
            </a:extLst>
          </p:cNvPr>
          <p:cNvSpPr/>
          <p:nvPr/>
        </p:nvSpPr>
        <p:spPr>
          <a:xfrm>
            <a:off x="3570516" y="5450938"/>
            <a:ext cx="1741714" cy="1358537"/>
          </a:xfrm>
          <a:prstGeom prst="hexagon">
            <a:avLst/>
          </a:prstGeom>
          <a:solidFill>
            <a:srgbClr val="E9C7B1"/>
          </a:solidFill>
          <a:ln w="57150" cap="flat" cmpd="sng" algn="ctr">
            <a:solidFill>
              <a:srgbClr val="C2672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0" cap="none" spc="0" normalizeH="0" baseline="0" noProof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DD22C2F-C66F-4E1D-BE92-74565B3F7AB4}"/>
              </a:ext>
            </a:extLst>
          </p:cNvPr>
          <p:cNvSpPr txBox="1"/>
          <p:nvPr/>
        </p:nvSpPr>
        <p:spPr>
          <a:xfrm>
            <a:off x="3736785" y="5623797"/>
            <a:ext cx="1414473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b="0" i="0" u="none" strike="noStrike" kern="0" cap="none" spc="0" normalizeH="0" baseline="0" noProof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Segoe UI Symbol" panose="020B0502040204020203" pitchFamily="34" charset="0"/>
                <a:ea typeface="Segoe UI Symbol" panose="020B0502040204020203" pitchFamily="34" charset="0"/>
              </a:rPr>
              <a:t>Genomic var. – Disease </a:t>
            </a:r>
            <a:r>
              <a:rPr kumimoji="0" lang="en-NZ" b="0" i="0" u="none" strike="noStrike" kern="0" cap="none" spc="0" normalizeH="0" baseline="0" noProof="0" err="1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Segoe UI Symbol" panose="020B0502040204020203" pitchFamily="34" charset="0"/>
                <a:ea typeface="Segoe UI Symbol" panose="020B0502040204020203" pitchFamily="34" charset="0"/>
              </a:rPr>
              <a:t>dbs</a:t>
            </a:r>
            <a:endParaRPr kumimoji="0" lang="en-NZ" b="0" i="0" u="none" strike="noStrike" kern="0" cap="none" spc="0" normalizeH="0" baseline="0" noProof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b="0" i="0" u="none" strike="noStrike" kern="0" cap="none" spc="0" normalizeH="0" baseline="0" noProof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B5CDA24-3201-4727-A04C-A826C5536159}"/>
              </a:ext>
            </a:extLst>
          </p:cNvPr>
          <p:cNvSpPr/>
          <p:nvPr/>
        </p:nvSpPr>
        <p:spPr>
          <a:xfrm>
            <a:off x="61107" y="2850703"/>
            <a:ext cx="11804469" cy="4333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2619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0F3325-1BE3-4DBD-BA11-3B6CD2441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722870"/>
            <a:ext cx="11239500" cy="285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9448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AEC5ABB-CB4D-4853-A79C-FE2228F6F80C}"/>
              </a:ext>
            </a:extLst>
          </p:cNvPr>
          <p:cNvSpPr txBox="1"/>
          <p:nvPr/>
        </p:nvSpPr>
        <p:spPr>
          <a:xfrm>
            <a:off x="206681" y="1287882"/>
            <a:ext cx="518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>Lung adenocarcinoma</a:t>
            </a:r>
            <a:endParaRPr lang="en-NZ" sz="20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D0C51EE0-B784-4888-B680-6FEB0B26ED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8789384"/>
              </p:ext>
            </p:extLst>
          </p:nvPr>
        </p:nvGraphicFramePr>
        <p:xfrm>
          <a:off x="326424" y="2229441"/>
          <a:ext cx="11539152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9905">
                  <a:extLst>
                    <a:ext uri="{9D8B030D-6E8A-4147-A177-3AD203B41FA5}">
                      <a16:colId xmlns:a16="http://schemas.microsoft.com/office/drawing/2014/main" val="212469078"/>
                    </a:ext>
                  </a:extLst>
                </a:gridCol>
                <a:gridCol w="1919334">
                  <a:extLst>
                    <a:ext uri="{9D8B030D-6E8A-4147-A177-3AD203B41FA5}">
                      <a16:colId xmlns:a16="http://schemas.microsoft.com/office/drawing/2014/main" val="444099983"/>
                    </a:ext>
                  </a:extLst>
                </a:gridCol>
                <a:gridCol w="7519913">
                  <a:extLst>
                    <a:ext uri="{9D8B030D-6E8A-4147-A177-3AD203B41FA5}">
                      <a16:colId xmlns:a16="http://schemas.microsoft.com/office/drawing/2014/main" val="2695596886"/>
                    </a:ext>
                  </a:extLst>
                </a:gridCol>
              </a:tblGrid>
              <a:tr h="565813">
                <a:tc>
                  <a:txBody>
                    <a:bodyPr/>
                    <a:lstStyle/>
                    <a:p>
                      <a:r>
                        <a:rPr lang="en-US" sz="1800" b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General Population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err="1">
                          <a:solidFill>
                            <a:srgbClr val="0F4C8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gnomAD</a:t>
                      </a:r>
                      <a:endParaRPr lang="en-US" sz="1800" b="0" kern="1200">
                        <a:solidFill>
                          <a:srgbClr val="0F4C8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noProof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hlinkClick r:id="rId4"/>
                        </a:rPr>
                        <a:t>www.gnomad.broadinstitute.org</a:t>
                      </a:r>
                      <a:r>
                        <a:rPr lang="en-US" sz="1800" b="0" i="0" u="none" strike="noStrike" noProof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</a:t>
                      </a:r>
                      <a:r>
                        <a:rPr lang="en-US" sz="1800" b="0" i="0" u="none" strike="noStrike" noProof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Search</a:t>
                      </a:r>
                      <a:r>
                        <a:rPr lang="fr-FR" sz="1800" b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: 7-55259515-T-G</a:t>
                      </a:r>
                      <a:endParaRPr lang="en-US" sz="1800" b="0" i="0" u="none" strike="noStrike" noProof="0">
                        <a:solidFill>
                          <a:schemeClr val="bg1">
                            <a:lumMod val="6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534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r>
                        <a:rPr lang="en-US" sz="1800" b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Cancer Databases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r>
                        <a:rPr lang="en-US" sz="1800" b="0" kern="1200">
                          <a:solidFill>
                            <a:srgbClr val="0F4C8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Cancer Hotspot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r>
                        <a:rPr lang="en-US" sz="1800" b="0" i="0" u="none" strike="noStrike" kern="1200" noProof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hlinkClick r:id="rId5"/>
                        </a:rPr>
                        <a:t>www.cancerhotspots.org</a:t>
                      </a:r>
                      <a:r>
                        <a:rPr lang="en-US" sz="1800" b="0" i="0" u="none" strike="noStrike" kern="1200" noProof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 </a:t>
                      </a:r>
                      <a:r>
                        <a:rPr lang="en-US" sz="1800" b="0" i="0" u="none" strike="noStrike" kern="1200" noProof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Search: EGFR L858R</a:t>
                      </a:r>
                      <a:endParaRPr lang="en-US" sz="1800" b="0" i="0" u="none" strike="noStrike" noProof="0">
                        <a:solidFill>
                          <a:schemeClr val="bg1">
                            <a:lumMod val="6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4472485"/>
                  </a:ext>
                </a:extLst>
              </a:tr>
              <a:tr h="264683"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endParaRPr lang="en-US" sz="1800" b="0">
                        <a:solidFill>
                          <a:srgbClr val="0F4C8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r>
                        <a:rPr lang="en-US" sz="1800" b="0" kern="1200">
                          <a:solidFill>
                            <a:srgbClr val="0F4C8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COSMIC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noProof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hlinkClick r:id="rId6"/>
                        </a:rPr>
                        <a:t>https://cancer.sanger.ac.uk/</a:t>
                      </a:r>
                      <a:r>
                        <a:rPr lang="en-US" sz="1800" b="0" i="0" u="none" strike="noStrike" noProof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0" i="0" u="none" strike="noStrike" kern="1200" noProof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Search: EGFR </a:t>
                      </a:r>
                      <a:r>
                        <a:rPr lang="de-DE" sz="1800" b="0" i="0" u="none" strike="noStrike" noProof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c.2573T&gt;G</a:t>
                      </a:r>
                      <a:endParaRPr lang="en-US" sz="1800" b="0" i="0" u="none" strike="noStrike" noProof="0">
                        <a:solidFill>
                          <a:schemeClr val="bg1">
                            <a:lumMod val="6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6732482"/>
                  </a:ext>
                </a:extLst>
              </a:tr>
              <a:tr h="302819"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endParaRPr lang="en-US" sz="1800" b="0">
                        <a:solidFill>
                          <a:srgbClr val="0F4C8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endParaRPr lang="en-US" sz="1800" b="0" kern="1200">
                        <a:solidFill>
                          <a:srgbClr val="0F4C8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endParaRPr lang="en-US" sz="1800" b="0" i="0" u="none" strike="noStrike" noProof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8754535"/>
                  </a:ext>
                </a:extLst>
              </a:tr>
              <a:tr h="255841">
                <a:tc>
                  <a:txBody>
                    <a:bodyPr/>
                    <a:lstStyle/>
                    <a:p>
                      <a:r>
                        <a:rPr lang="en-US" sz="1800" b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Disease Databases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err="1">
                          <a:solidFill>
                            <a:srgbClr val="0F4C8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ClinVar</a:t>
                      </a:r>
                      <a:endParaRPr lang="en-US" sz="1800" b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B05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  <a:hlinkClick r:id="rId7"/>
                        </a:rPr>
                        <a:t>https://www.ncbi.nlm.nih.gov/clinvar/</a:t>
                      </a:r>
                      <a:r>
                        <a:rPr lang="en-US" sz="1800" b="0" i="0" u="none" strike="noStrike" noProof="0">
                          <a:solidFill>
                            <a:srgbClr val="00B05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800" b="0" i="0" u="none" strike="noStrike" noProof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Search for: </a:t>
                      </a:r>
                      <a:r>
                        <a:rPr lang="de-DE" sz="1800" b="0" i="0" u="none" strike="noStrike" noProof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NM_005228.5(EGFR):c.2573T&gt;G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77082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5CF42B8-8B1E-42B8-A070-045B9D8F275B}"/>
              </a:ext>
            </a:extLst>
          </p:cNvPr>
          <p:cNvSpPr txBox="1"/>
          <p:nvPr/>
        </p:nvSpPr>
        <p:spPr>
          <a:xfrm>
            <a:off x="206681" y="1687992"/>
            <a:ext cx="7035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Gene variant EGFR c.2573T&gt;G, p.L858R</a:t>
            </a:r>
            <a:endParaRPr lang="en-NZ" sz="2800">
              <a:solidFill>
                <a:schemeClr val="accent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6C0EB5-5BA5-4223-80E9-B22D764D2095}"/>
              </a:ext>
            </a:extLst>
          </p:cNvPr>
          <p:cNvSpPr txBox="1"/>
          <p:nvPr/>
        </p:nvSpPr>
        <p:spPr>
          <a:xfrm>
            <a:off x="10596677" y="172859"/>
            <a:ext cx="1414473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b="0" i="0" u="none" strike="noStrike" kern="0" cap="none" spc="0" normalizeH="0" baseline="0" noProof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General population dbs.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b="0" i="0" u="none" strike="noStrike" kern="0" cap="none" spc="0" normalizeH="0" baseline="0" noProof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Segoe UI" panose="020B0502040204020203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B585303-41C3-441C-A37A-22E93BC02A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103" y="-2660"/>
            <a:ext cx="12192000" cy="112979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76B9C6F-2D6A-4D1A-9BD2-7CA8FA7DA977}"/>
              </a:ext>
            </a:extLst>
          </p:cNvPr>
          <p:cNvSpPr/>
          <p:nvPr/>
        </p:nvSpPr>
        <p:spPr>
          <a:xfrm>
            <a:off x="5519723" y="274080"/>
            <a:ext cx="1324760" cy="683645"/>
          </a:xfrm>
          <a:prstGeom prst="rect">
            <a:avLst/>
          </a:prstGeom>
          <a:solidFill>
            <a:srgbClr val="C56D31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937DB98-6030-482B-9B95-93571590771A}"/>
              </a:ext>
            </a:extLst>
          </p:cNvPr>
          <p:cNvGrpSpPr/>
          <p:nvPr/>
        </p:nvGrpSpPr>
        <p:grpSpPr>
          <a:xfrm>
            <a:off x="0" y="5450938"/>
            <a:ext cx="1741714" cy="1358537"/>
            <a:chOff x="5557643" y="3406184"/>
            <a:chExt cx="1741714" cy="1358537"/>
          </a:xfrm>
          <a:noFill/>
        </p:grpSpPr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2CDFF863-D2D7-45AF-A2AD-CD7D813DF9A3}"/>
                </a:ext>
              </a:extLst>
            </p:cNvPr>
            <p:cNvSpPr/>
            <p:nvPr/>
          </p:nvSpPr>
          <p:spPr>
            <a:xfrm>
              <a:off x="5557643" y="3406184"/>
              <a:ext cx="1741714" cy="1358537"/>
            </a:xfrm>
            <a:prstGeom prst="hexagon">
              <a:avLst/>
            </a:prstGeom>
            <a:solidFill>
              <a:srgbClr val="E9C7B1"/>
            </a:solidFill>
            <a:ln w="57150" cap="flat" cmpd="sng" algn="ctr">
              <a:solidFill>
                <a:srgbClr val="C2672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0" cap="none" spc="0" normalizeH="0" baseline="0" noProof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050D4B3-0F90-4C66-88A2-C8D74376179E}"/>
                </a:ext>
              </a:extLst>
            </p:cNvPr>
            <p:cNvSpPr txBox="1"/>
            <p:nvPr/>
          </p:nvSpPr>
          <p:spPr>
            <a:xfrm>
              <a:off x="5732062" y="3704089"/>
              <a:ext cx="1285362" cy="707886"/>
            </a:xfrm>
            <a:prstGeom prst="rect">
              <a:avLst/>
            </a:prstGeom>
            <a:grp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2000" b="0" i="0" u="none" strike="noStrike" kern="0" cap="none" spc="0" normalizeH="0" baseline="0" noProof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Calibri" panose="020F0502020204030204"/>
                </a:rPr>
                <a:t>Cancer databases</a:t>
              </a:r>
            </a:p>
          </p:txBody>
        </p:sp>
      </p:grpSp>
      <p:sp>
        <p:nvSpPr>
          <p:cNvPr id="22" name="Hexagon 21">
            <a:extLst>
              <a:ext uri="{FF2B5EF4-FFF2-40B4-BE49-F238E27FC236}">
                <a16:creationId xmlns:a16="http://schemas.microsoft.com/office/drawing/2014/main" id="{14BDFCBC-58F0-4833-8281-10F2A0EE4A52}"/>
              </a:ext>
            </a:extLst>
          </p:cNvPr>
          <p:cNvSpPr/>
          <p:nvPr/>
        </p:nvSpPr>
        <p:spPr>
          <a:xfrm>
            <a:off x="1785258" y="5463040"/>
            <a:ext cx="1741714" cy="1358537"/>
          </a:xfrm>
          <a:prstGeom prst="hexagon">
            <a:avLst/>
          </a:prstGeom>
          <a:solidFill>
            <a:srgbClr val="E9C7B1"/>
          </a:solidFill>
          <a:ln w="57150" cap="flat" cmpd="sng" algn="ctr">
            <a:solidFill>
              <a:srgbClr val="C2672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0" cap="none" spc="0" normalizeH="0" baseline="0" noProof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4EEFE4-9ED2-43E1-8DE6-1151A3127D3E}"/>
              </a:ext>
            </a:extLst>
          </p:cNvPr>
          <p:cNvSpPr txBox="1"/>
          <p:nvPr/>
        </p:nvSpPr>
        <p:spPr>
          <a:xfrm>
            <a:off x="1951527" y="5635899"/>
            <a:ext cx="1414473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b="0" i="0" u="none" strike="noStrike" kern="0" cap="none" spc="0" normalizeH="0" baseline="0" noProof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Segoe UI Symbol" panose="020B0502040204020203" pitchFamily="34" charset="0"/>
                <a:ea typeface="Segoe UI Symbol" panose="020B0502040204020203" pitchFamily="34" charset="0"/>
              </a:rPr>
              <a:t>General population dbs.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b="0" i="0" u="none" strike="noStrike" kern="0" cap="none" spc="0" normalizeH="0" baseline="0" noProof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91937A4E-B7DA-4C8C-8925-75BA9B132990}"/>
              </a:ext>
            </a:extLst>
          </p:cNvPr>
          <p:cNvSpPr/>
          <p:nvPr/>
        </p:nvSpPr>
        <p:spPr>
          <a:xfrm>
            <a:off x="3570516" y="5450938"/>
            <a:ext cx="1741714" cy="1358537"/>
          </a:xfrm>
          <a:prstGeom prst="hexagon">
            <a:avLst/>
          </a:prstGeom>
          <a:solidFill>
            <a:srgbClr val="E9C7B1"/>
          </a:solidFill>
          <a:ln w="57150" cap="flat" cmpd="sng" algn="ctr">
            <a:solidFill>
              <a:srgbClr val="C2672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0" cap="none" spc="0" normalizeH="0" baseline="0" noProof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DD22C2F-C66F-4E1D-BE92-74565B3F7AB4}"/>
              </a:ext>
            </a:extLst>
          </p:cNvPr>
          <p:cNvSpPr txBox="1"/>
          <p:nvPr/>
        </p:nvSpPr>
        <p:spPr>
          <a:xfrm>
            <a:off x="3736785" y="5623797"/>
            <a:ext cx="1414473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b="0" i="0" u="none" strike="noStrike" kern="0" cap="none" spc="0" normalizeH="0" baseline="0" noProof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Segoe UI Symbol" panose="020B0502040204020203" pitchFamily="34" charset="0"/>
                <a:ea typeface="Segoe UI Symbol" panose="020B0502040204020203" pitchFamily="34" charset="0"/>
              </a:rPr>
              <a:t>Genomic var. – Disease </a:t>
            </a:r>
            <a:r>
              <a:rPr kumimoji="0" lang="en-NZ" b="0" i="0" u="none" strike="noStrike" kern="0" cap="none" spc="0" normalizeH="0" baseline="0" noProof="0" err="1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Segoe UI Symbol" panose="020B0502040204020203" pitchFamily="34" charset="0"/>
                <a:ea typeface="Segoe UI Symbol" panose="020B0502040204020203" pitchFamily="34" charset="0"/>
              </a:rPr>
              <a:t>dbs</a:t>
            </a:r>
            <a:endParaRPr kumimoji="0" lang="en-NZ" b="0" i="0" u="none" strike="noStrike" kern="0" cap="none" spc="0" normalizeH="0" baseline="0" noProof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b="0" i="0" u="none" strike="noStrike" kern="0" cap="none" spc="0" normalizeH="0" baseline="0" noProof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B5CDA24-3201-4727-A04C-A826C5536159}"/>
              </a:ext>
            </a:extLst>
          </p:cNvPr>
          <p:cNvSpPr/>
          <p:nvPr/>
        </p:nvSpPr>
        <p:spPr>
          <a:xfrm>
            <a:off x="86103" y="3201493"/>
            <a:ext cx="11804469" cy="523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1923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53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D1C3DC-359F-4328-89C8-5BBB649638F1}"/>
              </a:ext>
            </a:extLst>
          </p:cNvPr>
          <p:cNvSpPr txBox="1"/>
          <p:nvPr/>
        </p:nvSpPr>
        <p:spPr>
          <a:xfrm>
            <a:off x="477012" y="36364"/>
            <a:ext cx="769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https://cancer.sanger.ac.uk/cosmic/search?q=EGFR+c.2573T%3EG</a:t>
            </a:r>
            <a:r>
              <a:rPr lang="en-NZ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0733B9-6A39-46FB-AE46-1AE827BF2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620" y="537072"/>
            <a:ext cx="8876538" cy="5840867"/>
          </a:xfrm>
          <a:prstGeom prst="rect">
            <a:avLst/>
          </a:prstGeom>
        </p:spPr>
      </p:pic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0DCBBF5-770F-47D4-AC98-C9C2F3EB2E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750" y="2916300"/>
            <a:ext cx="10033743" cy="230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42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AEC5ABB-CB4D-4853-A79C-FE2228F6F80C}"/>
              </a:ext>
            </a:extLst>
          </p:cNvPr>
          <p:cNvSpPr txBox="1"/>
          <p:nvPr/>
        </p:nvSpPr>
        <p:spPr>
          <a:xfrm>
            <a:off x="206681" y="1287882"/>
            <a:ext cx="518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>Lung adenocarcinoma</a:t>
            </a:r>
            <a:endParaRPr lang="en-NZ" sz="20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D0C51EE0-B784-4888-B680-6FEB0B26EDDF}"/>
              </a:ext>
            </a:extLst>
          </p:cNvPr>
          <p:cNvGraphicFramePr>
            <a:graphicFrameLocks/>
          </p:cNvGraphicFramePr>
          <p:nvPr/>
        </p:nvGraphicFramePr>
        <p:xfrm>
          <a:off x="326424" y="2229441"/>
          <a:ext cx="11539152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9905">
                  <a:extLst>
                    <a:ext uri="{9D8B030D-6E8A-4147-A177-3AD203B41FA5}">
                      <a16:colId xmlns:a16="http://schemas.microsoft.com/office/drawing/2014/main" val="212469078"/>
                    </a:ext>
                  </a:extLst>
                </a:gridCol>
                <a:gridCol w="1919334">
                  <a:extLst>
                    <a:ext uri="{9D8B030D-6E8A-4147-A177-3AD203B41FA5}">
                      <a16:colId xmlns:a16="http://schemas.microsoft.com/office/drawing/2014/main" val="444099983"/>
                    </a:ext>
                  </a:extLst>
                </a:gridCol>
                <a:gridCol w="7519913">
                  <a:extLst>
                    <a:ext uri="{9D8B030D-6E8A-4147-A177-3AD203B41FA5}">
                      <a16:colId xmlns:a16="http://schemas.microsoft.com/office/drawing/2014/main" val="2695596886"/>
                    </a:ext>
                  </a:extLst>
                </a:gridCol>
              </a:tblGrid>
              <a:tr h="565813">
                <a:tc>
                  <a:txBody>
                    <a:bodyPr/>
                    <a:lstStyle/>
                    <a:p>
                      <a:r>
                        <a:rPr lang="en-US" sz="1800" b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General Population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err="1">
                          <a:solidFill>
                            <a:srgbClr val="0F4C8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gnomAD</a:t>
                      </a:r>
                      <a:endParaRPr lang="en-US" sz="1800" b="0" kern="1200">
                        <a:solidFill>
                          <a:srgbClr val="0F4C8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noProof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hlinkClick r:id="rId4"/>
                        </a:rPr>
                        <a:t>www.gnomad.broadinstitute.org</a:t>
                      </a:r>
                      <a:r>
                        <a:rPr lang="en-US" sz="1800" b="0" i="0" u="none" strike="noStrike" noProof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</a:t>
                      </a:r>
                      <a:r>
                        <a:rPr lang="en-US" sz="1800" b="0" i="0" u="none" strike="noStrike" noProof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Search</a:t>
                      </a:r>
                      <a:r>
                        <a:rPr lang="fr-FR" sz="1800" b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: 7-55259515-T-G</a:t>
                      </a:r>
                      <a:endParaRPr lang="en-US" sz="1800" b="0" i="0" u="none" strike="noStrike" noProof="0">
                        <a:solidFill>
                          <a:schemeClr val="bg1">
                            <a:lumMod val="6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534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r>
                        <a:rPr lang="en-US" sz="1800" b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Cancer Databases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r>
                        <a:rPr lang="en-US" sz="1800" b="0" kern="1200">
                          <a:solidFill>
                            <a:srgbClr val="0F4C8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Cancer Hotspot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r>
                        <a:rPr lang="en-US" sz="1800" b="0" i="0" u="none" strike="noStrike" kern="1200" noProof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hlinkClick r:id="rId5"/>
                        </a:rPr>
                        <a:t>www.cancerhotspots.org</a:t>
                      </a:r>
                      <a:r>
                        <a:rPr lang="en-US" sz="1800" b="0" i="0" u="none" strike="noStrike" kern="1200" noProof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 </a:t>
                      </a:r>
                      <a:r>
                        <a:rPr lang="en-US" sz="1800" b="0" i="0" u="none" strike="noStrike" kern="1200" noProof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Search: EGFR L858R</a:t>
                      </a:r>
                      <a:endParaRPr lang="en-US" sz="1800" b="0" i="0" u="none" strike="noStrike" noProof="0">
                        <a:solidFill>
                          <a:schemeClr val="bg1">
                            <a:lumMod val="6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4472485"/>
                  </a:ext>
                </a:extLst>
              </a:tr>
              <a:tr h="264683"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endParaRPr lang="en-US" sz="1800" b="0">
                        <a:solidFill>
                          <a:srgbClr val="0F4C8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r>
                        <a:rPr lang="en-US" sz="1800" b="0" kern="1200">
                          <a:solidFill>
                            <a:srgbClr val="0F4C8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COSMIC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noProof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hlinkClick r:id="rId6"/>
                        </a:rPr>
                        <a:t>https://cancer.sanger.ac.uk/</a:t>
                      </a:r>
                      <a:r>
                        <a:rPr lang="en-US" sz="1800" b="0" i="0" u="none" strike="noStrike" noProof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0" i="0" u="none" strike="noStrike" kern="1200" noProof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Search: EGFR </a:t>
                      </a:r>
                      <a:r>
                        <a:rPr lang="de-DE" sz="1800" b="0" i="0" u="none" strike="noStrike" noProof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c.2573T&gt;G</a:t>
                      </a:r>
                      <a:endParaRPr lang="en-US" sz="1800" b="0" i="0" u="none" strike="noStrike" noProof="0">
                        <a:solidFill>
                          <a:schemeClr val="bg1">
                            <a:lumMod val="6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6732482"/>
                  </a:ext>
                </a:extLst>
              </a:tr>
              <a:tr h="302819"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endParaRPr lang="en-US" sz="1800" b="0">
                        <a:solidFill>
                          <a:srgbClr val="0F4C8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endParaRPr lang="en-US" sz="1800" b="0" kern="1200">
                        <a:solidFill>
                          <a:srgbClr val="0F4C8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endParaRPr lang="en-US" sz="1800" b="0" i="0" u="none" strike="noStrike" noProof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8754535"/>
                  </a:ext>
                </a:extLst>
              </a:tr>
              <a:tr h="255841">
                <a:tc>
                  <a:txBody>
                    <a:bodyPr/>
                    <a:lstStyle/>
                    <a:p>
                      <a:r>
                        <a:rPr lang="en-US" sz="1800" b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Disease Databases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err="1">
                          <a:solidFill>
                            <a:srgbClr val="0F4C8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ClinVar</a:t>
                      </a:r>
                      <a:endParaRPr lang="en-US" sz="1800" b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B05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  <a:hlinkClick r:id="rId7"/>
                        </a:rPr>
                        <a:t>https://www.ncbi.nlm.nih.gov/clinvar/</a:t>
                      </a:r>
                      <a:r>
                        <a:rPr lang="en-US" sz="1800" b="0" i="0" u="none" strike="noStrike" noProof="0">
                          <a:solidFill>
                            <a:srgbClr val="00B05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800" b="0" i="0" u="none" strike="noStrike" noProof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Search for: </a:t>
                      </a:r>
                      <a:r>
                        <a:rPr lang="de-DE" sz="1800" b="0" i="0" u="none" strike="noStrike" noProof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NM_005228.5(EGFR):c.2573T&gt;G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77082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5CF42B8-8B1E-42B8-A070-045B9D8F275B}"/>
              </a:ext>
            </a:extLst>
          </p:cNvPr>
          <p:cNvSpPr txBox="1"/>
          <p:nvPr/>
        </p:nvSpPr>
        <p:spPr>
          <a:xfrm>
            <a:off x="206681" y="1687992"/>
            <a:ext cx="7035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Gene variant EGFR c.2573T&gt;G, p.L858R</a:t>
            </a:r>
            <a:endParaRPr lang="en-NZ" sz="2800">
              <a:solidFill>
                <a:schemeClr val="accent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6C0EB5-5BA5-4223-80E9-B22D764D2095}"/>
              </a:ext>
            </a:extLst>
          </p:cNvPr>
          <p:cNvSpPr txBox="1"/>
          <p:nvPr/>
        </p:nvSpPr>
        <p:spPr>
          <a:xfrm>
            <a:off x="10596677" y="172859"/>
            <a:ext cx="1414473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b="0" i="0" u="none" strike="noStrike" kern="0" cap="none" spc="0" normalizeH="0" baseline="0" noProof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General population dbs.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b="0" i="0" u="none" strike="noStrike" kern="0" cap="none" spc="0" normalizeH="0" baseline="0" noProof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Segoe UI" panose="020B0502040204020203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B585303-41C3-441C-A37A-22E93BC02A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103" y="-2660"/>
            <a:ext cx="12192000" cy="112979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76B9C6F-2D6A-4D1A-9BD2-7CA8FA7DA977}"/>
              </a:ext>
            </a:extLst>
          </p:cNvPr>
          <p:cNvSpPr/>
          <p:nvPr/>
        </p:nvSpPr>
        <p:spPr>
          <a:xfrm>
            <a:off x="5519723" y="274080"/>
            <a:ext cx="1324760" cy="683645"/>
          </a:xfrm>
          <a:prstGeom prst="rect">
            <a:avLst/>
          </a:prstGeom>
          <a:solidFill>
            <a:srgbClr val="C56D31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937DB98-6030-482B-9B95-93571590771A}"/>
              </a:ext>
            </a:extLst>
          </p:cNvPr>
          <p:cNvGrpSpPr/>
          <p:nvPr/>
        </p:nvGrpSpPr>
        <p:grpSpPr>
          <a:xfrm>
            <a:off x="0" y="5450938"/>
            <a:ext cx="1741714" cy="1358537"/>
            <a:chOff x="5557643" y="3406184"/>
            <a:chExt cx="1741714" cy="1358537"/>
          </a:xfrm>
          <a:noFill/>
        </p:grpSpPr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2CDFF863-D2D7-45AF-A2AD-CD7D813DF9A3}"/>
                </a:ext>
              </a:extLst>
            </p:cNvPr>
            <p:cNvSpPr/>
            <p:nvPr/>
          </p:nvSpPr>
          <p:spPr>
            <a:xfrm>
              <a:off x="5557643" y="3406184"/>
              <a:ext cx="1741714" cy="1358537"/>
            </a:xfrm>
            <a:prstGeom prst="hexagon">
              <a:avLst/>
            </a:prstGeom>
            <a:solidFill>
              <a:srgbClr val="E9C7B1"/>
            </a:solidFill>
            <a:ln w="57150" cap="flat" cmpd="sng" algn="ctr">
              <a:solidFill>
                <a:srgbClr val="C2672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0" cap="none" spc="0" normalizeH="0" baseline="0" noProof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050D4B3-0F90-4C66-88A2-C8D74376179E}"/>
                </a:ext>
              </a:extLst>
            </p:cNvPr>
            <p:cNvSpPr txBox="1"/>
            <p:nvPr/>
          </p:nvSpPr>
          <p:spPr>
            <a:xfrm>
              <a:off x="5732062" y="3704089"/>
              <a:ext cx="1285362" cy="707886"/>
            </a:xfrm>
            <a:prstGeom prst="rect">
              <a:avLst/>
            </a:prstGeom>
            <a:grp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2000" b="0" i="0" u="none" strike="noStrike" kern="0" cap="none" spc="0" normalizeH="0" baseline="0" noProof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Calibri" panose="020F0502020204030204"/>
                </a:rPr>
                <a:t>Cancer databases</a:t>
              </a:r>
            </a:p>
          </p:txBody>
        </p:sp>
      </p:grpSp>
      <p:sp>
        <p:nvSpPr>
          <p:cNvPr id="22" name="Hexagon 21">
            <a:extLst>
              <a:ext uri="{FF2B5EF4-FFF2-40B4-BE49-F238E27FC236}">
                <a16:creationId xmlns:a16="http://schemas.microsoft.com/office/drawing/2014/main" id="{14BDFCBC-58F0-4833-8281-10F2A0EE4A52}"/>
              </a:ext>
            </a:extLst>
          </p:cNvPr>
          <p:cNvSpPr/>
          <p:nvPr/>
        </p:nvSpPr>
        <p:spPr>
          <a:xfrm>
            <a:off x="1785258" y="5463040"/>
            <a:ext cx="1741714" cy="1358537"/>
          </a:xfrm>
          <a:prstGeom prst="hexagon">
            <a:avLst/>
          </a:prstGeom>
          <a:solidFill>
            <a:srgbClr val="E9C7B1"/>
          </a:solidFill>
          <a:ln w="57150" cap="flat" cmpd="sng" algn="ctr">
            <a:solidFill>
              <a:srgbClr val="C2672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0" cap="none" spc="0" normalizeH="0" baseline="0" noProof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4EEFE4-9ED2-43E1-8DE6-1151A3127D3E}"/>
              </a:ext>
            </a:extLst>
          </p:cNvPr>
          <p:cNvSpPr txBox="1"/>
          <p:nvPr/>
        </p:nvSpPr>
        <p:spPr>
          <a:xfrm>
            <a:off x="1951527" y="5635899"/>
            <a:ext cx="1414473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b="0" i="0" u="none" strike="noStrike" kern="0" cap="none" spc="0" normalizeH="0" baseline="0" noProof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Segoe UI Symbol" panose="020B0502040204020203" pitchFamily="34" charset="0"/>
                <a:ea typeface="Segoe UI Symbol" panose="020B0502040204020203" pitchFamily="34" charset="0"/>
              </a:rPr>
              <a:t>General population dbs.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b="0" i="0" u="none" strike="noStrike" kern="0" cap="none" spc="0" normalizeH="0" baseline="0" noProof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91937A4E-B7DA-4C8C-8925-75BA9B132990}"/>
              </a:ext>
            </a:extLst>
          </p:cNvPr>
          <p:cNvSpPr/>
          <p:nvPr/>
        </p:nvSpPr>
        <p:spPr>
          <a:xfrm>
            <a:off x="3570516" y="5450938"/>
            <a:ext cx="1741714" cy="1358537"/>
          </a:xfrm>
          <a:prstGeom prst="hexagon">
            <a:avLst/>
          </a:prstGeom>
          <a:solidFill>
            <a:srgbClr val="E9C7B1"/>
          </a:solidFill>
          <a:ln w="57150" cap="flat" cmpd="sng" algn="ctr">
            <a:solidFill>
              <a:srgbClr val="C2672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0" cap="none" spc="0" normalizeH="0" baseline="0" noProof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DD22C2F-C66F-4E1D-BE92-74565B3F7AB4}"/>
              </a:ext>
            </a:extLst>
          </p:cNvPr>
          <p:cNvSpPr txBox="1"/>
          <p:nvPr/>
        </p:nvSpPr>
        <p:spPr>
          <a:xfrm>
            <a:off x="3736785" y="5623797"/>
            <a:ext cx="1414473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b="0" i="0" u="none" strike="noStrike" kern="0" cap="none" spc="0" normalizeH="0" baseline="0" noProof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Segoe UI Symbol" panose="020B0502040204020203" pitchFamily="34" charset="0"/>
                <a:ea typeface="Segoe UI Symbol" panose="020B0502040204020203" pitchFamily="34" charset="0"/>
              </a:rPr>
              <a:t>Genomic var. – Disease </a:t>
            </a:r>
            <a:r>
              <a:rPr kumimoji="0" lang="en-NZ" b="0" i="0" u="none" strike="noStrike" kern="0" cap="none" spc="0" normalizeH="0" baseline="0" noProof="0" err="1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Segoe UI Symbol" panose="020B0502040204020203" pitchFamily="34" charset="0"/>
                <a:ea typeface="Segoe UI Symbol" panose="020B0502040204020203" pitchFamily="34" charset="0"/>
              </a:rPr>
              <a:t>dbs</a:t>
            </a:r>
            <a:endParaRPr kumimoji="0" lang="en-NZ" b="0" i="0" u="none" strike="noStrike" kern="0" cap="none" spc="0" normalizeH="0" baseline="0" noProof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b="0" i="0" u="none" strike="noStrike" kern="0" cap="none" spc="0" normalizeH="0" baseline="0" noProof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B5CDA24-3201-4727-A04C-A826C5536159}"/>
              </a:ext>
            </a:extLst>
          </p:cNvPr>
          <p:cNvSpPr/>
          <p:nvPr/>
        </p:nvSpPr>
        <p:spPr>
          <a:xfrm>
            <a:off x="174419" y="3998424"/>
            <a:ext cx="11804469" cy="6266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8790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3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B9E9A6-7452-46BD-9E3E-52C2B48A4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807" y="518281"/>
            <a:ext cx="9504386" cy="582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83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53446F7-4D52-4F07-8953-8EE545512421}"/>
              </a:ext>
            </a:extLst>
          </p:cNvPr>
          <p:cNvSpPr txBox="1"/>
          <p:nvPr/>
        </p:nvSpPr>
        <p:spPr>
          <a:xfrm>
            <a:off x="206681" y="1292392"/>
            <a:ext cx="6090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>Male, 54 years; Lung adenocarcinoma</a:t>
            </a:r>
            <a:endParaRPr lang="en-NZ" sz="20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D0C51EE0-B784-4888-B680-6FEB0B26ED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8173128"/>
              </p:ext>
            </p:extLst>
          </p:nvPr>
        </p:nvGraphicFramePr>
        <p:xfrm>
          <a:off x="326424" y="2287941"/>
          <a:ext cx="11539152" cy="3824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4326">
                  <a:extLst>
                    <a:ext uri="{9D8B030D-6E8A-4147-A177-3AD203B41FA5}">
                      <a16:colId xmlns:a16="http://schemas.microsoft.com/office/drawing/2014/main" val="212469078"/>
                    </a:ext>
                  </a:extLst>
                </a:gridCol>
                <a:gridCol w="1634724">
                  <a:extLst>
                    <a:ext uri="{9D8B030D-6E8A-4147-A177-3AD203B41FA5}">
                      <a16:colId xmlns:a16="http://schemas.microsoft.com/office/drawing/2014/main" val="444099983"/>
                    </a:ext>
                  </a:extLst>
                </a:gridCol>
                <a:gridCol w="7580102">
                  <a:extLst>
                    <a:ext uri="{9D8B030D-6E8A-4147-A177-3AD203B41FA5}">
                      <a16:colId xmlns:a16="http://schemas.microsoft.com/office/drawing/2014/main" val="2695596886"/>
                    </a:ext>
                  </a:extLst>
                </a:gridCol>
              </a:tblGrid>
              <a:tr h="238247"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rgbClr val="294F6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General Population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kern="1200" err="1">
                          <a:solidFill>
                            <a:srgbClr val="294F6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GnomAD</a:t>
                      </a:r>
                      <a:endParaRPr lang="en-US" sz="1600" b="0" kern="1200">
                        <a:solidFill>
                          <a:srgbClr val="294F6F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noProof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en-US" sz="1800" b="0" i="0" u="none" strike="noStrike" noProof="0">
                        <a:solidFill>
                          <a:schemeClr val="bg1">
                            <a:lumMod val="7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53465"/>
                  </a:ext>
                </a:extLst>
              </a:tr>
              <a:tr h="216504"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r>
                        <a:rPr lang="en-US" sz="1600">
                          <a:solidFill>
                            <a:srgbClr val="294F6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Cancer Databases (somatic variants)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r>
                        <a:rPr lang="en-US" sz="1600" kern="1200">
                          <a:solidFill>
                            <a:srgbClr val="294F6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Cancer Hotspot</a:t>
                      </a:r>
                    </a:p>
                    <a:p>
                      <a:pPr lvl="0" algn="just">
                        <a:buNone/>
                      </a:pPr>
                      <a:r>
                        <a:rPr lang="en-US" sz="1600" kern="1200">
                          <a:solidFill>
                            <a:srgbClr val="294F6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COSMIC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B05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r>
                        <a:rPr lang="en-US" sz="1600" b="1" i="0" u="none" strike="noStrike" kern="1200" noProof="0">
                          <a:solidFill>
                            <a:srgbClr val="294F6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 </a:t>
                      </a:r>
                      <a:r>
                        <a:rPr lang="en-US" sz="1600" b="0" i="0" u="none" strike="noStrike" kern="1200" noProof="0">
                          <a:solidFill>
                            <a:srgbClr val="294F6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144 samples (143x lung, 1x Bowel)</a:t>
                      </a:r>
                    </a:p>
                    <a:p>
                      <a:pPr lvl="0" algn="just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B05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r>
                        <a:rPr lang="en-US" sz="1600" b="0" i="0" u="none" strike="noStrike" noProof="0">
                          <a:solidFill>
                            <a:srgbClr val="294F6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 2564 Lung cancer samples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4472485"/>
                  </a:ext>
                </a:extLst>
              </a:tr>
              <a:tr h="302819"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endParaRPr lang="en-US" sz="1200">
                        <a:solidFill>
                          <a:srgbClr val="294F6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endParaRPr lang="en-US" sz="1600" kern="1200">
                        <a:solidFill>
                          <a:srgbClr val="294F6F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endParaRPr lang="en-US" sz="1100" b="0" i="0" u="none" strike="noStrike" noProof="0">
                        <a:solidFill>
                          <a:srgbClr val="294F6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3517839"/>
                  </a:ext>
                </a:extLst>
              </a:tr>
              <a:tr h="325746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294F6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Disease Databases (somatic and germline)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err="1">
                          <a:solidFill>
                            <a:srgbClr val="294F6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ClinVar</a:t>
                      </a:r>
                      <a:endParaRPr lang="en-US" sz="1600">
                        <a:solidFill>
                          <a:srgbClr val="294F6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B05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 </a:t>
                      </a:r>
                      <a:r>
                        <a:rPr lang="en-US" sz="1600" b="0" i="0" u="none" strike="noStrike" noProof="0">
                          <a:solidFill>
                            <a:srgbClr val="294F6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Yes, pathogenic somatic 7x; germline 1x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770823"/>
                  </a:ext>
                </a:extLst>
              </a:tr>
              <a:tr h="46190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1" u="none" strike="noStrike" noProof="0">
                          <a:solidFill>
                            <a:srgbClr val="294F6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 silico</a:t>
                      </a:r>
                      <a:endParaRPr lang="en-US" sz="1600" b="0" i="0" u="none" strike="noStrike" noProof="0">
                        <a:solidFill>
                          <a:srgbClr val="294F6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294F6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600" b="0" i="0" u="none" strike="noStrike" noProof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SIFT: Pathogenic, </a:t>
                      </a:r>
                      <a:r>
                        <a:rPr lang="en-NZ" sz="1600" b="0" i="0" u="none" strike="noStrike" noProof="0" err="1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Polyphen</a:t>
                      </a:r>
                      <a:r>
                        <a:rPr lang="en-NZ" sz="1600" b="0" i="0" u="none" strike="noStrike" noProof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: probably damaging, CADD=28.1 (High), LRT: damaging, FATTHM: damaging / Agree V600E is pathogenic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1774596"/>
                  </a:ext>
                </a:extLst>
              </a:tr>
              <a:tr h="46190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i="1">
                          <a:solidFill>
                            <a:srgbClr val="294F6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 vitro</a:t>
                      </a:r>
                      <a:r>
                        <a:rPr lang="en-US" sz="1600">
                          <a:solidFill>
                            <a:srgbClr val="294F6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/</a:t>
                      </a:r>
                      <a:r>
                        <a:rPr lang="en-US" sz="1600" i="1">
                          <a:solidFill>
                            <a:srgbClr val="294F6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 vivo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>
                        <a:solidFill>
                          <a:srgbClr val="294F6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NZ" sz="1600" b="0" i="0" u="none" strike="noStrike" noProof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Gain-of-function, oncogenic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4526333"/>
                  </a:ext>
                </a:extLst>
              </a:tr>
              <a:tr h="46190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>
                          <a:solidFill>
                            <a:srgbClr val="294F6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Somatic/Germline?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>
                        <a:solidFill>
                          <a:srgbClr val="294F6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NZ" sz="16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Likely Somatic (based on VAF and databases)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0809527"/>
                  </a:ext>
                </a:extLst>
              </a:tr>
              <a:tr h="461900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294F6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Pathogenicity </a:t>
                      </a:r>
                      <a:endParaRPr lang="en-NZ" sz="1600">
                        <a:solidFill>
                          <a:srgbClr val="294F6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600">
                        <a:solidFill>
                          <a:srgbClr val="294F6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600" b="0" i="0" u="none" strike="noStrike" kern="1200">
                        <a:solidFill>
                          <a:schemeClr val="accent5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36705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673B13C-EA9C-46EF-826D-B93BFAF86476}"/>
              </a:ext>
            </a:extLst>
          </p:cNvPr>
          <p:cNvSpPr txBox="1"/>
          <p:nvPr/>
        </p:nvSpPr>
        <p:spPr>
          <a:xfrm>
            <a:off x="206681" y="1692502"/>
            <a:ext cx="8650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2672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Gene variant EGFR c.2573T&gt;G, p.L858R, VAF=30%)</a:t>
            </a:r>
            <a:endParaRPr lang="en-NZ" sz="2800">
              <a:solidFill>
                <a:srgbClr val="C2672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82EFC75-6F26-4DA1-85D3-568B3AD149DA}"/>
              </a:ext>
            </a:extLst>
          </p:cNvPr>
          <p:cNvGrpSpPr/>
          <p:nvPr/>
        </p:nvGrpSpPr>
        <p:grpSpPr>
          <a:xfrm>
            <a:off x="4698531" y="3887087"/>
            <a:ext cx="647704" cy="174172"/>
            <a:chOff x="4419599" y="3918857"/>
            <a:chExt cx="647704" cy="174172"/>
          </a:xfrm>
        </p:grpSpPr>
        <p:sp>
          <p:nvSpPr>
            <p:cNvPr id="2" name="Star: 5 Points 1">
              <a:extLst>
                <a:ext uri="{FF2B5EF4-FFF2-40B4-BE49-F238E27FC236}">
                  <a16:creationId xmlns:a16="http://schemas.microsoft.com/office/drawing/2014/main" id="{D5B67BE1-D233-4671-B4F7-7FC256748DE8}"/>
                </a:ext>
              </a:extLst>
            </p:cNvPr>
            <p:cNvSpPr/>
            <p:nvPr/>
          </p:nvSpPr>
          <p:spPr>
            <a:xfrm>
              <a:off x="4419599" y="3918857"/>
              <a:ext cx="185058" cy="174172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" name="Star: 5 Points 6">
              <a:extLst>
                <a:ext uri="{FF2B5EF4-FFF2-40B4-BE49-F238E27FC236}">
                  <a16:creationId xmlns:a16="http://schemas.microsoft.com/office/drawing/2014/main" id="{1B50C369-573E-4AC2-A46D-2AAEBE061984}"/>
                </a:ext>
              </a:extLst>
            </p:cNvPr>
            <p:cNvSpPr/>
            <p:nvPr/>
          </p:nvSpPr>
          <p:spPr>
            <a:xfrm>
              <a:off x="4642757" y="3918857"/>
              <a:ext cx="185058" cy="174172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9" name="Star: 5 Points 8">
              <a:extLst>
                <a:ext uri="{FF2B5EF4-FFF2-40B4-BE49-F238E27FC236}">
                  <a16:creationId xmlns:a16="http://schemas.microsoft.com/office/drawing/2014/main" id="{5C157934-824E-478D-81EC-002899FD4EE5}"/>
                </a:ext>
              </a:extLst>
            </p:cNvPr>
            <p:cNvSpPr/>
            <p:nvPr/>
          </p:nvSpPr>
          <p:spPr>
            <a:xfrm>
              <a:off x="4882245" y="3918857"/>
              <a:ext cx="185058" cy="174172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F03373B-33EA-4DBB-9F8C-07A76227AD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3" y="-2660"/>
            <a:ext cx="12192000" cy="11297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4816539-0295-45CB-BC2C-1AF5657A14C1}"/>
              </a:ext>
            </a:extLst>
          </p:cNvPr>
          <p:cNvSpPr/>
          <p:nvPr/>
        </p:nvSpPr>
        <p:spPr>
          <a:xfrm>
            <a:off x="5519723" y="274080"/>
            <a:ext cx="1324760" cy="683645"/>
          </a:xfrm>
          <a:prstGeom prst="rect">
            <a:avLst/>
          </a:prstGeom>
          <a:solidFill>
            <a:srgbClr val="C56D31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3496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E64835-C043-4805-81E5-7239C5AB2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8316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Acknowledgements</a:t>
            </a:r>
            <a:endParaRPr lang="en-NZ">
              <a:solidFill>
                <a:schemeClr val="accent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69DA64-AE2E-4810-B306-3C11BBDC3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7961"/>
            <a:ext cx="10951030" cy="56252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This course is the work of a large team:</a:t>
            </a:r>
          </a:p>
          <a:p>
            <a:pPr marL="0" indent="0">
              <a:buNone/>
            </a:pPr>
            <a:endParaRPr lang="en-US"/>
          </a:p>
          <a:p>
            <a:pPr lvl="1" algn="just">
              <a:lnSpc>
                <a:spcPct val="120000"/>
              </a:lnSpc>
            </a:pPr>
            <a:r>
              <a:rPr lang="en-US" err="1"/>
              <a:t>Cris</a:t>
            </a:r>
            <a:r>
              <a:rPr lang="en-US"/>
              <a:t> Print</a:t>
            </a:r>
            <a:endParaRPr lang="en-US">
              <a:cs typeface="Segoe UI"/>
            </a:endParaRPr>
          </a:p>
          <a:p>
            <a:pPr lvl="1" algn="just">
              <a:lnSpc>
                <a:spcPct val="120000"/>
              </a:lnSpc>
            </a:pPr>
            <a:r>
              <a:rPr lang="en-US"/>
              <a:t>Ben Lawrence</a:t>
            </a:r>
            <a:endParaRPr lang="en-US">
              <a:cs typeface="Segoe UI"/>
            </a:endParaRPr>
          </a:p>
          <a:p>
            <a:pPr lvl="1" algn="just">
              <a:lnSpc>
                <a:spcPct val="120000"/>
              </a:lnSpc>
            </a:pPr>
            <a:r>
              <a:rPr lang="en-US"/>
              <a:t>Polona Le Quesne </a:t>
            </a:r>
            <a:r>
              <a:rPr lang="en-US" err="1"/>
              <a:t>Stabej</a:t>
            </a:r>
            <a:endParaRPr lang="en-US" err="1">
              <a:cs typeface="Segoe UI"/>
            </a:endParaRPr>
          </a:p>
          <a:p>
            <a:pPr lvl="1" algn="just">
              <a:lnSpc>
                <a:spcPct val="120000"/>
              </a:lnSpc>
            </a:pPr>
            <a:r>
              <a:rPr lang="en-US"/>
              <a:t>Sandra Fitzgerald</a:t>
            </a:r>
            <a:endParaRPr lang="en-US">
              <a:cs typeface="Segoe UI"/>
            </a:endParaRPr>
          </a:p>
          <a:p>
            <a:pPr lvl="1" algn="just">
              <a:lnSpc>
                <a:spcPct val="120000"/>
              </a:lnSpc>
            </a:pPr>
            <a:r>
              <a:rPr lang="en-US"/>
              <a:t>Ana Ramachandran</a:t>
            </a:r>
            <a:endParaRPr lang="en-US">
              <a:cs typeface="Segoe UI"/>
            </a:endParaRPr>
          </a:p>
          <a:p>
            <a:pPr lvl="1" algn="just">
              <a:lnSpc>
                <a:spcPct val="120000"/>
              </a:lnSpc>
            </a:pPr>
            <a:r>
              <a:rPr lang="en-US">
                <a:ea typeface="+mn-lt"/>
                <a:cs typeface="+mn-lt"/>
              </a:rPr>
              <a:t>Alice </a:t>
            </a:r>
            <a:r>
              <a:rPr lang="en-US" err="1">
                <a:ea typeface="+mn-lt"/>
                <a:cs typeface="+mn-lt"/>
              </a:rPr>
              <a:t>Minhinnick</a:t>
            </a:r>
            <a:endParaRPr lang="en-US">
              <a:ea typeface="+mn-lt"/>
              <a:cs typeface="+mn-lt"/>
            </a:endParaRPr>
          </a:p>
          <a:p>
            <a:pPr lvl="1" algn="just">
              <a:lnSpc>
                <a:spcPct val="120000"/>
              </a:lnSpc>
            </a:pPr>
            <a:r>
              <a:rPr lang="en-US">
                <a:ea typeface="+mn-lt"/>
                <a:cs typeface="+mn-lt"/>
              </a:rPr>
              <a:t>Sylvie Chan</a:t>
            </a:r>
            <a:endParaRPr lang="en-US"/>
          </a:p>
          <a:p>
            <a:pPr lvl="1" algn="just">
              <a:lnSpc>
                <a:spcPct val="120000"/>
              </a:lnSpc>
            </a:pPr>
            <a:r>
              <a:rPr lang="en-US"/>
              <a:t>Alex Henderson</a:t>
            </a:r>
            <a:endParaRPr lang="en-US">
              <a:cs typeface="Segoe UI"/>
            </a:endParaRPr>
          </a:p>
          <a:p>
            <a:pPr lvl="1" algn="just">
              <a:lnSpc>
                <a:spcPct val="120000"/>
              </a:lnSpc>
            </a:pPr>
            <a:r>
              <a:rPr lang="en-US"/>
              <a:t>Kelly Sullivan</a:t>
            </a:r>
            <a:endParaRPr lang="en-NZ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A13DF02-444C-B34D-7209-85DB830DFC91}"/>
              </a:ext>
            </a:extLst>
          </p:cNvPr>
          <p:cNvSpPr txBox="1">
            <a:spLocks/>
          </p:cNvSpPr>
          <p:nvPr/>
        </p:nvSpPr>
        <p:spPr>
          <a:xfrm>
            <a:off x="5777754" y="1938220"/>
            <a:ext cx="4164748" cy="50067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/>
              <a:t>Tamsin Robb</a:t>
            </a:r>
            <a:endParaRPr lang="en-US">
              <a:cs typeface="Segoe UI"/>
            </a:endParaRPr>
          </a:p>
          <a:p>
            <a:pPr lvl="1" algn="just">
              <a:lnSpc>
                <a:spcPct val="120000"/>
              </a:lnSpc>
            </a:pPr>
            <a:r>
              <a:rPr lang="en-US"/>
              <a:t>Thierry Lints</a:t>
            </a:r>
            <a:endParaRPr lang="en-US">
              <a:cs typeface="Segoe UI"/>
            </a:endParaRPr>
          </a:p>
          <a:p>
            <a:pPr lvl="1" algn="just">
              <a:lnSpc>
                <a:spcPct val="120000"/>
              </a:lnSpc>
            </a:pPr>
            <a:r>
              <a:rPr lang="en-US"/>
              <a:t>Kimi Henare</a:t>
            </a:r>
            <a:endParaRPr lang="en-US">
              <a:cs typeface="Segoe UI"/>
            </a:endParaRPr>
          </a:p>
          <a:p>
            <a:pPr lvl="1" algn="just">
              <a:lnSpc>
                <a:spcPct val="120000"/>
              </a:lnSpc>
            </a:pPr>
            <a:r>
              <a:rPr lang="en-US"/>
              <a:t>Vicky Fan</a:t>
            </a:r>
            <a:endParaRPr lang="en-US">
              <a:cs typeface="Segoe UI"/>
            </a:endParaRPr>
          </a:p>
          <a:p>
            <a:pPr lvl="1" algn="just">
              <a:lnSpc>
                <a:spcPct val="120000"/>
              </a:lnSpc>
            </a:pPr>
            <a:r>
              <a:rPr lang="en-US"/>
              <a:t>Nadia Hitchen</a:t>
            </a:r>
            <a:endParaRPr lang="en-US">
              <a:cs typeface="Segoe UI"/>
            </a:endParaRPr>
          </a:p>
          <a:p>
            <a:pPr lvl="1" algn="just">
              <a:lnSpc>
                <a:spcPct val="120000"/>
              </a:lnSpc>
            </a:pPr>
            <a:r>
              <a:rPr lang="en-US">
                <a:cs typeface="Segoe UI"/>
              </a:rPr>
              <a:t>Angela </a:t>
            </a:r>
            <a:r>
              <a:rPr lang="en-US" err="1">
                <a:cs typeface="Segoe UI"/>
              </a:rPr>
              <a:t>Mweempwa</a:t>
            </a:r>
            <a:endParaRPr lang="en-US">
              <a:cs typeface="Segoe UI"/>
            </a:endParaRPr>
          </a:p>
          <a:p>
            <a:pPr lvl="1" algn="just">
              <a:lnSpc>
                <a:spcPct val="120000"/>
              </a:lnSpc>
            </a:pPr>
            <a:r>
              <a:rPr lang="en-US">
                <a:cs typeface="Segoe UI"/>
              </a:rPr>
              <a:t>Sanjeev Deva</a:t>
            </a:r>
          </a:p>
          <a:p>
            <a:pPr lvl="1" algn="just">
              <a:lnSpc>
                <a:spcPct val="120000"/>
              </a:lnSpc>
            </a:pPr>
            <a:r>
              <a:rPr lang="en-US">
                <a:cs typeface="Segoe UI"/>
              </a:rPr>
              <a:t>Laird Cameron</a:t>
            </a:r>
          </a:p>
          <a:p>
            <a:pPr lvl="1" algn="just">
              <a:lnSpc>
                <a:spcPct val="120000"/>
              </a:lnSpc>
            </a:pPr>
            <a:r>
              <a:rPr lang="en-US"/>
              <a:t>James Opie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58352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79E5C41-42F7-4151-AC04-851460A89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09" y="954950"/>
            <a:ext cx="9574804" cy="590305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08ECBB9-4EC3-41FB-8DA9-3ABF6132297B}"/>
              </a:ext>
            </a:extLst>
          </p:cNvPr>
          <p:cNvSpPr/>
          <p:nvPr/>
        </p:nvSpPr>
        <p:spPr>
          <a:xfrm>
            <a:off x="5603358" y="2519916"/>
            <a:ext cx="882502" cy="9090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BD5AE51-4EB2-4F5C-8507-0F334B2E4DCB}"/>
              </a:ext>
            </a:extLst>
          </p:cNvPr>
          <p:cNvSpPr/>
          <p:nvPr/>
        </p:nvSpPr>
        <p:spPr>
          <a:xfrm>
            <a:off x="7807841" y="4869712"/>
            <a:ext cx="1240465" cy="7318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E3F6E60-6F63-483A-8BBD-7803AEF7DA2E}"/>
              </a:ext>
            </a:extLst>
          </p:cNvPr>
          <p:cNvSpPr/>
          <p:nvPr/>
        </p:nvSpPr>
        <p:spPr>
          <a:xfrm>
            <a:off x="7760973" y="3065685"/>
            <a:ext cx="1123508" cy="9090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62A819D-0387-42B6-B9F1-510B8B83E9F7}"/>
              </a:ext>
            </a:extLst>
          </p:cNvPr>
          <p:cNvSpPr/>
          <p:nvPr/>
        </p:nvSpPr>
        <p:spPr>
          <a:xfrm>
            <a:off x="7644016" y="3960628"/>
            <a:ext cx="1404290" cy="9090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6389028-45CB-4B5E-B3E1-710E8C4A1ACC}"/>
              </a:ext>
            </a:extLst>
          </p:cNvPr>
          <p:cNvSpPr/>
          <p:nvPr/>
        </p:nvSpPr>
        <p:spPr>
          <a:xfrm>
            <a:off x="5283588" y="5415516"/>
            <a:ext cx="1510617" cy="7318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64D69F-CF47-4EC5-ABE4-346DC5DD9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558" y="109352"/>
            <a:ext cx="9113855" cy="8445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B22E9C9-9A35-4F3A-9466-C53F275998CA}"/>
              </a:ext>
            </a:extLst>
          </p:cNvPr>
          <p:cNvSpPr txBox="1"/>
          <p:nvPr/>
        </p:nvSpPr>
        <p:spPr>
          <a:xfrm>
            <a:off x="3580252" y="6488668"/>
            <a:ext cx="3671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/>
              <a:t>From: </a:t>
            </a:r>
            <a:r>
              <a:rPr lang="en-NZ" err="1"/>
              <a:t>Horak</a:t>
            </a:r>
            <a:r>
              <a:rPr lang="en-NZ"/>
              <a:t> </a:t>
            </a:r>
            <a:r>
              <a:rPr lang="en-NZ" i="1"/>
              <a:t>et al</a:t>
            </a:r>
            <a:r>
              <a:rPr lang="en-NZ"/>
              <a:t>., Genet Med., 2022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5FCABB5-8FBD-4017-8B88-0B0D61C2812B}"/>
              </a:ext>
            </a:extLst>
          </p:cNvPr>
          <p:cNvSpPr/>
          <p:nvPr/>
        </p:nvSpPr>
        <p:spPr>
          <a:xfrm>
            <a:off x="8671019" y="1247517"/>
            <a:ext cx="1123508" cy="9090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DEAFB9-99DF-4174-BA49-3C478DA59EF0}"/>
              </a:ext>
            </a:extLst>
          </p:cNvPr>
          <p:cNvSpPr/>
          <p:nvPr/>
        </p:nvSpPr>
        <p:spPr>
          <a:xfrm>
            <a:off x="5097316" y="254872"/>
            <a:ext cx="1172855" cy="557056"/>
          </a:xfrm>
          <a:prstGeom prst="rect">
            <a:avLst/>
          </a:prstGeom>
          <a:solidFill>
            <a:srgbClr val="C56D31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9349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53446F7-4D52-4F07-8953-8EE545512421}"/>
              </a:ext>
            </a:extLst>
          </p:cNvPr>
          <p:cNvSpPr txBox="1"/>
          <p:nvPr/>
        </p:nvSpPr>
        <p:spPr>
          <a:xfrm>
            <a:off x="206681" y="1292392"/>
            <a:ext cx="6090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Male, 52 years; Lung adenocarcinoma</a:t>
            </a:r>
            <a:endParaRPr lang="en-NZ" sz="2000"/>
          </a:p>
        </p:txBody>
      </p:sp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D0C51EE0-B784-4888-B680-6FEB0B26ED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5485969"/>
              </p:ext>
            </p:extLst>
          </p:nvPr>
        </p:nvGraphicFramePr>
        <p:xfrm>
          <a:off x="326424" y="2287941"/>
          <a:ext cx="11539152" cy="3824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4326">
                  <a:extLst>
                    <a:ext uri="{9D8B030D-6E8A-4147-A177-3AD203B41FA5}">
                      <a16:colId xmlns:a16="http://schemas.microsoft.com/office/drawing/2014/main" val="212469078"/>
                    </a:ext>
                  </a:extLst>
                </a:gridCol>
                <a:gridCol w="1634724">
                  <a:extLst>
                    <a:ext uri="{9D8B030D-6E8A-4147-A177-3AD203B41FA5}">
                      <a16:colId xmlns:a16="http://schemas.microsoft.com/office/drawing/2014/main" val="444099983"/>
                    </a:ext>
                  </a:extLst>
                </a:gridCol>
                <a:gridCol w="7580102">
                  <a:extLst>
                    <a:ext uri="{9D8B030D-6E8A-4147-A177-3AD203B41FA5}">
                      <a16:colId xmlns:a16="http://schemas.microsoft.com/office/drawing/2014/main" val="2695596886"/>
                    </a:ext>
                  </a:extLst>
                </a:gridCol>
              </a:tblGrid>
              <a:tr h="238247"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rgbClr val="294F6F"/>
                          </a:solidFill>
                          <a:latin typeface="+mj-lt"/>
                        </a:rPr>
                        <a:t>General Population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kern="1200" err="1">
                          <a:solidFill>
                            <a:srgbClr val="294F6F"/>
                          </a:solidFill>
                          <a:latin typeface="+mj-lt"/>
                          <a:ea typeface="+mn-ea"/>
                          <a:cs typeface="+mn-cs"/>
                        </a:rPr>
                        <a:t>GnomAD</a:t>
                      </a:r>
                      <a:endParaRPr lang="en-US" sz="1600" b="0" kern="1200">
                        <a:solidFill>
                          <a:srgbClr val="294F6F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noProof="0">
                          <a:solidFill>
                            <a:srgbClr val="FF0000"/>
                          </a:solidFill>
                          <a:latin typeface="+mn-lt"/>
                          <a:sym typeface="Wingdings" panose="05000000000000000000" pitchFamily="2" charset="2"/>
                        </a:rPr>
                        <a:t></a:t>
                      </a:r>
                      <a:endParaRPr lang="en-US" sz="1800" b="0" i="0" u="none" strike="noStrike" noProof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53465"/>
                  </a:ext>
                </a:extLst>
              </a:tr>
              <a:tr h="216504"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r>
                        <a:rPr lang="en-US" sz="1600">
                          <a:solidFill>
                            <a:srgbClr val="294F6F"/>
                          </a:solidFill>
                          <a:latin typeface="+mj-lt"/>
                        </a:rPr>
                        <a:t>Cancer Databases (somatic variants)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r>
                        <a:rPr lang="en-US" sz="1600" kern="1200">
                          <a:solidFill>
                            <a:srgbClr val="294F6F"/>
                          </a:solidFill>
                          <a:latin typeface="+mj-lt"/>
                          <a:ea typeface="+mn-ea"/>
                          <a:cs typeface="+mn-cs"/>
                        </a:rPr>
                        <a:t>Cancer Hotspot</a:t>
                      </a:r>
                    </a:p>
                    <a:p>
                      <a:pPr lvl="0" algn="just">
                        <a:buNone/>
                      </a:pPr>
                      <a:r>
                        <a:rPr lang="en-US" sz="1600" kern="1200">
                          <a:solidFill>
                            <a:srgbClr val="294F6F"/>
                          </a:solidFill>
                          <a:latin typeface="+mj-lt"/>
                          <a:ea typeface="+mn-ea"/>
                          <a:cs typeface="+mn-cs"/>
                        </a:rPr>
                        <a:t>COSMIC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B050"/>
                          </a:solidFill>
                          <a:latin typeface="+mn-lt"/>
                          <a:sym typeface="Wingdings" panose="05000000000000000000" pitchFamily="2" charset="2"/>
                        </a:rPr>
                        <a:t></a:t>
                      </a:r>
                      <a:r>
                        <a:rPr lang="en-US" sz="1600" b="1" i="0" u="none" strike="noStrike" kern="1200" noProof="0">
                          <a:solidFill>
                            <a:srgbClr val="294F6F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600" b="0" i="0" u="none" strike="noStrike" kern="1200" noProof="0">
                          <a:solidFill>
                            <a:srgbClr val="294F6F"/>
                          </a:solidFill>
                          <a:latin typeface="+mn-lt"/>
                          <a:ea typeface="+mn-ea"/>
                          <a:cs typeface="+mn-cs"/>
                        </a:rPr>
                        <a:t>144 samples (143x lung, 1x Bowel)</a:t>
                      </a:r>
                    </a:p>
                    <a:p>
                      <a:pPr lvl="0" algn="just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B050"/>
                          </a:solidFill>
                          <a:latin typeface="+mn-lt"/>
                          <a:sym typeface="Wingdings" panose="05000000000000000000" pitchFamily="2" charset="2"/>
                        </a:rPr>
                        <a:t></a:t>
                      </a:r>
                      <a:r>
                        <a:rPr lang="en-US" sz="1600" b="0" i="0" u="none" strike="noStrike" noProof="0">
                          <a:solidFill>
                            <a:srgbClr val="294F6F"/>
                          </a:solidFill>
                          <a:latin typeface="+mn-lt"/>
                          <a:sym typeface="Wingdings" panose="05000000000000000000" pitchFamily="2" charset="2"/>
                        </a:rPr>
                        <a:t> 2564 Lung cancer samples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4472485"/>
                  </a:ext>
                </a:extLst>
              </a:tr>
              <a:tr h="302819"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endParaRPr lang="en-US" sz="1200">
                        <a:solidFill>
                          <a:srgbClr val="294F6F"/>
                        </a:solidFill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endParaRPr lang="en-US" sz="1600" kern="1200">
                        <a:solidFill>
                          <a:srgbClr val="294F6F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endParaRPr lang="en-US" sz="1100" b="0" i="0" u="none" strike="noStrike" noProof="0">
                        <a:solidFill>
                          <a:srgbClr val="294F6F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3517839"/>
                  </a:ext>
                </a:extLst>
              </a:tr>
              <a:tr h="325746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294F6F"/>
                          </a:solidFill>
                          <a:latin typeface="+mj-lt"/>
                        </a:rPr>
                        <a:t>Disease Databases (somatic and germline)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err="1">
                          <a:solidFill>
                            <a:srgbClr val="294F6F"/>
                          </a:solidFill>
                          <a:latin typeface="+mj-lt"/>
                        </a:rPr>
                        <a:t>ClinVar</a:t>
                      </a:r>
                      <a:endParaRPr lang="en-US" sz="1600">
                        <a:solidFill>
                          <a:srgbClr val="294F6F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B050"/>
                          </a:solidFill>
                          <a:latin typeface="+mn-lt"/>
                          <a:sym typeface="Wingdings" panose="05000000000000000000" pitchFamily="2" charset="2"/>
                        </a:rPr>
                        <a:t> </a:t>
                      </a:r>
                      <a:r>
                        <a:rPr lang="en-US" sz="1600" b="0" i="0" u="none" strike="noStrike" noProof="0">
                          <a:solidFill>
                            <a:srgbClr val="294F6F"/>
                          </a:solidFill>
                          <a:latin typeface="+mn-lt"/>
                          <a:sym typeface="Wingdings" panose="05000000000000000000" pitchFamily="2" charset="2"/>
                        </a:rPr>
                        <a:t>Yes, pathogenic somatic 7x; germline 1x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770823"/>
                  </a:ext>
                </a:extLst>
              </a:tr>
              <a:tr h="46190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1" u="none" strike="noStrike" noProof="0">
                          <a:solidFill>
                            <a:srgbClr val="294F6F"/>
                          </a:solidFill>
                          <a:latin typeface="Franklin Gothic Demi"/>
                        </a:rPr>
                        <a:t>In silico</a:t>
                      </a:r>
                      <a:endParaRPr lang="en-US" sz="1600" b="0" i="0" u="none" strike="noStrike" noProof="0">
                        <a:solidFill>
                          <a:srgbClr val="294F6F"/>
                        </a:solidFill>
                        <a:latin typeface="Franklin Gothic Dem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294F6F"/>
                        </a:solidFill>
                        <a:latin typeface="Franklin Gothic Dem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600" b="0" i="0" u="none" strike="noStrike" noProof="0">
                          <a:solidFill>
                            <a:schemeClr val="tx1"/>
                          </a:solidFill>
                          <a:latin typeface="+mn-lt"/>
                        </a:rPr>
                        <a:t>SIFT: Pathogenic, </a:t>
                      </a:r>
                      <a:r>
                        <a:rPr lang="en-NZ" sz="1600" b="0" i="0" u="none" strike="noStrike" noProof="0" err="1">
                          <a:solidFill>
                            <a:schemeClr val="tx1"/>
                          </a:solidFill>
                          <a:latin typeface="+mn-lt"/>
                        </a:rPr>
                        <a:t>Polyphen</a:t>
                      </a:r>
                      <a:r>
                        <a:rPr lang="en-NZ" sz="1600" b="0" i="0" u="none" strike="noStrike" noProof="0">
                          <a:solidFill>
                            <a:schemeClr val="tx1"/>
                          </a:solidFill>
                          <a:latin typeface="+mn-lt"/>
                        </a:rPr>
                        <a:t>: probably damaging, CADD=28.1 (High), LRT: damaging, FATTHM: damaging / Agree V600E is pathogenic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1774596"/>
                  </a:ext>
                </a:extLst>
              </a:tr>
              <a:tr h="46190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i="1">
                          <a:solidFill>
                            <a:srgbClr val="294F6F"/>
                          </a:solidFill>
                          <a:latin typeface="+mj-lt"/>
                        </a:rPr>
                        <a:t>In vitro</a:t>
                      </a:r>
                      <a:r>
                        <a:rPr lang="en-US" sz="1600">
                          <a:solidFill>
                            <a:srgbClr val="294F6F"/>
                          </a:solidFill>
                          <a:latin typeface="+mj-lt"/>
                        </a:rPr>
                        <a:t>/</a:t>
                      </a:r>
                      <a:r>
                        <a:rPr lang="en-US" sz="1600" i="1">
                          <a:solidFill>
                            <a:srgbClr val="294F6F"/>
                          </a:solidFill>
                          <a:latin typeface="+mj-lt"/>
                        </a:rPr>
                        <a:t>in vivo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>
                        <a:solidFill>
                          <a:srgbClr val="294F6F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NZ" sz="1600" b="0" i="0" u="none" strike="noStrike" noProof="0">
                          <a:solidFill>
                            <a:schemeClr val="tx1"/>
                          </a:solidFill>
                          <a:latin typeface="+mn-lt"/>
                        </a:rPr>
                        <a:t>Gain-of-function, oncogenic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4526333"/>
                  </a:ext>
                </a:extLst>
              </a:tr>
              <a:tr h="46190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>
                          <a:solidFill>
                            <a:srgbClr val="294F6F"/>
                          </a:solidFill>
                          <a:latin typeface="+mj-lt"/>
                        </a:rPr>
                        <a:t>Somatic/Germline?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>
                        <a:solidFill>
                          <a:srgbClr val="294F6F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NZ" sz="1600">
                          <a:solidFill>
                            <a:schemeClr val="tx1"/>
                          </a:solidFill>
                        </a:rPr>
                        <a:t>Likely Somatic?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0809527"/>
                  </a:ext>
                </a:extLst>
              </a:tr>
              <a:tr h="461900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294F6F"/>
                          </a:solidFill>
                          <a:latin typeface="+mj-lt"/>
                        </a:rPr>
                        <a:t>Pathogenicity </a:t>
                      </a:r>
                      <a:endParaRPr lang="en-NZ" sz="1600">
                        <a:solidFill>
                          <a:srgbClr val="294F6F"/>
                        </a:solidFill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600">
                        <a:solidFill>
                          <a:srgbClr val="294F6F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b="1" i="0" u="none" strike="noStrike" kern="1200">
                          <a:solidFill>
                            <a:schemeClr val="accent5"/>
                          </a:solidFill>
                          <a:latin typeface="Century Gothic"/>
                          <a:ea typeface="+mn-ea"/>
                          <a:cs typeface="+mn-cs"/>
                        </a:rPr>
                        <a:t>Oncogenic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36705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673B13C-EA9C-46EF-826D-B93BFAF86476}"/>
              </a:ext>
            </a:extLst>
          </p:cNvPr>
          <p:cNvSpPr txBox="1"/>
          <p:nvPr/>
        </p:nvSpPr>
        <p:spPr>
          <a:xfrm>
            <a:off x="206681" y="1633830"/>
            <a:ext cx="7035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26727"/>
                </a:solidFill>
                <a:latin typeface="+mj-lt"/>
              </a:rPr>
              <a:t>Gene variant EGFR c.2573T&gt;G, p.L858R</a:t>
            </a:r>
            <a:endParaRPr lang="en-NZ" sz="2800">
              <a:solidFill>
                <a:srgbClr val="C26727"/>
              </a:solidFill>
              <a:latin typeface="+mj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82EFC75-6F26-4DA1-85D3-568B3AD149DA}"/>
              </a:ext>
            </a:extLst>
          </p:cNvPr>
          <p:cNvGrpSpPr/>
          <p:nvPr/>
        </p:nvGrpSpPr>
        <p:grpSpPr>
          <a:xfrm>
            <a:off x="4490302" y="3878033"/>
            <a:ext cx="647704" cy="174172"/>
            <a:chOff x="4419599" y="3918857"/>
            <a:chExt cx="647704" cy="174172"/>
          </a:xfrm>
        </p:grpSpPr>
        <p:sp>
          <p:nvSpPr>
            <p:cNvPr id="2" name="Star: 5 Points 1">
              <a:extLst>
                <a:ext uri="{FF2B5EF4-FFF2-40B4-BE49-F238E27FC236}">
                  <a16:creationId xmlns:a16="http://schemas.microsoft.com/office/drawing/2014/main" id="{D5B67BE1-D233-4671-B4F7-7FC256748DE8}"/>
                </a:ext>
              </a:extLst>
            </p:cNvPr>
            <p:cNvSpPr/>
            <p:nvPr/>
          </p:nvSpPr>
          <p:spPr>
            <a:xfrm>
              <a:off x="4419599" y="3918857"/>
              <a:ext cx="185058" cy="174172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" name="Star: 5 Points 6">
              <a:extLst>
                <a:ext uri="{FF2B5EF4-FFF2-40B4-BE49-F238E27FC236}">
                  <a16:creationId xmlns:a16="http://schemas.microsoft.com/office/drawing/2014/main" id="{1B50C369-573E-4AC2-A46D-2AAEBE061984}"/>
                </a:ext>
              </a:extLst>
            </p:cNvPr>
            <p:cNvSpPr/>
            <p:nvPr/>
          </p:nvSpPr>
          <p:spPr>
            <a:xfrm>
              <a:off x="4642757" y="3918857"/>
              <a:ext cx="185058" cy="174172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9" name="Star: 5 Points 8">
              <a:extLst>
                <a:ext uri="{FF2B5EF4-FFF2-40B4-BE49-F238E27FC236}">
                  <a16:creationId xmlns:a16="http://schemas.microsoft.com/office/drawing/2014/main" id="{5C157934-824E-478D-81EC-002899FD4EE5}"/>
                </a:ext>
              </a:extLst>
            </p:cNvPr>
            <p:cNvSpPr/>
            <p:nvPr/>
          </p:nvSpPr>
          <p:spPr>
            <a:xfrm>
              <a:off x="4882245" y="3918857"/>
              <a:ext cx="185058" cy="174172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F03373B-33EA-4DBB-9F8C-07A76227AD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3" y="-2660"/>
            <a:ext cx="12192000" cy="11297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4816539-0295-45CB-BC2C-1AF5657A14C1}"/>
              </a:ext>
            </a:extLst>
          </p:cNvPr>
          <p:cNvSpPr/>
          <p:nvPr/>
        </p:nvSpPr>
        <p:spPr>
          <a:xfrm>
            <a:off x="5519723" y="274080"/>
            <a:ext cx="1324760" cy="683645"/>
          </a:xfrm>
          <a:prstGeom prst="rect">
            <a:avLst/>
          </a:prstGeom>
          <a:solidFill>
            <a:srgbClr val="C56D31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764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82BD77BD-F145-4238-BCD9-2A4F0E488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36"/>
            <a:ext cx="12192000" cy="112979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2284976-6808-4F54-AB5A-3ACEB6428A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849" y="1859029"/>
            <a:ext cx="7320568" cy="273909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A096ECC-95BF-4C0F-AD51-D9019905E6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6358" y="1928697"/>
            <a:ext cx="4235668" cy="71758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4D47829-0799-48AD-8846-CB84CCDF1B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2234" y="2589018"/>
            <a:ext cx="4203916" cy="71758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0AF457-D51B-461F-94F3-E6559DD78583}"/>
              </a:ext>
            </a:extLst>
          </p:cNvPr>
          <p:cNvSpPr/>
          <p:nvPr/>
        </p:nvSpPr>
        <p:spPr>
          <a:xfrm>
            <a:off x="245849" y="1859030"/>
            <a:ext cx="11700301" cy="4202136"/>
          </a:xfrm>
          <a:prstGeom prst="rect">
            <a:avLst/>
          </a:prstGeom>
          <a:noFill/>
          <a:ln w="38100">
            <a:solidFill>
              <a:srgbClr val="91C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C9F8F34E-0A57-4DB0-BD93-B9B0B981407D}"/>
              </a:ext>
            </a:extLst>
          </p:cNvPr>
          <p:cNvSpPr/>
          <p:nvPr/>
        </p:nvSpPr>
        <p:spPr>
          <a:xfrm>
            <a:off x="8247017" y="1129792"/>
            <a:ext cx="278674" cy="694405"/>
          </a:xfrm>
          <a:prstGeom prst="downArrow">
            <a:avLst/>
          </a:prstGeom>
          <a:noFill/>
          <a:ln>
            <a:solidFill>
              <a:srgbClr val="91C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69EF429-E08F-40C1-9B26-4C9C1D551063}"/>
              </a:ext>
            </a:extLst>
          </p:cNvPr>
          <p:cNvSpPr/>
          <p:nvPr/>
        </p:nvSpPr>
        <p:spPr>
          <a:xfrm>
            <a:off x="7794485" y="295351"/>
            <a:ext cx="1266092" cy="683645"/>
          </a:xfrm>
          <a:prstGeom prst="rect">
            <a:avLst/>
          </a:prstGeom>
          <a:solidFill>
            <a:srgbClr val="97C94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3B18143-51E0-45E9-9097-FB4B4F7340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6417" y="3551396"/>
            <a:ext cx="4324038" cy="2423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50631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6">
            <a:extLst>
              <a:ext uri="{FF2B5EF4-FFF2-40B4-BE49-F238E27FC236}">
                <a16:creationId xmlns:a16="http://schemas.microsoft.com/office/drawing/2014/main" id="{E3C171A0-C648-48F6-A7AD-75DEF97D72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3867327"/>
              </p:ext>
            </p:extLst>
          </p:nvPr>
        </p:nvGraphicFramePr>
        <p:xfrm>
          <a:off x="185253" y="2111310"/>
          <a:ext cx="11539152" cy="2635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4326">
                  <a:extLst>
                    <a:ext uri="{9D8B030D-6E8A-4147-A177-3AD203B41FA5}">
                      <a16:colId xmlns:a16="http://schemas.microsoft.com/office/drawing/2014/main" val="212469078"/>
                    </a:ext>
                  </a:extLst>
                </a:gridCol>
                <a:gridCol w="1634724">
                  <a:extLst>
                    <a:ext uri="{9D8B030D-6E8A-4147-A177-3AD203B41FA5}">
                      <a16:colId xmlns:a16="http://schemas.microsoft.com/office/drawing/2014/main" val="444099983"/>
                    </a:ext>
                  </a:extLst>
                </a:gridCol>
                <a:gridCol w="7580102">
                  <a:extLst>
                    <a:ext uri="{9D8B030D-6E8A-4147-A177-3AD203B41FA5}">
                      <a16:colId xmlns:a16="http://schemas.microsoft.com/office/drawing/2014/main" val="2695596886"/>
                    </a:ext>
                  </a:extLst>
                </a:gridCol>
              </a:tblGrid>
              <a:tr h="216504"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r>
                        <a:rPr lang="en-US" sz="1600">
                          <a:solidFill>
                            <a:srgbClr val="294F6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Cancer Databases (somatic variants)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r>
                        <a:rPr lang="en-US" sz="1600" b="0" kern="1200" err="1">
                          <a:solidFill>
                            <a:srgbClr val="0F4C8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CiViC</a:t>
                      </a:r>
                      <a:endParaRPr lang="en-US" sz="1600" b="0" kern="1200">
                        <a:solidFill>
                          <a:srgbClr val="0F4C8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7264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hlinkClick r:id="rId3"/>
                        </a:rPr>
                        <a:t>https://civicdb.org/welcome</a:t>
                      </a:r>
                      <a:r>
                        <a:rPr lang="en-US" sz="1600" b="0" i="0" u="none" strike="noStrike" noProof="0">
                          <a:solidFill>
                            <a:srgbClr val="07264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600" b="0" i="0" u="none" strike="noStrike" noProof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Search: EGFR L858R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4472485"/>
                  </a:ext>
                </a:extLst>
              </a:tr>
              <a:tr h="264683"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endParaRPr lang="en-US" sz="1200">
                        <a:solidFill>
                          <a:srgbClr val="0F4C8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r>
                        <a:rPr lang="en-US" sz="1600" b="0" kern="1200" err="1">
                          <a:solidFill>
                            <a:srgbClr val="0F4C8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ONCOKb</a:t>
                      </a:r>
                      <a:endParaRPr lang="en-US" sz="1600" b="0" kern="1200">
                        <a:solidFill>
                          <a:srgbClr val="0F4C8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noProof="0">
                          <a:solidFill>
                            <a:srgbClr val="07264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hlinkClick r:id="rId4"/>
                        </a:rPr>
                        <a:t>https://www.oncokb.org/</a:t>
                      </a:r>
                      <a:r>
                        <a:rPr lang="en-US" sz="1600" b="0" i="0" u="none" strike="noStrike" noProof="0">
                          <a:solidFill>
                            <a:srgbClr val="07264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600" b="0" i="0" u="none" strike="noStrike" noProof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Search: EGFR L858R</a:t>
                      </a:r>
                      <a:endParaRPr lang="en-US" sz="1600" b="0" i="0" u="none" strike="noStrike" noProof="0">
                        <a:solidFill>
                          <a:srgbClr val="07264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6732482"/>
                  </a:ext>
                </a:extLst>
              </a:tr>
              <a:tr h="302819"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endParaRPr lang="en-US" sz="1200">
                        <a:solidFill>
                          <a:srgbClr val="0F4C8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endParaRPr lang="en-US" sz="1600" kern="1200">
                        <a:solidFill>
                          <a:srgbClr val="0F4C8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endParaRPr lang="en-US" sz="1600" b="0" i="0" u="none" strike="noStrike" noProof="0">
                        <a:solidFill>
                          <a:srgbClr val="07264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4053821"/>
                  </a:ext>
                </a:extLst>
              </a:tr>
              <a:tr h="46190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Publications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1400" b="0" i="0" u="none" strike="noStrike" noProof="0">
                        <a:solidFill>
                          <a:srgbClr val="0F4C8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600" b="0" i="0" u="none" strike="noStrike" noProof="0">
                          <a:solidFill>
                            <a:srgbClr val="0F4C8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BEACON study (</a:t>
                      </a:r>
                      <a:r>
                        <a:rPr lang="en-NZ" sz="1600" b="0" i="0" u="none" strike="noStrike" noProof="0" err="1">
                          <a:solidFill>
                            <a:srgbClr val="0F4C8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Tabernero</a:t>
                      </a:r>
                      <a:r>
                        <a:rPr lang="en-NZ" sz="1600" b="0" i="0" u="none" strike="noStrike" noProof="0">
                          <a:solidFill>
                            <a:srgbClr val="0F4C8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et al 2021;</a:t>
                      </a:r>
                      <a:r>
                        <a:rPr lang="en-US" sz="1600" b="0" i="0" u="none" strike="noStrike" noProof="0">
                          <a:solidFill>
                            <a:srgbClr val="0F4C8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Journal of Clinical Oncology 2021 39:4, 273-284</a:t>
                      </a:r>
                      <a:r>
                        <a:rPr lang="en-NZ" sz="1600" b="0" i="0" u="none" strike="noStrike" noProof="0">
                          <a:solidFill>
                            <a:srgbClr val="0F4C8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8650262"/>
                  </a:ext>
                </a:extLst>
              </a:tr>
              <a:tr h="46190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Somatic/Germline?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NZ" sz="160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0809527"/>
                  </a:ext>
                </a:extLst>
              </a:tr>
              <a:tr h="461900">
                <a:tc>
                  <a:txBody>
                    <a:bodyPr/>
                    <a:lstStyle/>
                    <a:p>
                      <a:r>
                        <a:rPr lang="en-US" sz="160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Clinical significance</a:t>
                      </a:r>
                      <a:endParaRPr lang="en-NZ" sz="16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6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2000" b="1" i="0" u="none" strike="noStrike" kern="1200">
                        <a:solidFill>
                          <a:srgbClr val="54A243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36705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90499D0-76F2-4C01-AC09-B42A04E9AECA}"/>
              </a:ext>
            </a:extLst>
          </p:cNvPr>
          <p:cNvSpPr txBox="1"/>
          <p:nvPr/>
        </p:nvSpPr>
        <p:spPr>
          <a:xfrm>
            <a:off x="185253" y="1413889"/>
            <a:ext cx="9482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54A24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Gene variant EGFR p.(L858R)</a:t>
            </a:r>
            <a:endParaRPr lang="en-NZ" sz="3200" b="1">
              <a:solidFill>
                <a:srgbClr val="54A24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3F79EE-B685-4AAC-9582-2CC3BCC5F2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702" y="165735"/>
            <a:ext cx="10356254" cy="9596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5B0CF6-32D0-4250-9A14-9F0116587E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2452" y="4534731"/>
            <a:ext cx="5971953" cy="22344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F8D0165-3FED-439F-AD8E-4702340CEEEF}"/>
              </a:ext>
            </a:extLst>
          </p:cNvPr>
          <p:cNvSpPr/>
          <p:nvPr/>
        </p:nvSpPr>
        <p:spPr>
          <a:xfrm>
            <a:off x="7340452" y="303752"/>
            <a:ext cx="1266092" cy="683645"/>
          </a:xfrm>
          <a:prstGeom prst="rect">
            <a:avLst/>
          </a:prstGeom>
          <a:solidFill>
            <a:srgbClr val="97C94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17455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D087727-1404-477D-A3E2-A318ED8A78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1" b="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218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0974B141-CB3D-4367-8CB8-96BAE60A459A}"/>
              </a:ext>
            </a:extLst>
          </p:cNvPr>
          <p:cNvSpPr txBox="1"/>
          <p:nvPr/>
        </p:nvSpPr>
        <p:spPr>
          <a:xfrm>
            <a:off x="80226" y="5827193"/>
            <a:ext cx="4709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/>
              <a:t>https://civicdb.org/variants/33/summary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C559DC3-7C6B-47FB-84A6-CA9DE1AC3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6" y="30159"/>
            <a:ext cx="4724523" cy="4243077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CF8DF85A-EDDC-4A7E-8626-1519D58EA562}"/>
              </a:ext>
            </a:extLst>
          </p:cNvPr>
          <p:cNvGrpSpPr/>
          <p:nvPr/>
        </p:nvGrpSpPr>
        <p:grpSpPr>
          <a:xfrm>
            <a:off x="1584356" y="30159"/>
            <a:ext cx="10340944" cy="5981700"/>
            <a:chOff x="1584356" y="30159"/>
            <a:chExt cx="10340944" cy="59817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4F23830-9996-4F96-8276-449FE3239C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2971" y="30159"/>
              <a:ext cx="6515100" cy="339884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0456A8D-6285-4804-BA46-3065FAEA6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67300" y="3667543"/>
              <a:ext cx="6858000" cy="2344316"/>
            </a:xfrm>
            <a:prstGeom prst="rect">
              <a:avLst/>
            </a:prstGeom>
          </p:spPr>
        </p:pic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A562992-B432-47E6-BD27-FBDDE981E6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84356" y="235390"/>
              <a:ext cx="3358836" cy="3757188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907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9">
            <a:extLst>
              <a:ext uri="{FF2B5EF4-FFF2-40B4-BE49-F238E27FC236}">
                <a16:creationId xmlns:a16="http://schemas.microsoft.com/office/drawing/2014/main" id="{9EA90268-9710-45B6-80E0-D205F8E019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8564144"/>
              </p:ext>
            </p:extLst>
          </p:nvPr>
        </p:nvGraphicFramePr>
        <p:xfrm>
          <a:off x="418343" y="2287504"/>
          <a:ext cx="11119924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2641">
                  <a:extLst>
                    <a:ext uri="{9D8B030D-6E8A-4147-A177-3AD203B41FA5}">
                      <a16:colId xmlns:a16="http://schemas.microsoft.com/office/drawing/2014/main" val="604426479"/>
                    </a:ext>
                  </a:extLst>
                </a:gridCol>
                <a:gridCol w="1338018">
                  <a:extLst>
                    <a:ext uri="{9D8B030D-6E8A-4147-A177-3AD203B41FA5}">
                      <a16:colId xmlns:a16="http://schemas.microsoft.com/office/drawing/2014/main" val="1556381953"/>
                    </a:ext>
                  </a:extLst>
                </a:gridCol>
                <a:gridCol w="1532773">
                  <a:extLst>
                    <a:ext uri="{9D8B030D-6E8A-4147-A177-3AD203B41FA5}">
                      <a16:colId xmlns:a16="http://schemas.microsoft.com/office/drawing/2014/main" val="3752789696"/>
                    </a:ext>
                  </a:extLst>
                </a:gridCol>
                <a:gridCol w="1679944">
                  <a:extLst>
                    <a:ext uri="{9D8B030D-6E8A-4147-A177-3AD203B41FA5}">
                      <a16:colId xmlns:a16="http://schemas.microsoft.com/office/drawing/2014/main" val="3405245373"/>
                    </a:ext>
                  </a:extLst>
                </a:gridCol>
                <a:gridCol w="2602077">
                  <a:extLst>
                    <a:ext uri="{9D8B030D-6E8A-4147-A177-3AD203B41FA5}">
                      <a16:colId xmlns:a16="http://schemas.microsoft.com/office/drawing/2014/main" val="3707808131"/>
                    </a:ext>
                  </a:extLst>
                </a:gridCol>
                <a:gridCol w="1256145">
                  <a:extLst>
                    <a:ext uri="{9D8B030D-6E8A-4147-A177-3AD203B41FA5}">
                      <a16:colId xmlns:a16="http://schemas.microsoft.com/office/drawing/2014/main" val="2965162340"/>
                    </a:ext>
                  </a:extLst>
                </a:gridCol>
                <a:gridCol w="1588326">
                  <a:extLst>
                    <a:ext uri="{9D8B030D-6E8A-4147-A177-3AD203B41FA5}">
                      <a16:colId xmlns:a16="http://schemas.microsoft.com/office/drawing/2014/main" val="29783213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NZ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2"/>
                          </a:solidFill>
                        </a:rPr>
                        <a:t>Alteration</a:t>
                      </a:r>
                      <a:endParaRPr lang="en-NZ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2"/>
                          </a:solidFill>
                        </a:rPr>
                        <a:t>Origin</a:t>
                      </a:r>
                      <a:endParaRPr lang="en-NZ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2"/>
                          </a:solidFill>
                        </a:rPr>
                        <a:t>Significance</a:t>
                      </a:r>
                      <a:endParaRPr lang="en-NZ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2"/>
                          </a:solidFill>
                        </a:rPr>
                        <a:t>Potential benefit</a:t>
                      </a:r>
                      <a:endParaRPr lang="en-NZ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2"/>
                          </a:solidFill>
                        </a:rPr>
                        <a:t>Level of evidence</a:t>
                      </a:r>
                      <a:endParaRPr lang="en-NZ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2"/>
                          </a:solidFill>
                        </a:rPr>
                        <a:t>Access</a:t>
                      </a:r>
                      <a:endParaRPr lang="en-NZ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704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1">
                          <a:solidFill>
                            <a:schemeClr val="tx1"/>
                          </a:solidFill>
                        </a:rPr>
                        <a:t>EGFR </a:t>
                      </a:r>
                      <a:endParaRPr lang="en-NZ" sz="1600" i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p.L858R</a:t>
                      </a:r>
                      <a:endParaRPr lang="en-NZ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Likely Somatic</a:t>
                      </a:r>
                      <a:endParaRPr lang="en-NZ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Oncogenic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>
                          <a:solidFill>
                            <a:schemeClr val="tx1"/>
                          </a:solidFill>
                        </a:rPr>
                        <a:t>Targeted treatment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Funded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145772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8A790188-0A74-4279-BE69-621E28702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43" y="3713219"/>
            <a:ext cx="6529579" cy="24431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FEE7A7-D126-44F0-A6DC-304FD7919A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5981" y="3946779"/>
            <a:ext cx="4235668" cy="7175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7AC37C-FCD6-4266-82C8-BD75508C7E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1857" y="4664366"/>
            <a:ext cx="4203916" cy="7175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18C143-8D1F-4A4D-BE28-DB4075D5FF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112979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443BA9C-DEE5-43A1-832E-7543CACB6BDE}"/>
              </a:ext>
            </a:extLst>
          </p:cNvPr>
          <p:cNvSpPr/>
          <p:nvPr/>
        </p:nvSpPr>
        <p:spPr>
          <a:xfrm>
            <a:off x="9997858" y="223073"/>
            <a:ext cx="1658103" cy="683645"/>
          </a:xfrm>
          <a:prstGeom prst="rect">
            <a:avLst/>
          </a:prstGeom>
          <a:solidFill>
            <a:srgbClr val="70B162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7158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69D2A8A5-11DA-4C79-8D3B-71C208609D67}"/>
              </a:ext>
            </a:extLst>
          </p:cNvPr>
          <p:cNvGrpSpPr/>
          <p:nvPr/>
        </p:nvGrpSpPr>
        <p:grpSpPr>
          <a:xfrm>
            <a:off x="2180492" y="716024"/>
            <a:ext cx="7831015" cy="5721026"/>
            <a:chOff x="163577" y="767399"/>
            <a:chExt cx="7831015" cy="5721026"/>
          </a:xfrm>
        </p:grpSpPr>
        <p:pic>
          <p:nvPicPr>
            <p:cNvPr id="6" name="Main graphic">
              <a:extLst>
                <a:ext uri="{FF2B5EF4-FFF2-40B4-BE49-F238E27FC236}">
                  <a16:creationId xmlns:a16="http://schemas.microsoft.com/office/drawing/2014/main" id="{9CF18A1C-2DC3-43BB-8608-BBB8DB262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>
            <a:xfrm>
              <a:off x="163577" y="807526"/>
              <a:ext cx="7658939" cy="561600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F616364-8FC9-4EBD-AC3F-D26749771F85}"/>
                </a:ext>
              </a:extLst>
            </p:cNvPr>
            <p:cNvGrpSpPr/>
            <p:nvPr/>
          </p:nvGrpSpPr>
          <p:grpSpPr>
            <a:xfrm>
              <a:off x="171759" y="767399"/>
              <a:ext cx="7822833" cy="5721026"/>
              <a:chOff x="171759" y="767399"/>
              <a:chExt cx="7822833" cy="5721026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C82E590-0B13-49DD-A659-BC528686ED68}"/>
                  </a:ext>
                </a:extLst>
              </p:cNvPr>
              <p:cNvSpPr/>
              <p:nvPr/>
            </p:nvSpPr>
            <p:spPr>
              <a:xfrm>
                <a:off x="4105175" y="5581406"/>
                <a:ext cx="1567543" cy="9070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A19FF32-DBFD-43C9-A550-903B7B58BA09}"/>
                  </a:ext>
                </a:extLst>
              </p:cNvPr>
              <p:cNvSpPr/>
              <p:nvPr/>
            </p:nvSpPr>
            <p:spPr>
              <a:xfrm>
                <a:off x="2295269" y="5516507"/>
                <a:ext cx="1567543" cy="9070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8C0E841-EE26-4142-A076-CA750F66C896}"/>
                  </a:ext>
                </a:extLst>
              </p:cNvPr>
              <p:cNvSpPr/>
              <p:nvPr/>
            </p:nvSpPr>
            <p:spPr>
              <a:xfrm>
                <a:off x="495072" y="4813883"/>
                <a:ext cx="1893221" cy="9070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84C6233-1540-44F9-A73D-08E6F6370F5C}"/>
                  </a:ext>
                </a:extLst>
              </p:cNvPr>
              <p:cNvSpPr/>
              <p:nvPr/>
            </p:nvSpPr>
            <p:spPr>
              <a:xfrm>
                <a:off x="171759" y="3234348"/>
                <a:ext cx="1751417" cy="9070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28FE13B-D257-40C1-846C-FE928967EA4E}"/>
                  </a:ext>
                </a:extLst>
              </p:cNvPr>
              <p:cNvSpPr/>
              <p:nvPr/>
            </p:nvSpPr>
            <p:spPr>
              <a:xfrm>
                <a:off x="495071" y="1473256"/>
                <a:ext cx="1893221" cy="9070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C1F8386-8EBD-49DF-B1B2-A9E7939BEA45}"/>
                  </a:ext>
                </a:extLst>
              </p:cNvPr>
              <p:cNvSpPr/>
              <p:nvPr/>
            </p:nvSpPr>
            <p:spPr>
              <a:xfrm>
                <a:off x="2230222" y="767399"/>
                <a:ext cx="1893221" cy="9070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5B1906F-6519-4AF6-8326-48396168CE43}"/>
                  </a:ext>
                </a:extLst>
              </p:cNvPr>
              <p:cNvSpPr/>
              <p:nvPr/>
            </p:nvSpPr>
            <p:spPr>
              <a:xfrm>
                <a:off x="4079758" y="807526"/>
                <a:ext cx="1893221" cy="8748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FC770BC-9982-4A03-A910-9D77D973E30B}"/>
                  </a:ext>
                </a:extLst>
              </p:cNvPr>
              <p:cNvSpPr/>
              <p:nvPr/>
            </p:nvSpPr>
            <p:spPr>
              <a:xfrm>
                <a:off x="5696467" y="1391656"/>
                <a:ext cx="1893221" cy="9990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CA30A53-22C0-48F2-91A3-DC662A17CDD2}"/>
                  </a:ext>
                </a:extLst>
              </p:cNvPr>
              <p:cNvSpPr/>
              <p:nvPr/>
            </p:nvSpPr>
            <p:spPr>
              <a:xfrm>
                <a:off x="6101371" y="3159959"/>
                <a:ext cx="1893221" cy="9990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012B592-72B4-4B7B-BDA0-B1698C6991D7}"/>
                  </a:ext>
                </a:extLst>
              </p:cNvPr>
              <p:cNvSpPr/>
              <p:nvPr/>
            </p:nvSpPr>
            <p:spPr>
              <a:xfrm>
                <a:off x="5696466" y="4816696"/>
                <a:ext cx="1893221" cy="9990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5265585-0D9C-478B-A42D-C006FE46D03E}"/>
              </a:ext>
            </a:extLst>
          </p:cNvPr>
          <p:cNvSpPr txBox="1"/>
          <p:nvPr/>
        </p:nvSpPr>
        <p:spPr>
          <a:xfrm>
            <a:off x="7783287" y="6550049"/>
            <a:ext cx="43706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Hanahan, D. and Weinberg, R.A. 2011. </a:t>
            </a:r>
            <a:r>
              <a:rPr lang="en-GB" sz="1200" i="1"/>
              <a:t>Cell</a:t>
            </a:r>
            <a:r>
              <a:rPr lang="en-GB" sz="1200"/>
              <a:t>. </a:t>
            </a:r>
            <a:r>
              <a:rPr lang="en-GB" sz="1200" b="1"/>
              <a:t>144</a:t>
            </a:r>
            <a:r>
              <a:rPr lang="en-GB" sz="1200"/>
              <a:t>: 646-674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9B988E2-8FB6-4787-A746-412F46F78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" y="5778779"/>
            <a:ext cx="12153900" cy="5628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NZ" sz="2000">
                <a:latin typeface="+mj-lt"/>
              </a:rPr>
              <a:t>Concepts are shared by many cases but the detail is unique to an individual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3908C13-15C6-4A07-9D75-C3901F868616}"/>
              </a:ext>
            </a:extLst>
          </p:cNvPr>
          <p:cNvSpPr txBox="1">
            <a:spLocks/>
          </p:cNvSpPr>
          <p:nvPr/>
        </p:nvSpPr>
        <p:spPr>
          <a:xfrm>
            <a:off x="4171315" y="250825"/>
            <a:ext cx="3876675" cy="6978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3200">
                <a:solidFill>
                  <a:srgbClr val="00B0F0"/>
                </a:solidFill>
              </a:rPr>
              <a:t>Hallmarks of Cancer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EDEF12C-08B4-534D-9A37-B94C4C7D0941}"/>
              </a:ext>
            </a:extLst>
          </p:cNvPr>
          <p:cNvSpPr txBox="1">
            <a:spLocks/>
          </p:cNvSpPr>
          <p:nvPr/>
        </p:nvSpPr>
        <p:spPr>
          <a:xfrm>
            <a:off x="60025" y="948690"/>
            <a:ext cx="12131975" cy="4212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latin typeface="Segoe UI Semibold"/>
                <a:ea typeface="+mn-lt"/>
                <a:cs typeface="+mn-lt"/>
              </a:rPr>
              <a:t>Distilled into the hallmarks of cancer:</a:t>
            </a:r>
          </a:p>
        </p:txBody>
      </p:sp>
      <p:sp>
        <p:nvSpPr>
          <p:cNvPr id="20" name="Rectangle: Rounded Corners 22">
            <a:extLst>
              <a:ext uri="{FF2B5EF4-FFF2-40B4-BE49-F238E27FC236}">
                <a16:creationId xmlns:a16="http://schemas.microsoft.com/office/drawing/2014/main" id="{91594FD2-4C53-D842-9F25-CE3BA75F8C1A}"/>
              </a:ext>
            </a:extLst>
          </p:cNvPr>
          <p:cNvSpPr/>
          <p:nvPr/>
        </p:nvSpPr>
        <p:spPr>
          <a:xfrm>
            <a:off x="5046299" y="1638097"/>
            <a:ext cx="831840" cy="513507"/>
          </a:xfrm>
          <a:prstGeom prst="roundRect">
            <a:avLst/>
          </a:prstGeom>
          <a:noFill/>
          <a:ln w="28575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9E7AD0-7368-4E5E-BE51-809623A66498}"/>
              </a:ext>
            </a:extLst>
          </p:cNvPr>
          <p:cNvSpPr txBox="1"/>
          <p:nvPr/>
        </p:nvSpPr>
        <p:spPr>
          <a:xfrm>
            <a:off x="238822" y="1782272"/>
            <a:ext cx="3905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/>
              <a:t>Hi ana … OK if I download slides?</a:t>
            </a:r>
          </a:p>
        </p:txBody>
      </p:sp>
    </p:spTree>
    <p:extLst>
      <p:ext uri="{BB962C8B-B14F-4D97-AF65-F5344CB8AC3E}">
        <p14:creationId xmlns:p14="http://schemas.microsoft.com/office/powerpoint/2010/main" val="6332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7683CBE3-54B9-CD48-90F2-4EA0D144CC4E}"/>
              </a:ext>
            </a:extLst>
          </p:cNvPr>
          <p:cNvSpPr txBox="1">
            <a:spLocks/>
          </p:cNvSpPr>
          <p:nvPr/>
        </p:nvSpPr>
        <p:spPr>
          <a:xfrm>
            <a:off x="4433032" y="250825"/>
            <a:ext cx="3339368" cy="71358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3200">
                <a:solidFill>
                  <a:srgbClr val="00B0F0"/>
                </a:solidFill>
              </a:rPr>
              <a:t>Tumour Evolution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7C4AD74F-4E77-47E0-A583-F6D5DE780BF4}"/>
              </a:ext>
            </a:extLst>
          </p:cNvPr>
          <p:cNvSpPr txBox="1">
            <a:spLocks/>
          </p:cNvSpPr>
          <p:nvPr/>
        </p:nvSpPr>
        <p:spPr>
          <a:xfrm>
            <a:off x="60025" y="948690"/>
            <a:ext cx="12131975" cy="4212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err="1">
                <a:latin typeface="Segoe UI Semibold"/>
                <a:ea typeface="+mn-lt"/>
                <a:cs typeface="+mn-lt"/>
              </a:rPr>
              <a:t>Tumours</a:t>
            </a:r>
            <a:r>
              <a:rPr lang="en-US" sz="2000">
                <a:latin typeface="Segoe UI Semibold"/>
                <a:ea typeface="+mn-lt"/>
                <a:cs typeface="+mn-lt"/>
              </a:rPr>
              <a:t> are continually evolving, either by genetic drift or Darwinian selection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A9266A9B-3BA0-4D32-BFF9-5DFC9731BD59}"/>
              </a:ext>
            </a:extLst>
          </p:cNvPr>
          <p:cNvSpPr txBox="1">
            <a:spLocks/>
          </p:cNvSpPr>
          <p:nvPr/>
        </p:nvSpPr>
        <p:spPr>
          <a:xfrm>
            <a:off x="307318" y="1508203"/>
            <a:ext cx="11879917" cy="4212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latin typeface="Segoe UI Semibold"/>
                <a:ea typeface="+mn-lt"/>
                <a:cs typeface="+mn-lt"/>
              </a:rPr>
              <a:t>Therapy applies a strong selective pressure on cells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9309330C-A172-4FA8-9F7E-3BF62D91456A}"/>
              </a:ext>
            </a:extLst>
          </p:cNvPr>
          <p:cNvSpPr txBox="1">
            <a:spLocks/>
          </p:cNvSpPr>
          <p:nvPr/>
        </p:nvSpPr>
        <p:spPr>
          <a:xfrm>
            <a:off x="60025" y="2067715"/>
            <a:ext cx="11630325" cy="3706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latin typeface="Segoe UI Semibold"/>
                <a:ea typeface="+mn-lt"/>
                <a:cs typeface="+mn-lt"/>
              </a:rPr>
              <a:t>Timing of genomic test and material sampled are important and should be active choices</a:t>
            </a:r>
            <a:endParaRPr lang="en-GB" sz="2000"/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D07B53C7-7138-4DC7-9A8F-32D61DD1FEB6}"/>
              </a:ext>
            </a:extLst>
          </p:cNvPr>
          <p:cNvSpPr txBox="1">
            <a:spLocks/>
          </p:cNvSpPr>
          <p:nvPr/>
        </p:nvSpPr>
        <p:spPr>
          <a:xfrm>
            <a:off x="271160" y="4412463"/>
            <a:ext cx="11916075" cy="4212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41340884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" name="Chart 109">
            <a:extLst>
              <a:ext uri="{FF2B5EF4-FFF2-40B4-BE49-F238E27FC236}">
                <a16:creationId xmlns:a16="http://schemas.microsoft.com/office/drawing/2014/main" id="{03C38B68-99C1-CF4A-86F5-E267B8008C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9958890"/>
              </p:ext>
            </p:extLst>
          </p:nvPr>
        </p:nvGraphicFramePr>
        <p:xfrm>
          <a:off x="771817" y="2433431"/>
          <a:ext cx="10787402" cy="4382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7" name="Arrow: Notched Right 76">
            <a:extLst>
              <a:ext uri="{FF2B5EF4-FFF2-40B4-BE49-F238E27FC236}">
                <a16:creationId xmlns:a16="http://schemas.microsoft.com/office/drawing/2014/main" id="{649C27BC-D8BE-41C6-B74A-21979A0B5EE2}"/>
              </a:ext>
            </a:extLst>
          </p:cNvPr>
          <p:cNvSpPr/>
          <p:nvPr/>
        </p:nvSpPr>
        <p:spPr>
          <a:xfrm>
            <a:off x="556530" y="1688198"/>
            <a:ext cx="10439426" cy="1463040"/>
          </a:xfrm>
          <a:prstGeom prst="notchedRightArrow">
            <a:avLst/>
          </a:prstGeom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9D117D1D-4F22-4FB4-9200-C7986EF842D6}"/>
              </a:ext>
            </a:extLst>
          </p:cNvPr>
          <p:cNvGrpSpPr/>
          <p:nvPr/>
        </p:nvGrpSpPr>
        <p:grpSpPr>
          <a:xfrm>
            <a:off x="287529" y="1055313"/>
            <a:ext cx="1474532" cy="1336117"/>
            <a:chOff x="1850793" y="176034"/>
            <a:chExt cx="1474532" cy="1336117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AAD027D-F3DF-4629-B875-891FF6602087}"/>
                </a:ext>
              </a:extLst>
            </p:cNvPr>
            <p:cNvSpPr/>
            <p:nvPr/>
          </p:nvSpPr>
          <p:spPr>
            <a:xfrm>
              <a:off x="1987807" y="190389"/>
              <a:ext cx="1219200" cy="72006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E3B135E-9C18-4F4C-AEF0-B137AE691FB4}"/>
                </a:ext>
              </a:extLst>
            </p:cNvPr>
            <p:cNvSpPr txBox="1"/>
            <p:nvPr/>
          </p:nvSpPr>
          <p:spPr>
            <a:xfrm>
              <a:off x="1850793" y="176034"/>
              <a:ext cx="1474532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Carboplatin/ Pemetrexed</a:t>
              </a:r>
            </a:p>
            <a:p>
              <a:pPr algn="ctr"/>
              <a:r>
                <a:rPr lang="en-US" sz="1400"/>
                <a:t>(6 cycles)</a:t>
              </a:r>
              <a:endParaRPr lang="en-NZ" sz="1400"/>
            </a:p>
          </p:txBody>
        </p: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9E435DF8-613C-42B7-95F0-72D990C14D10}"/>
                </a:ext>
              </a:extLst>
            </p:cNvPr>
            <p:cNvCxnSpPr>
              <a:cxnSpLocks/>
            </p:cNvCxnSpPr>
            <p:nvPr/>
          </p:nvCxnSpPr>
          <p:spPr>
            <a:xfrm>
              <a:off x="2601592" y="936151"/>
              <a:ext cx="0" cy="57600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06B2FBD8-D68B-4EF4-A979-CD90032C1181}"/>
              </a:ext>
            </a:extLst>
          </p:cNvPr>
          <p:cNvGrpSpPr/>
          <p:nvPr/>
        </p:nvGrpSpPr>
        <p:grpSpPr>
          <a:xfrm>
            <a:off x="4332514" y="2447312"/>
            <a:ext cx="1230086" cy="1319336"/>
            <a:chOff x="3661174" y="1568033"/>
            <a:chExt cx="1230086" cy="1319336"/>
          </a:xfrm>
        </p:grpSpPr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9F05843C-7D81-4806-BD44-14FDBE4FEF11}"/>
                </a:ext>
              </a:extLst>
            </p:cNvPr>
            <p:cNvCxnSpPr>
              <a:cxnSpLocks/>
            </p:cNvCxnSpPr>
            <p:nvPr/>
          </p:nvCxnSpPr>
          <p:spPr>
            <a:xfrm>
              <a:off x="4323780" y="1568033"/>
              <a:ext cx="0" cy="830185"/>
            </a:xfrm>
            <a:prstGeom prst="straightConnector1">
              <a:avLst/>
            </a:prstGeom>
            <a:ln w="57150">
              <a:solidFill>
                <a:schemeClr val="accent2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E8AEA580-D525-4BE9-9A7F-8BE2211C0ACD}"/>
                </a:ext>
              </a:extLst>
            </p:cNvPr>
            <p:cNvSpPr/>
            <p:nvPr/>
          </p:nvSpPr>
          <p:spPr>
            <a:xfrm>
              <a:off x="3689574" y="2383369"/>
              <a:ext cx="1150321" cy="504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FDC6070F-C177-4480-8ECF-52A6D534A0D5}"/>
                </a:ext>
              </a:extLst>
            </p:cNvPr>
            <p:cNvSpPr txBox="1"/>
            <p:nvPr/>
          </p:nvSpPr>
          <p:spPr>
            <a:xfrm>
              <a:off x="3661174" y="2362875"/>
              <a:ext cx="12300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Low volume progression</a:t>
              </a: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2E58DA36-9BB7-4192-A6D1-1DEFA3B2A652}"/>
              </a:ext>
            </a:extLst>
          </p:cNvPr>
          <p:cNvGrpSpPr/>
          <p:nvPr/>
        </p:nvGrpSpPr>
        <p:grpSpPr>
          <a:xfrm>
            <a:off x="1357938" y="1504567"/>
            <a:ext cx="1487552" cy="886863"/>
            <a:chOff x="4020664" y="587829"/>
            <a:chExt cx="1487552" cy="886863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ACE0885E-6477-4E57-B535-2600750A80B8}"/>
                </a:ext>
              </a:extLst>
            </p:cNvPr>
            <p:cNvSpPr/>
            <p:nvPr/>
          </p:nvSpPr>
          <p:spPr>
            <a:xfrm>
              <a:off x="4371779" y="587829"/>
              <a:ext cx="783771" cy="3108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3722504D-BB21-44DE-B3ED-D705489BB4E7}"/>
                </a:ext>
              </a:extLst>
            </p:cNvPr>
            <p:cNvSpPr txBox="1"/>
            <p:nvPr/>
          </p:nvSpPr>
          <p:spPr>
            <a:xfrm>
              <a:off x="4020664" y="589287"/>
              <a:ext cx="14875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1400"/>
                <a:t>Erlotinib</a:t>
              </a:r>
              <a:endParaRPr lang="en-US" sz="1400"/>
            </a:p>
          </p:txBody>
        </p: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23B3D1E4-A222-4C2B-AF23-15FC29562D22}"/>
                </a:ext>
              </a:extLst>
            </p:cNvPr>
            <p:cNvCxnSpPr>
              <a:cxnSpLocks/>
            </p:cNvCxnSpPr>
            <p:nvPr/>
          </p:nvCxnSpPr>
          <p:spPr>
            <a:xfrm>
              <a:off x="4511660" y="898692"/>
              <a:ext cx="0" cy="57600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0EB7C628-AF95-4DD6-BCCA-07E06FE08479}"/>
              </a:ext>
            </a:extLst>
          </p:cNvPr>
          <p:cNvGrpSpPr/>
          <p:nvPr/>
        </p:nvGrpSpPr>
        <p:grpSpPr>
          <a:xfrm>
            <a:off x="6543403" y="1065659"/>
            <a:ext cx="1220911" cy="1314662"/>
            <a:chOff x="6948701" y="197489"/>
            <a:chExt cx="1220911" cy="1314662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34A67339-0FF3-429A-928C-8CC782430840}"/>
                </a:ext>
              </a:extLst>
            </p:cNvPr>
            <p:cNvSpPr/>
            <p:nvPr/>
          </p:nvSpPr>
          <p:spPr>
            <a:xfrm>
              <a:off x="6970690" y="197489"/>
              <a:ext cx="1177153" cy="7207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774F939E-4888-4965-BFD1-CB0B7C1A4332}"/>
                </a:ext>
              </a:extLst>
            </p:cNvPr>
            <p:cNvSpPr txBox="1"/>
            <p:nvPr/>
          </p:nvSpPr>
          <p:spPr>
            <a:xfrm>
              <a:off x="6948701" y="281750"/>
              <a:ext cx="122091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Osimertinib/</a:t>
              </a:r>
              <a:r>
                <a:rPr lang="en-US" sz="1400" err="1"/>
                <a:t>Crizotinib</a:t>
              </a:r>
              <a:endParaRPr lang="en-US" sz="1400"/>
            </a:p>
          </p:txBody>
        </p: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7E802BD9-636D-4DBC-BB14-E404929E8A40}"/>
                </a:ext>
              </a:extLst>
            </p:cNvPr>
            <p:cNvCxnSpPr>
              <a:cxnSpLocks/>
            </p:cNvCxnSpPr>
            <p:nvPr/>
          </p:nvCxnSpPr>
          <p:spPr>
            <a:xfrm>
              <a:off x="7549422" y="936151"/>
              <a:ext cx="1" cy="57600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7" name="Rectangle 176">
            <a:extLst>
              <a:ext uri="{FF2B5EF4-FFF2-40B4-BE49-F238E27FC236}">
                <a16:creationId xmlns:a16="http://schemas.microsoft.com/office/drawing/2014/main" id="{D1685BA0-45BC-4624-A68B-B19AC62649D3}"/>
              </a:ext>
            </a:extLst>
          </p:cNvPr>
          <p:cNvSpPr/>
          <p:nvPr/>
        </p:nvSpPr>
        <p:spPr>
          <a:xfrm>
            <a:off x="570390" y="4968459"/>
            <a:ext cx="2345090" cy="100891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CF4C6A17-D848-42FD-9D5C-308F02E4D904}"/>
              </a:ext>
            </a:extLst>
          </p:cNvPr>
          <p:cNvCxnSpPr>
            <a:cxnSpLocks/>
          </p:cNvCxnSpPr>
          <p:nvPr/>
        </p:nvCxnSpPr>
        <p:spPr>
          <a:xfrm>
            <a:off x="1759031" y="2403549"/>
            <a:ext cx="17528" cy="2520000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3B436931-5F01-41FC-B255-68B22EF6538D}"/>
              </a:ext>
            </a:extLst>
          </p:cNvPr>
          <p:cNvGrpSpPr/>
          <p:nvPr/>
        </p:nvGrpSpPr>
        <p:grpSpPr>
          <a:xfrm>
            <a:off x="5158583" y="2438980"/>
            <a:ext cx="2297294" cy="3363028"/>
            <a:chOff x="5370677" y="1559701"/>
            <a:chExt cx="2297294" cy="3363028"/>
          </a:xfrm>
        </p:grpSpPr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0ABDC58F-4C58-4475-8B5B-ACD49A78A64B}"/>
                </a:ext>
              </a:extLst>
            </p:cNvPr>
            <p:cNvCxnSpPr>
              <a:cxnSpLocks/>
            </p:cNvCxnSpPr>
            <p:nvPr/>
          </p:nvCxnSpPr>
          <p:spPr>
            <a:xfrm>
              <a:off x="6543237" y="1559701"/>
              <a:ext cx="0" cy="1846097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581B8A55-913B-4AE5-AAA7-DB023C469F61}"/>
                </a:ext>
              </a:extLst>
            </p:cNvPr>
            <p:cNvSpPr/>
            <p:nvPr/>
          </p:nvSpPr>
          <p:spPr>
            <a:xfrm>
              <a:off x="5370677" y="3427307"/>
              <a:ext cx="2297294" cy="149542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78A13CF-1570-4940-BBD2-032F60441144}"/>
              </a:ext>
            </a:extLst>
          </p:cNvPr>
          <p:cNvGrpSpPr/>
          <p:nvPr/>
        </p:nvGrpSpPr>
        <p:grpSpPr>
          <a:xfrm>
            <a:off x="9505039" y="2485466"/>
            <a:ext cx="2427737" cy="3637328"/>
            <a:chOff x="8624256" y="1612473"/>
            <a:chExt cx="2427737" cy="3637328"/>
          </a:xfrm>
        </p:grpSpPr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CA0E8E5E-0242-412B-9B55-81E69D16A1C5}"/>
                </a:ext>
              </a:extLst>
            </p:cNvPr>
            <p:cNvGrpSpPr/>
            <p:nvPr/>
          </p:nvGrpSpPr>
          <p:grpSpPr>
            <a:xfrm>
              <a:off x="8624256" y="4028015"/>
              <a:ext cx="2427737" cy="1221786"/>
              <a:chOff x="8149685" y="4028015"/>
              <a:chExt cx="2427737" cy="1221786"/>
            </a:xfrm>
          </p:grpSpPr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71622232-A562-4B47-9E6A-4FD4EDC91EE0}"/>
                  </a:ext>
                </a:extLst>
              </p:cNvPr>
              <p:cNvSpPr/>
              <p:nvPr/>
            </p:nvSpPr>
            <p:spPr>
              <a:xfrm>
                <a:off x="8149685" y="4028015"/>
                <a:ext cx="2379819" cy="121117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ADEC6422-BF4B-4BA8-BDB1-A1BDB0BFD162}"/>
                  </a:ext>
                </a:extLst>
              </p:cNvPr>
              <p:cNvSpPr txBox="1"/>
              <p:nvPr/>
            </p:nvSpPr>
            <p:spPr>
              <a:xfrm>
                <a:off x="8170950" y="4080250"/>
                <a:ext cx="2406472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>
                    <a:solidFill>
                      <a:srgbClr val="7030A0"/>
                    </a:solidFill>
                  </a:rPr>
                  <a:t>Peritoneal nodule biopsy – </a:t>
                </a:r>
                <a:r>
                  <a:rPr lang="en-US" sz="1400" b="1" err="1">
                    <a:solidFill>
                      <a:srgbClr val="7030A0"/>
                    </a:solidFill>
                  </a:rPr>
                  <a:t>FoundationOne</a:t>
                </a:r>
                <a:r>
                  <a:rPr lang="en-US" sz="1400" b="1">
                    <a:solidFill>
                      <a:srgbClr val="7030A0"/>
                    </a:solidFill>
                  </a:rPr>
                  <a:t> </a:t>
                </a:r>
                <a:r>
                  <a:rPr lang="en-US" sz="1400" b="1" err="1">
                    <a:solidFill>
                      <a:srgbClr val="7030A0"/>
                    </a:solidFill>
                  </a:rPr>
                  <a:t>CDx</a:t>
                </a:r>
                <a:endParaRPr lang="en-US" sz="1400" b="1">
                  <a:solidFill>
                    <a:srgbClr val="7030A0"/>
                  </a:solidFill>
                </a:endParaRPr>
              </a:p>
              <a:p>
                <a:r>
                  <a:rPr lang="en-US" sz="1400" b="1"/>
                  <a:t>EGFR p.L858R</a:t>
                </a:r>
              </a:p>
              <a:p>
                <a:r>
                  <a:rPr lang="en-US" sz="1400"/>
                  <a:t>BAP1 loss</a:t>
                </a:r>
              </a:p>
              <a:p>
                <a:r>
                  <a:rPr lang="en-US" sz="1400" b="1"/>
                  <a:t>MET Y1230H</a:t>
                </a:r>
                <a:endParaRPr lang="en-US" sz="1400"/>
              </a:p>
            </p:txBody>
          </p:sp>
        </p:grp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084A14B8-4841-D44F-A029-A8D49D3D74B9}"/>
                </a:ext>
              </a:extLst>
            </p:cNvPr>
            <p:cNvCxnSpPr>
              <a:cxnSpLocks/>
            </p:cNvCxnSpPr>
            <p:nvPr/>
          </p:nvCxnSpPr>
          <p:spPr>
            <a:xfrm>
              <a:off x="9833178" y="1612473"/>
              <a:ext cx="0" cy="2376000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90D2F5D1-6F2A-8145-8E84-DEAFF8D4C0F5}"/>
              </a:ext>
            </a:extLst>
          </p:cNvPr>
          <p:cNvCxnSpPr>
            <a:cxnSpLocks/>
          </p:cNvCxnSpPr>
          <p:nvPr/>
        </p:nvCxnSpPr>
        <p:spPr>
          <a:xfrm>
            <a:off x="10633039" y="2462438"/>
            <a:ext cx="0" cy="830185"/>
          </a:xfrm>
          <a:prstGeom prst="straightConnector1">
            <a:avLst/>
          </a:prstGeom>
          <a:ln w="5715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id="{1E0A31AB-A8BB-CB4A-AEEB-60B0E028308A}"/>
              </a:ext>
            </a:extLst>
          </p:cNvPr>
          <p:cNvSpPr/>
          <p:nvPr/>
        </p:nvSpPr>
        <p:spPr>
          <a:xfrm>
            <a:off x="9689077" y="3277774"/>
            <a:ext cx="1897497" cy="117866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361BDA88-8EB0-49D5-9547-05B7A9488EAB}"/>
              </a:ext>
            </a:extLst>
          </p:cNvPr>
          <p:cNvGrpSpPr/>
          <p:nvPr/>
        </p:nvGrpSpPr>
        <p:grpSpPr>
          <a:xfrm>
            <a:off x="6462706" y="2453957"/>
            <a:ext cx="1188578" cy="1353867"/>
            <a:chOff x="5591304" y="1574678"/>
            <a:chExt cx="1188578" cy="1353867"/>
          </a:xfrm>
        </p:grpSpPr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FF5AF048-C69E-49AB-B9E7-F3D4059028C6}"/>
                </a:ext>
              </a:extLst>
            </p:cNvPr>
            <p:cNvCxnSpPr>
              <a:cxnSpLocks/>
            </p:cNvCxnSpPr>
            <p:nvPr/>
          </p:nvCxnSpPr>
          <p:spPr>
            <a:xfrm>
              <a:off x="6221605" y="1574678"/>
              <a:ext cx="0" cy="830185"/>
            </a:xfrm>
            <a:prstGeom prst="straightConnector1">
              <a:avLst/>
            </a:prstGeom>
            <a:ln w="57150">
              <a:solidFill>
                <a:schemeClr val="accent2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24805886-112B-4E60-85A5-5460C42B2E74}"/>
                </a:ext>
              </a:extLst>
            </p:cNvPr>
            <p:cNvSpPr/>
            <p:nvPr/>
          </p:nvSpPr>
          <p:spPr>
            <a:xfrm>
              <a:off x="5604111" y="2399348"/>
              <a:ext cx="1150321" cy="5291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0991C0F2-103A-45FC-84AB-EC86DC2C4E94}"/>
                </a:ext>
              </a:extLst>
            </p:cNvPr>
            <p:cNvSpPr txBox="1"/>
            <p:nvPr/>
          </p:nvSpPr>
          <p:spPr>
            <a:xfrm>
              <a:off x="5591304" y="2368688"/>
              <a:ext cx="11885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Peritoneal progression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A87E71F-13CA-4215-BBF9-8A1EF8E2B465}"/>
              </a:ext>
            </a:extLst>
          </p:cNvPr>
          <p:cNvGrpSpPr/>
          <p:nvPr/>
        </p:nvGrpSpPr>
        <p:grpSpPr>
          <a:xfrm>
            <a:off x="10178901" y="1065659"/>
            <a:ext cx="1581485" cy="1309948"/>
            <a:chOff x="4020664" y="164744"/>
            <a:chExt cx="1581485" cy="1309948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80A53E20-41A8-43FD-A35B-4F38837764D3}"/>
                </a:ext>
              </a:extLst>
            </p:cNvPr>
            <p:cNvSpPr/>
            <p:nvPr/>
          </p:nvSpPr>
          <p:spPr>
            <a:xfrm>
              <a:off x="4114597" y="190389"/>
              <a:ext cx="1487552" cy="70830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D8EC8DD-D1B5-4212-825D-17BA4691D08A}"/>
                </a:ext>
              </a:extLst>
            </p:cNvPr>
            <p:cNvSpPr txBox="1"/>
            <p:nvPr/>
          </p:nvSpPr>
          <p:spPr>
            <a:xfrm>
              <a:off x="4020664" y="164744"/>
              <a:ext cx="1487552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1400"/>
                <a:t>SABR to right superior pubic ramus. ZA.</a:t>
              </a:r>
              <a:endParaRPr lang="en-US" sz="1400"/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9BB473E0-AEAA-49AB-9CAD-40165848F9E1}"/>
                </a:ext>
              </a:extLst>
            </p:cNvPr>
            <p:cNvCxnSpPr>
              <a:cxnSpLocks/>
            </p:cNvCxnSpPr>
            <p:nvPr/>
          </p:nvCxnSpPr>
          <p:spPr>
            <a:xfrm>
              <a:off x="4511660" y="898692"/>
              <a:ext cx="0" cy="57600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A647CFE8-E6F4-064B-AAFC-7903E54B6715}"/>
              </a:ext>
            </a:extLst>
          </p:cNvPr>
          <p:cNvSpPr/>
          <p:nvPr/>
        </p:nvSpPr>
        <p:spPr>
          <a:xfrm>
            <a:off x="64255" y="3272512"/>
            <a:ext cx="1764791" cy="93779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4EFF97F-5DBB-EC40-9888-D7F43D708F28}"/>
              </a:ext>
            </a:extLst>
          </p:cNvPr>
          <p:cNvSpPr txBox="1"/>
          <p:nvPr/>
        </p:nvSpPr>
        <p:spPr>
          <a:xfrm>
            <a:off x="16945" y="3262648"/>
            <a:ext cx="1887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CT chest – large L pleural effusion with left lower lobe primary</a:t>
            </a:r>
            <a:endParaRPr lang="en-NZ" sz="1400"/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7557E7F6-774A-A54C-A457-49814D56910E}"/>
              </a:ext>
            </a:extLst>
          </p:cNvPr>
          <p:cNvCxnSpPr>
            <a:cxnSpLocks/>
          </p:cNvCxnSpPr>
          <p:nvPr/>
        </p:nvCxnSpPr>
        <p:spPr>
          <a:xfrm>
            <a:off x="949583" y="2453957"/>
            <a:ext cx="0" cy="830185"/>
          </a:xfrm>
          <a:prstGeom prst="straightConnector1">
            <a:avLst/>
          </a:prstGeom>
          <a:ln w="5715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98690F0D-3585-2345-B37D-13E380D49CB4}"/>
              </a:ext>
            </a:extLst>
          </p:cNvPr>
          <p:cNvGrpSpPr/>
          <p:nvPr/>
        </p:nvGrpSpPr>
        <p:grpSpPr>
          <a:xfrm>
            <a:off x="2862940" y="1504567"/>
            <a:ext cx="1147319" cy="886863"/>
            <a:chOff x="2862940" y="625288"/>
            <a:chExt cx="1147319" cy="886863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C50E60F6-4CDF-9044-B9A3-D284D13FC1BF}"/>
                </a:ext>
              </a:extLst>
            </p:cNvPr>
            <p:cNvSpPr/>
            <p:nvPr/>
          </p:nvSpPr>
          <p:spPr>
            <a:xfrm>
              <a:off x="2884712" y="625288"/>
              <a:ext cx="1088567" cy="3108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1CCA4450-6102-B044-BADB-EE5725DB7E98}"/>
                </a:ext>
              </a:extLst>
            </p:cNvPr>
            <p:cNvCxnSpPr>
              <a:cxnSpLocks/>
            </p:cNvCxnSpPr>
            <p:nvPr/>
          </p:nvCxnSpPr>
          <p:spPr>
            <a:xfrm>
              <a:off x="3427363" y="936151"/>
              <a:ext cx="0" cy="57600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E8E8EA8A-1EF6-464A-8775-652F8BD4EE62}"/>
                </a:ext>
              </a:extLst>
            </p:cNvPr>
            <p:cNvSpPr txBox="1"/>
            <p:nvPr/>
          </p:nvSpPr>
          <p:spPr>
            <a:xfrm>
              <a:off x="2862940" y="626746"/>
              <a:ext cx="114731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1400"/>
                <a:t>Osimertinib</a:t>
              </a:r>
              <a:endParaRPr lang="en-US" sz="1400"/>
            </a:p>
          </p:txBody>
        </p:sp>
      </p:grpSp>
      <p:sp>
        <p:nvSpPr>
          <p:cNvPr id="102" name="Rectangle 101">
            <a:extLst>
              <a:ext uri="{FF2B5EF4-FFF2-40B4-BE49-F238E27FC236}">
                <a16:creationId xmlns:a16="http://schemas.microsoft.com/office/drawing/2014/main" id="{50FDB0CF-8A4A-6B42-857C-51B09A0F4160}"/>
              </a:ext>
            </a:extLst>
          </p:cNvPr>
          <p:cNvSpPr/>
          <p:nvPr/>
        </p:nvSpPr>
        <p:spPr>
          <a:xfrm>
            <a:off x="4049486" y="1031679"/>
            <a:ext cx="2122715" cy="78375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82BC7CC7-029F-8049-AD69-C07F700951D8}"/>
              </a:ext>
            </a:extLst>
          </p:cNvPr>
          <p:cNvCxnSpPr>
            <a:cxnSpLocks/>
          </p:cNvCxnSpPr>
          <p:nvPr/>
        </p:nvCxnSpPr>
        <p:spPr>
          <a:xfrm>
            <a:off x="5038449" y="1815430"/>
            <a:ext cx="0" cy="57600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F7392127-520F-FF46-8923-B1572B63F671}"/>
              </a:ext>
            </a:extLst>
          </p:cNvPr>
          <p:cNvSpPr txBox="1"/>
          <p:nvPr/>
        </p:nvSpPr>
        <p:spPr>
          <a:xfrm>
            <a:off x="4003902" y="1048826"/>
            <a:ext cx="2209801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400"/>
              <a:t>Carboplatin/Paclitaxel/</a:t>
            </a:r>
          </a:p>
          <a:p>
            <a:pPr algn="ctr"/>
            <a:r>
              <a:rPr lang="en-NZ" sz="1400"/>
              <a:t>Bevacizumab/</a:t>
            </a:r>
          </a:p>
          <a:p>
            <a:pPr algn="ctr"/>
            <a:r>
              <a:rPr lang="en-NZ" sz="1400"/>
              <a:t>Atezolizumab</a:t>
            </a:r>
            <a:endParaRPr lang="en-US" sz="1400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D8E258DC-48E0-504D-923D-047227C2DE18}"/>
              </a:ext>
            </a:extLst>
          </p:cNvPr>
          <p:cNvSpPr txBox="1"/>
          <p:nvPr/>
        </p:nvSpPr>
        <p:spPr>
          <a:xfrm>
            <a:off x="595442" y="4974527"/>
            <a:ext cx="23995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7030A0"/>
                </a:solidFill>
              </a:rPr>
              <a:t>Axilla lymph node biopsy – </a:t>
            </a:r>
            <a:r>
              <a:rPr lang="en-US" sz="1400" b="1" err="1">
                <a:solidFill>
                  <a:srgbClr val="7030A0"/>
                </a:solidFill>
              </a:rPr>
              <a:t>FoundationOne</a:t>
            </a:r>
            <a:endParaRPr lang="en-US" sz="1400" b="1">
              <a:solidFill>
                <a:srgbClr val="7030A0"/>
              </a:solidFill>
            </a:endParaRPr>
          </a:p>
          <a:p>
            <a:r>
              <a:rPr lang="en-US" sz="1400" b="1"/>
              <a:t>EGFR p.L858R</a:t>
            </a:r>
          </a:p>
          <a:p>
            <a:r>
              <a:rPr lang="en-US" sz="1400"/>
              <a:t>BAP1 loss</a:t>
            </a:r>
            <a:endParaRPr lang="en-NZ" sz="140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4061446E-99AA-B348-BD87-1D99E11DD77D}"/>
              </a:ext>
            </a:extLst>
          </p:cNvPr>
          <p:cNvSpPr txBox="1"/>
          <p:nvPr/>
        </p:nvSpPr>
        <p:spPr>
          <a:xfrm>
            <a:off x="5149454" y="4353875"/>
            <a:ext cx="23486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7030A0"/>
                </a:solidFill>
              </a:rPr>
              <a:t>Peritoneal nodule biopsy – </a:t>
            </a:r>
            <a:r>
              <a:rPr lang="en-US" sz="1400" b="1" err="1">
                <a:solidFill>
                  <a:srgbClr val="7030A0"/>
                </a:solidFill>
              </a:rPr>
              <a:t>FoundationOne</a:t>
            </a:r>
            <a:r>
              <a:rPr lang="en-US" sz="1400" b="1">
                <a:solidFill>
                  <a:srgbClr val="7030A0"/>
                </a:solidFill>
              </a:rPr>
              <a:t> </a:t>
            </a:r>
            <a:r>
              <a:rPr lang="en-US" sz="1400" b="1" err="1">
                <a:solidFill>
                  <a:srgbClr val="7030A0"/>
                </a:solidFill>
              </a:rPr>
              <a:t>CDx</a:t>
            </a:r>
            <a:endParaRPr lang="en-US" sz="1400" b="1">
              <a:solidFill>
                <a:srgbClr val="7030A0"/>
              </a:solidFill>
            </a:endParaRPr>
          </a:p>
          <a:p>
            <a:r>
              <a:rPr lang="en-US" sz="1400" b="1"/>
              <a:t>EGFR p.L858R</a:t>
            </a:r>
          </a:p>
          <a:p>
            <a:r>
              <a:rPr lang="en-US" sz="1400"/>
              <a:t>BAP1 loss</a:t>
            </a:r>
          </a:p>
          <a:p>
            <a:r>
              <a:rPr lang="en-US" sz="1400" b="1"/>
              <a:t>MET amplification (equivocal)</a:t>
            </a:r>
            <a:endParaRPr lang="en-NZ" sz="1400" b="1">
              <a:solidFill>
                <a:srgbClr val="0070C0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9080E1E3-4AD4-FE4D-9D02-3FEDE21E6A5C}"/>
              </a:ext>
            </a:extLst>
          </p:cNvPr>
          <p:cNvSpPr txBox="1"/>
          <p:nvPr/>
        </p:nvSpPr>
        <p:spPr>
          <a:xfrm>
            <a:off x="9527986" y="3268164"/>
            <a:ext cx="21963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(After initial good response)</a:t>
            </a:r>
          </a:p>
          <a:p>
            <a:pPr algn="ctr"/>
            <a:r>
              <a:rPr lang="en-US" sz="1400" err="1"/>
              <a:t>Oligoprogression</a:t>
            </a:r>
            <a:r>
              <a:rPr lang="en-US" sz="1400"/>
              <a:t> at pubic bone/single peritoneal nodule</a:t>
            </a: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D1D1C24B-F94E-AC46-8F1D-E7164834263D}"/>
              </a:ext>
            </a:extLst>
          </p:cNvPr>
          <p:cNvCxnSpPr>
            <a:cxnSpLocks/>
          </p:cNvCxnSpPr>
          <p:nvPr/>
        </p:nvCxnSpPr>
        <p:spPr>
          <a:xfrm>
            <a:off x="922290" y="2419718"/>
            <a:ext cx="10044000" cy="1"/>
          </a:xfrm>
          <a:prstGeom prst="line">
            <a:avLst/>
          </a:prstGeom>
          <a:ln w="76200">
            <a:solidFill>
              <a:srgbClr val="0F4C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7DF657B-96D2-3647-9A11-941B371EB9AB}"/>
              </a:ext>
            </a:extLst>
          </p:cNvPr>
          <p:cNvSpPr txBox="1"/>
          <p:nvPr/>
        </p:nvSpPr>
        <p:spPr>
          <a:xfrm>
            <a:off x="4916556" y="6481380"/>
            <a:ext cx="2669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Months from diagnosis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6A0762A7-3880-034F-BF23-AC6C38BB9D4C}"/>
              </a:ext>
            </a:extLst>
          </p:cNvPr>
          <p:cNvSpPr txBox="1"/>
          <p:nvPr/>
        </p:nvSpPr>
        <p:spPr>
          <a:xfrm>
            <a:off x="0" y="0"/>
            <a:ext cx="27879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54 </a:t>
            </a:r>
            <a:r>
              <a:rPr lang="en-US" err="1"/>
              <a:t>yo</a:t>
            </a:r>
            <a:r>
              <a:rPr lang="en-US"/>
              <a:t> male</a:t>
            </a:r>
          </a:p>
          <a:p>
            <a:r>
              <a:rPr lang="en-US"/>
              <a:t>Lung adenocarcinoma</a:t>
            </a:r>
          </a:p>
          <a:p>
            <a:r>
              <a:rPr lang="en-US" err="1"/>
              <a:t>HepB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37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ECC0A-E78F-475F-A73B-E492906F5E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693390"/>
            <a:ext cx="12233429" cy="346108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br>
              <a:rPr lang="en-NZ" kern="1200">
                <a:effectLst/>
              </a:rPr>
            </a:br>
            <a:r>
              <a:rPr lang="en-NZ" kern="1200">
                <a:solidFill>
                  <a:schemeClr val="accent2"/>
                </a:solidFill>
                <a:effectLst/>
              </a:rPr>
              <a:t>Interactive session</a:t>
            </a:r>
            <a:br>
              <a:rPr lang="en-NZ" kern="1200">
                <a:effectLst/>
              </a:rPr>
            </a:br>
            <a:br>
              <a:rPr lang="en-NZ" kern="1200">
                <a:effectLst/>
              </a:rPr>
            </a:br>
            <a:r>
              <a:rPr lang="en-NZ" sz="3200" kern="1200">
                <a:solidFill>
                  <a:schemeClr val="accent2"/>
                </a:solidFill>
                <a:effectLst/>
              </a:rPr>
              <a:t>Dr Polona Le Quesne Stabej</a:t>
            </a:r>
            <a:br>
              <a:rPr lang="en-NZ" sz="3200" kern="1200">
                <a:solidFill>
                  <a:schemeClr val="accent2"/>
                </a:solidFill>
                <a:effectLst/>
              </a:rPr>
            </a:br>
            <a:r>
              <a:rPr lang="en-NZ" sz="3200" kern="1200">
                <a:solidFill>
                  <a:schemeClr val="accent2"/>
                </a:solidFill>
                <a:effectLst/>
              </a:rPr>
              <a:t>Dr Anassuya Ramachandran</a:t>
            </a:r>
            <a:br>
              <a:rPr lang="en-NZ" sz="3200" kern="1200">
                <a:solidFill>
                  <a:schemeClr val="accent2"/>
                </a:solidFill>
                <a:effectLst/>
              </a:rPr>
            </a:br>
            <a:r>
              <a:rPr lang="en-NZ" sz="3200">
                <a:solidFill>
                  <a:schemeClr val="accent2"/>
                </a:solidFill>
                <a:cs typeface="Segoe UI Semibold"/>
              </a:rPr>
              <a:t>Dr Laird Cameron</a:t>
            </a:r>
            <a:br>
              <a:rPr lang="en-NZ" sz="3200"/>
            </a:br>
            <a:endParaRPr lang="en-NZ" sz="3200">
              <a:solidFill>
                <a:schemeClr val="accent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F6A5A4-95EA-42FA-8802-4C1647E60E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48599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/>
              <a:t>Session 6:</a:t>
            </a:r>
            <a:endParaRPr lang="en-NZ" sz="4800"/>
          </a:p>
        </p:txBody>
      </p:sp>
    </p:spTree>
    <p:extLst>
      <p:ext uri="{BB962C8B-B14F-4D97-AF65-F5344CB8AC3E}">
        <p14:creationId xmlns:p14="http://schemas.microsoft.com/office/powerpoint/2010/main" val="42463451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67A2D595-E0AC-1E41-8AE5-57C6F52EEC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6"/>
          <a:stretch/>
        </p:blipFill>
        <p:spPr bwMode="auto">
          <a:xfrm>
            <a:off x="326033" y="2894326"/>
            <a:ext cx="5648896" cy="220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A00B1C-72CB-9149-AB8D-2FFDF20CFC81}"/>
              </a:ext>
            </a:extLst>
          </p:cNvPr>
          <p:cNvSpPr txBox="1"/>
          <p:nvPr/>
        </p:nvSpPr>
        <p:spPr>
          <a:xfrm>
            <a:off x="326768" y="1482409"/>
            <a:ext cx="1186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EGFR p.L858R locks EGFR in an active conformation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F1F7A1-ECC5-5843-9F48-D1E38587121E}"/>
              </a:ext>
            </a:extLst>
          </p:cNvPr>
          <p:cNvSpPr txBox="1"/>
          <p:nvPr/>
        </p:nvSpPr>
        <p:spPr>
          <a:xfrm>
            <a:off x="8564879" y="6362761"/>
            <a:ext cx="3589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Yun, C-H. </a:t>
            </a:r>
            <a:r>
              <a:rPr lang="en-GB" sz="1200" i="1" err="1"/>
              <a:t>et.al</a:t>
            </a:r>
            <a:r>
              <a:rPr lang="en-GB" sz="1200" i="1"/>
              <a:t>.</a:t>
            </a:r>
            <a:r>
              <a:rPr lang="en-GB" sz="1200"/>
              <a:t> 2007. </a:t>
            </a:r>
            <a:r>
              <a:rPr lang="en-GB" sz="1200" i="1"/>
              <a:t>Cancer Cell.</a:t>
            </a:r>
            <a:r>
              <a:rPr lang="en-GB" sz="1200"/>
              <a:t> </a:t>
            </a:r>
            <a:r>
              <a:rPr lang="en-GB" sz="1200" b="1"/>
              <a:t>11:</a:t>
            </a:r>
            <a:r>
              <a:rPr lang="en-GB" sz="1200"/>
              <a:t> 217-227</a:t>
            </a:r>
          </a:p>
          <a:p>
            <a:r>
              <a:rPr lang="en-GB" sz="1200"/>
              <a:t>Ji, H. </a:t>
            </a:r>
            <a:r>
              <a:rPr lang="en-GB" sz="1200" i="1" err="1"/>
              <a:t>et.al</a:t>
            </a:r>
            <a:r>
              <a:rPr lang="en-GB" sz="1200" i="1"/>
              <a:t>.</a:t>
            </a:r>
            <a:r>
              <a:rPr lang="en-GB" sz="1200"/>
              <a:t> 2006. </a:t>
            </a:r>
            <a:r>
              <a:rPr lang="en-GB" sz="1200" i="1"/>
              <a:t>PNAS.</a:t>
            </a:r>
            <a:r>
              <a:rPr lang="en-GB" sz="1200"/>
              <a:t> </a:t>
            </a:r>
            <a:r>
              <a:rPr lang="en-GB" sz="1200" b="1"/>
              <a:t>103: </a:t>
            </a:r>
            <a:r>
              <a:rPr lang="en-GB" sz="1200"/>
              <a:t>7817-7822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2BB0F1B-AB75-264C-B7B7-923EC283F8E3}"/>
              </a:ext>
            </a:extLst>
          </p:cNvPr>
          <p:cNvSpPr txBox="1">
            <a:spLocks/>
          </p:cNvSpPr>
          <p:nvPr/>
        </p:nvSpPr>
        <p:spPr>
          <a:xfrm>
            <a:off x="2118361" y="242634"/>
            <a:ext cx="7970519" cy="850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rgbClr val="00B0F0"/>
                </a:solidFill>
              </a:rPr>
              <a:t>EGFR p.L858R is more Active than Wildtype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894B58-8AED-4521-80D7-0114546198FD}"/>
              </a:ext>
            </a:extLst>
          </p:cNvPr>
          <p:cNvSpPr txBox="1"/>
          <p:nvPr/>
        </p:nvSpPr>
        <p:spPr>
          <a:xfrm>
            <a:off x="329642" y="938939"/>
            <a:ext cx="1186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EGFR is a receptor tyrosine kinase (RTK) – a receptor with enzymatic activity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2114384-0420-5B4B-A7DD-C0ED608374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75" r="39458" b="53984"/>
          <a:stretch/>
        </p:blipFill>
        <p:spPr bwMode="auto">
          <a:xfrm>
            <a:off x="8812504" y="2963541"/>
            <a:ext cx="2975545" cy="224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E787F96A-B53A-614F-9518-814EA48AB4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4" t="50000"/>
          <a:stretch/>
        </p:blipFill>
        <p:spPr bwMode="auto">
          <a:xfrm>
            <a:off x="6367034" y="2787272"/>
            <a:ext cx="2171040" cy="241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8C886DB-9633-4F43-85CE-F7253CCA2581}"/>
              </a:ext>
            </a:extLst>
          </p:cNvPr>
          <p:cNvSpPr txBox="1"/>
          <p:nvPr/>
        </p:nvSpPr>
        <p:spPr>
          <a:xfrm>
            <a:off x="324930" y="2097519"/>
            <a:ext cx="1186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EGFR p.L858R sensitive to inhibition by Erlotinib</a:t>
            </a:r>
          </a:p>
        </p:txBody>
      </p:sp>
    </p:spTree>
    <p:extLst>
      <p:ext uri="{BB962C8B-B14F-4D97-AF65-F5344CB8AC3E}">
        <p14:creationId xmlns:p14="http://schemas.microsoft.com/office/powerpoint/2010/main" val="40371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A3F2CF9-8EDD-BA43-97D8-9A678ECE23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39" y="1110021"/>
            <a:ext cx="5474414" cy="393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B96130-2D1C-E846-BF1F-FC5816552DDA}"/>
              </a:ext>
            </a:extLst>
          </p:cNvPr>
          <p:cNvSpPr txBox="1"/>
          <p:nvPr/>
        </p:nvSpPr>
        <p:spPr>
          <a:xfrm>
            <a:off x="6142235" y="1049273"/>
            <a:ext cx="593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Multiple RTK pathways activate shared downstream effectors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E7B081-4244-244C-8DCF-999F45AA0D56}"/>
              </a:ext>
            </a:extLst>
          </p:cNvPr>
          <p:cNvSpPr txBox="1"/>
          <p:nvPr/>
        </p:nvSpPr>
        <p:spPr>
          <a:xfrm>
            <a:off x="6142235" y="1859077"/>
            <a:ext cx="593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MET amplification account for 5-20% of acquired resistance to EGFR TKI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5250031-B3CB-7F4D-812B-B7AB53CBDED6}"/>
              </a:ext>
            </a:extLst>
          </p:cNvPr>
          <p:cNvSpPr txBox="1"/>
          <p:nvPr/>
        </p:nvSpPr>
        <p:spPr>
          <a:xfrm>
            <a:off x="2169268" y="4961520"/>
            <a:ext cx="36920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/>
              <a:t>Wu, Y-L. </a:t>
            </a:r>
            <a:r>
              <a:rPr lang="en-US" sz="1000" i="1" err="1"/>
              <a:t>et.al</a:t>
            </a:r>
            <a:r>
              <a:rPr lang="en-US" sz="1000"/>
              <a:t>. 2017. </a:t>
            </a:r>
            <a:r>
              <a:rPr lang="en-US" sz="1000" i="1"/>
              <a:t>Cancer Treatment Reviews</a:t>
            </a:r>
            <a:r>
              <a:rPr lang="en-US" sz="1000"/>
              <a:t>. </a:t>
            </a:r>
            <a:r>
              <a:rPr lang="en-US" sz="1000" b="1"/>
              <a:t>61</a:t>
            </a:r>
            <a:r>
              <a:rPr lang="en-US" sz="1000"/>
              <a:t>: 70-81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D18E8A8-6E56-BC45-8EBB-1186C49547D1}"/>
              </a:ext>
            </a:extLst>
          </p:cNvPr>
          <p:cNvSpPr txBox="1">
            <a:spLocks/>
          </p:cNvSpPr>
          <p:nvPr/>
        </p:nvSpPr>
        <p:spPr>
          <a:xfrm>
            <a:off x="3855721" y="242634"/>
            <a:ext cx="4495799" cy="850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rgbClr val="00B0F0"/>
                </a:solidFill>
              </a:rPr>
              <a:t>EGFR and MET Interplay</a:t>
            </a:r>
          </a:p>
        </p:txBody>
      </p:sp>
    </p:spTree>
    <p:extLst>
      <p:ext uri="{BB962C8B-B14F-4D97-AF65-F5344CB8AC3E}">
        <p14:creationId xmlns:p14="http://schemas.microsoft.com/office/powerpoint/2010/main" val="17595615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" name="Chart 109">
            <a:extLst>
              <a:ext uri="{FF2B5EF4-FFF2-40B4-BE49-F238E27FC236}">
                <a16:creationId xmlns:a16="http://schemas.microsoft.com/office/drawing/2014/main" id="{03C38B68-99C1-CF4A-86F5-E267B8008CFA}"/>
              </a:ext>
            </a:extLst>
          </p:cNvPr>
          <p:cNvGraphicFramePr/>
          <p:nvPr/>
        </p:nvGraphicFramePr>
        <p:xfrm>
          <a:off x="771817" y="2433431"/>
          <a:ext cx="10787402" cy="4382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7" name="Arrow: Notched Right 76">
            <a:extLst>
              <a:ext uri="{FF2B5EF4-FFF2-40B4-BE49-F238E27FC236}">
                <a16:creationId xmlns:a16="http://schemas.microsoft.com/office/drawing/2014/main" id="{649C27BC-D8BE-41C6-B74A-21979A0B5EE2}"/>
              </a:ext>
            </a:extLst>
          </p:cNvPr>
          <p:cNvSpPr/>
          <p:nvPr/>
        </p:nvSpPr>
        <p:spPr>
          <a:xfrm>
            <a:off x="556530" y="1688198"/>
            <a:ext cx="10439426" cy="1463040"/>
          </a:xfrm>
          <a:prstGeom prst="notchedRightArrow">
            <a:avLst/>
          </a:prstGeom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9D117D1D-4F22-4FB4-9200-C7986EF842D6}"/>
              </a:ext>
            </a:extLst>
          </p:cNvPr>
          <p:cNvGrpSpPr/>
          <p:nvPr/>
        </p:nvGrpSpPr>
        <p:grpSpPr>
          <a:xfrm>
            <a:off x="287529" y="1055313"/>
            <a:ext cx="1474532" cy="1336117"/>
            <a:chOff x="1850793" y="176034"/>
            <a:chExt cx="1474532" cy="1336117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AAD027D-F3DF-4629-B875-891FF6602087}"/>
                </a:ext>
              </a:extLst>
            </p:cNvPr>
            <p:cNvSpPr/>
            <p:nvPr/>
          </p:nvSpPr>
          <p:spPr>
            <a:xfrm>
              <a:off x="1987807" y="190389"/>
              <a:ext cx="1219200" cy="72006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E3B135E-9C18-4F4C-AEF0-B137AE691FB4}"/>
                </a:ext>
              </a:extLst>
            </p:cNvPr>
            <p:cNvSpPr txBox="1"/>
            <p:nvPr/>
          </p:nvSpPr>
          <p:spPr>
            <a:xfrm>
              <a:off x="1850793" y="176034"/>
              <a:ext cx="1474532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Carboplatin/ Pemetrexed</a:t>
              </a:r>
            </a:p>
            <a:p>
              <a:pPr algn="ctr"/>
              <a:r>
                <a:rPr lang="en-US" sz="1400"/>
                <a:t>(6 cycles)</a:t>
              </a:r>
              <a:endParaRPr lang="en-NZ" sz="1400"/>
            </a:p>
          </p:txBody>
        </p: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9E435DF8-613C-42B7-95F0-72D990C14D10}"/>
                </a:ext>
              </a:extLst>
            </p:cNvPr>
            <p:cNvCxnSpPr>
              <a:cxnSpLocks/>
            </p:cNvCxnSpPr>
            <p:nvPr/>
          </p:nvCxnSpPr>
          <p:spPr>
            <a:xfrm>
              <a:off x="2601592" y="936151"/>
              <a:ext cx="0" cy="57600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06B2FBD8-D68B-4EF4-A979-CD90032C1181}"/>
              </a:ext>
            </a:extLst>
          </p:cNvPr>
          <p:cNvGrpSpPr/>
          <p:nvPr/>
        </p:nvGrpSpPr>
        <p:grpSpPr>
          <a:xfrm>
            <a:off x="4332514" y="2447312"/>
            <a:ext cx="1230086" cy="1319336"/>
            <a:chOff x="3661174" y="1568033"/>
            <a:chExt cx="1230086" cy="1319336"/>
          </a:xfrm>
        </p:grpSpPr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9F05843C-7D81-4806-BD44-14FDBE4FEF11}"/>
                </a:ext>
              </a:extLst>
            </p:cNvPr>
            <p:cNvCxnSpPr>
              <a:cxnSpLocks/>
            </p:cNvCxnSpPr>
            <p:nvPr/>
          </p:nvCxnSpPr>
          <p:spPr>
            <a:xfrm>
              <a:off x="4323780" y="1568033"/>
              <a:ext cx="0" cy="830185"/>
            </a:xfrm>
            <a:prstGeom prst="straightConnector1">
              <a:avLst/>
            </a:prstGeom>
            <a:ln w="57150">
              <a:solidFill>
                <a:schemeClr val="accent2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E8AEA580-D525-4BE9-9A7F-8BE2211C0ACD}"/>
                </a:ext>
              </a:extLst>
            </p:cNvPr>
            <p:cNvSpPr/>
            <p:nvPr/>
          </p:nvSpPr>
          <p:spPr>
            <a:xfrm>
              <a:off x="3689574" y="2383369"/>
              <a:ext cx="1150321" cy="504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FDC6070F-C177-4480-8ECF-52A6D534A0D5}"/>
                </a:ext>
              </a:extLst>
            </p:cNvPr>
            <p:cNvSpPr txBox="1"/>
            <p:nvPr/>
          </p:nvSpPr>
          <p:spPr>
            <a:xfrm>
              <a:off x="3661174" y="2362875"/>
              <a:ext cx="12300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Low volume progression</a:t>
              </a: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2E58DA36-9BB7-4192-A6D1-1DEFA3B2A652}"/>
              </a:ext>
            </a:extLst>
          </p:cNvPr>
          <p:cNvGrpSpPr/>
          <p:nvPr/>
        </p:nvGrpSpPr>
        <p:grpSpPr>
          <a:xfrm>
            <a:off x="1357938" y="1504567"/>
            <a:ext cx="1487552" cy="886863"/>
            <a:chOff x="4020664" y="587829"/>
            <a:chExt cx="1487552" cy="886863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ACE0885E-6477-4E57-B535-2600750A80B8}"/>
                </a:ext>
              </a:extLst>
            </p:cNvPr>
            <p:cNvSpPr/>
            <p:nvPr/>
          </p:nvSpPr>
          <p:spPr>
            <a:xfrm>
              <a:off x="4371779" y="587829"/>
              <a:ext cx="783771" cy="3108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3722504D-BB21-44DE-B3ED-D705489BB4E7}"/>
                </a:ext>
              </a:extLst>
            </p:cNvPr>
            <p:cNvSpPr txBox="1"/>
            <p:nvPr/>
          </p:nvSpPr>
          <p:spPr>
            <a:xfrm>
              <a:off x="4020664" y="589287"/>
              <a:ext cx="14875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1400"/>
                <a:t>Erlotinib</a:t>
              </a:r>
              <a:endParaRPr lang="en-US" sz="1400"/>
            </a:p>
          </p:txBody>
        </p: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23B3D1E4-A222-4C2B-AF23-15FC29562D22}"/>
                </a:ext>
              </a:extLst>
            </p:cNvPr>
            <p:cNvCxnSpPr>
              <a:cxnSpLocks/>
            </p:cNvCxnSpPr>
            <p:nvPr/>
          </p:nvCxnSpPr>
          <p:spPr>
            <a:xfrm>
              <a:off x="4511660" y="898692"/>
              <a:ext cx="0" cy="57600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0EB7C628-AF95-4DD6-BCCA-07E06FE08479}"/>
              </a:ext>
            </a:extLst>
          </p:cNvPr>
          <p:cNvGrpSpPr/>
          <p:nvPr/>
        </p:nvGrpSpPr>
        <p:grpSpPr>
          <a:xfrm>
            <a:off x="6543403" y="1065659"/>
            <a:ext cx="1220911" cy="1314662"/>
            <a:chOff x="6948701" y="197489"/>
            <a:chExt cx="1220911" cy="1314662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34A67339-0FF3-429A-928C-8CC782430840}"/>
                </a:ext>
              </a:extLst>
            </p:cNvPr>
            <p:cNvSpPr/>
            <p:nvPr/>
          </p:nvSpPr>
          <p:spPr>
            <a:xfrm>
              <a:off x="6970690" y="197489"/>
              <a:ext cx="1177153" cy="7207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774F939E-4888-4965-BFD1-CB0B7C1A4332}"/>
                </a:ext>
              </a:extLst>
            </p:cNvPr>
            <p:cNvSpPr txBox="1"/>
            <p:nvPr/>
          </p:nvSpPr>
          <p:spPr>
            <a:xfrm>
              <a:off x="6948701" y="281750"/>
              <a:ext cx="122091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Osimertinib/</a:t>
              </a:r>
              <a:r>
                <a:rPr lang="en-US" sz="1400" err="1"/>
                <a:t>Crizotinib</a:t>
              </a:r>
              <a:endParaRPr lang="en-US" sz="1400"/>
            </a:p>
          </p:txBody>
        </p: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7E802BD9-636D-4DBC-BB14-E404929E8A40}"/>
                </a:ext>
              </a:extLst>
            </p:cNvPr>
            <p:cNvCxnSpPr>
              <a:cxnSpLocks/>
            </p:cNvCxnSpPr>
            <p:nvPr/>
          </p:nvCxnSpPr>
          <p:spPr>
            <a:xfrm>
              <a:off x="7549422" y="936151"/>
              <a:ext cx="1" cy="57600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7" name="Rectangle 176">
            <a:extLst>
              <a:ext uri="{FF2B5EF4-FFF2-40B4-BE49-F238E27FC236}">
                <a16:creationId xmlns:a16="http://schemas.microsoft.com/office/drawing/2014/main" id="{D1685BA0-45BC-4624-A68B-B19AC62649D3}"/>
              </a:ext>
            </a:extLst>
          </p:cNvPr>
          <p:cNvSpPr/>
          <p:nvPr/>
        </p:nvSpPr>
        <p:spPr>
          <a:xfrm>
            <a:off x="570390" y="4968459"/>
            <a:ext cx="2345090" cy="100891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CF4C6A17-D848-42FD-9D5C-308F02E4D904}"/>
              </a:ext>
            </a:extLst>
          </p:cNvPr>
          <p:cNvCxnSpPr>
            <a:cxnSpLocks/>
          </p:cNvCxnSpPr>
          <p:nvPr/>
        </p:nvCxnSpPr>
        <p:spPr>
          <a:xfrm>
            <a:off x="1759031" y="2403549"/>
            <a:ext cx="17528" cy="2520000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3B436931-5F01-41FC-B255-68B22EF6538D}"/>
              </a:ext>
            </a:extLst>
          </p:cNvPr>
          <p:cNvGrpSpPr/>
          <p:nvPr/>
        </p:nvGrpSpPr>
        <p:grpSpPr>
          <a:xfrm>
            <a:off x="5158583" y="2438980"/>
            <a:ext cx="2297294" cy="3363028"/>
            <a:chOff x="5370677" y="1559701"/>
            <a:chExt cx="2297294" cy="3363028"/>
          </a:xfrm>
        </p:grpSpPr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0ABDC58F-4C58-4475-8B5B-ACD49A78A64B}"/>
                </a:ext>
              </a:extLst>
            </p:cNvPr>
            <p:cNvCxnSpPr>
              <a:cxnSpLocks/>
            </p:cNvCxnSpPr>
            <p:nvPr/>
          </p:nvCxnSpPr>
          <p:spPr>
            <a:xfrm>
              <a:off x="6543237" y="1559701"/>
              <a:ext cx="0" cy="1846097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581B8A55-913B-4AE5-AAA7-DB023C469F61}"/>
                </a:ext>
              </a:extLst>
            </p:cNvPr>
            <p:cNvSpPr/>
            <p:nvPr/>
          </p:nvSpPr>
          <p:spPr>
            <a:xfrm>
              <a:off x="5370677" y="3427307"/>
              <a:ext cx="2297294" cy="149542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78A13CF-1570-4940-BBD2-032F60441144}"/>
              </a:ext>
            </a:extLst>
          </p:cNvPr>
          <p:cNvGrpSpPr/>
          <p:nvPr/>
        </p:nvGrpSpPr>
        <p:grpSpPr>
          <a:xfrm>
            <a:off x="9505039" y="2485466"/>
            <a:ext cx="2427737" cy="3637328"/>
            <a:chOff x="8624256" y="1612473"/>
            <a:chExt cx="2427737" cy="3637328"/>
          </a:xfrm>
        </p:grpSpPr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CA0E8E5E-0242-412B-9B55-81E69D16A1C5}"/>
                </a:ext>
              </a:extLst>
            </p:cNvPr>
            <p:cNvGrpSpPr/>
            <p:nvPr/>
          </p:nvGrpSpPr>
          <p:grpSpPr>
            <a:xfrm>
              <a:off x="8624256" y="4028015"/>
              <a:ext cx="2427737" cy="1221786"/>
              <a:chOff x="8149685" y="4028015"/>
              <a:chExt cx="2427737" cy="1221786"/>
            </a:xfrm>
          </p:grpSpPr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71622232-A562-4B47-9E6A-4FD4EDC91EE0}"/>
                  </a:ext>
                </a:extLst>
              </p:cNvPr>
              <p:cNvSpPr/>
              <p:nvPr/>
            </p:nvSpPr>
            <p:spPr>
              <a:xfrm>
                <a:off x="8149685" y="4028015"/>
                <a:ext cx="2379819" cy="121117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ADEC6422-BF4B-4BA8-BDB1-A1BDB0BFD162}"/>
                  </a:ext>
                </a:extLst>
              </p:cNvPr>
              <p:cNvSpPr txBox="1"/>
              <p:nvPr/>
            </p:nvSpPr>
            <p:spPr>
              <a:xfrm>
                <a:off x="8170950" y="4080250"/>
                <a:ext cx="2406472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>
                    <a:solidFill>
                      <a:srgbClr val="7030A0"/>
                    </a:solidFill>
                  </a:rPr>
                  <a:t>Peritoneal nodule biopsy – </a:t>
                </a:r>
                <a:r>
                  <a:rPr lang="en-US" sz="1400" b="1" err="1">
                    <a:solidFill>
                      <a:srgbClr val="7030A0"/>
                    </a:solidFill>
                  </a:rPr>
                  <a:t>FoundationOne</a:t>
                </a:r>
                <a:r>
                  <a:rPr lang="en-US" sz="1400" b="1">
                    <a:solidFill>
                      <a:srgbClr val="7030A0"/>
                    </a:solidFill>
                  </a:rPr>
                  <a:t> </a:t>
                </a:r>
                <a:r>
                  <a:rPr lang="en-US" sz="1400" b="1" err="1">
                    <a:solidFill>
                      <a:srgbClr val="7030A0"/>
                    </a:solidFill>
                  </a:rPr>
                  <a:t>CDx</a:t>
                </a:r>
                <a:endParaRPr lang="en-US" sz="1400" b="1">
                  <a:solidFill>
                    <a:srgbClr val="7030A0"/>
                  </a:solidFill>
                </a:endParaRPr>
              </a:p>
              <a:p>
                <a:r>
                  <a:rPr lang="en-US" sz="1400" b="1"/>
                  <a:t>EGFR p.L858R</a:t>
                </a:r>
              </a:p>
              <a:p>
                <a:r>
                  <a:rPr lang="en-US" sz="1400"/>
                  <a:t>BAP1 loss</a:t>
                </a:r>
              </a:p>
              <a:p>
                <a:r>
                  <a:rPr lang="en-US" sz="1400" b="1"/>
                  <a:t>MET Y1230H</a:t>
                </a:r>
                <a:endParaRPr lang="en-US" sz="1400"/>
              </a:p>
            </p:txBody>
          </p:sp>
        </p:grp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084A14B8-4841-D44F-A029-A8D49D3D74B9}"/>
                </a:ext>
              </a:extLst>
            </p:cNvPr>
            <p:cNvCxnSpPr>
              <a:cxnSpLocks/>
            </p:cNvCxnSpPr>
            <p:nvPr/>
          </p:nvCxnSpPr>
          <p:spPr>
            <a:xfrm>
              <a:off x="9833178" y="1612473"/>
              <a:ext cx="0" cy="2376000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90D2F5D1-6F2A-8145-8E84-DEAFF8D4C0F5}"/>
              </a:ext>
            </a:extLst>
          </p:cNvPr>
          <p:cNvCxnSpPr>
            <a:cxnSpLocks/>
          </p:cNvCxnSpPr>
          <p:nvPr/>
        </p:nvCxnSpPr>
        <p:spPr>
          <a:xfrm>
            <a:off x="10633039" y="2462438"/>
            <a:ext cx="0" cy="830185"/>
          </a:xfrm>
          <a:prstGeom prst="straightConnector1">
            <a:avLst/>
          </a:prstGeom>
          <a:ln w="5715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id="{1E0A31AB-A8BB-CB4A-AEEB-60B0E028308A}"/>
              </a:ext>
            </a:extLst>
          </p:cNvPr>
          <p:cNvSpPr/>
          <p:nvPr/>
        </p:nvSpPr>
        <p:spPr>
          <a:xfrm>
            <a:off x="9689077" y="3277774"/>
            <a:ext cx="1897497" cy="117866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361BDA88-8EB0-49D5-9547-05B7A9488EAB}"/>
              </a:ext>
            </a:extLst>
          </p:cNvPr>
          <p:cNvGrpSpPr/>
          <p:nvPr/>
        </p:nvGrpSpPr>
        <p:grpSpPr>
          <a:xfrm>
            <a:off x="6462706" y="2453957"/>
            <a:ext cx="1188578" cy="1353867"/>
            <a:chOff x="5591304" y="1574678"/>
            <a:chExt cx="1188578" cy="1353867"/>
          </a:xfrm>
        </p:grpSpPr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FF5AF048-C69E-49AB-B9E7-F3D4059028C6}"/>
                </a:ext>
              </a:extLst>
            </p:cNvPr>
            <p:cNvCxnSpPr>
              <a:cxnSpLocks/>
            </p:cNvCxnSpPr>
            <p:nvPr/>
          </p:nvCxnSpPr>
          <p:spPr>
            <a:xfrm>
              <a:off x="6221605" y="1574678"/>
              <a:ext cx="0" cy="830185"/>
            </a:xfrm>
            <a:prstGeom prst="straightConnector1">
              <a:avLst/>
            </a:prstGeom>
            <a:ln w="57150">
              <a:solidFill>
                <a:schemeClr val="accent2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24805886-112B-4E60-85A5-5460C42B2E74}"/>
                </a:ext>
              </a:extLst>
            </p:cNvPr>
            <p:cNvSpPr/>
            <p:nvPr/>
          </p:nvSpPr>
          <p:spPr>
            <a:xfrm>
              <a:off x="5604111" y="2399348"/>
              <a:ext cx="1150321" cy="5291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0991C0F2-103A-45FC-84AB-EC86DC2C4E94}"/>
                </a:ext>
              </a:extLst>
            </p:cNvPr>
            <p:cNvSpPr txBox="1"/>
            <p:nvPr/>
          </p:nvSpPr>
          <p:spPr>
            <a:xfrm>
              <a:off x="5591304" y="2368688"/>
              <a:ext cx="11885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Peritoneal progression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A87E71F-13CA-4215-BBF9-8A1EF8E2B465}"/>
              </a:ext>
            </a:extLst>
          </p:cNvPr>
          <p:cNvGrpSpPr/>
          <p:nvPr/>
        </p:nvGrpSpPr>
        <p:grpSpPr>
          <a:xfrm>
            <a:off x="10178901" y="1065659"/>
            <a:ext cx="1581485" cy="1309948"/>
            <a:chOff x="4020664" y="164744"/>
            <a:chExt cx="1581485" cy="1309948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80A53E20-41A8-43FD-A35B-4F38837764D3}"/>
                </a:ext>
              </a:extLst>
            </p:cNvPr>
            <p:cNvSpPr/>
            <p:nvPr/>
          </p:nvSpPr>
          <p:spPr>
            <a:xfrm>
              <a:off x="4114597" y="190389"/>
              <a:ext cx="1487552" cy="70830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D8EC8DD-D1B5-4212-825D-17BA4691D08A}"/>
                </a:ext>
              </a:extLst>
            </p:cNvPr>
            <p:cNvSpPr txBox="1"/>
            <p:nvPr/>
          </p:nvSpPr>
          <p:spPr>
            <a:xfrm>
              <a:off x="4020664" y="164744"/>
              <a:ext cx="1487552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1400"/>
                <a:t>SABR to right superior pubic ramus. ZA.</a:t>
              </a:r>
              <a:endParaRPr lang="en-US" sz="1400"/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9BB473E0-AEAA-49AB-9CAD-40165848F9E1}"/>
                </a:ext>
              </a:extLst>
            </p:cNvPr>
            <p:cNvCxnSpPr>
              <a:cxnSpLocks/>
            </p:cNvCxnSpPr>
            <p:nvPr/>
          </p:nvCxnSpPr>
          <p:spPr>
            <a:xfrm>
              <a:off x="4511660" y="898692"/>
              <a:ext cx="0" cy="57600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A647CFE8-E6F4-064B-AAFC-7903E54B6715}"/>
              </a:ext>
            </a:extLst>
          </p:cNvPr>
          <p:cNvSpPr/>
          <p:nvPr/>
        </p:nvSpPr>
        <p:spPr>
          <a:xfrm>
            <a:off x="64255" y="3272512"/>
            <a:ext cx="1764791" cy="93779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4EFF97F-5DBB-EC40-9888-D7F43D708F28}"/>
              </a:ext>
            </a:extLst>
          </p:cNvPr>
          <p:cNvSpPr txBox="1"/>
          <p:nvPr/>
        </p:nvSpPr>
        <p:spPr>
          <a:xfrm>
            <a:off x="16945" y="3262648"/>
            <a:ext cx="1887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CT chest – large L pleural effusion with left lower lobe primary</a:t>
            </a:r>
            <a:endParaRPr lang="en-NZ" sz="1400"/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7557E7F6-774A-A54C-A457-49814D56910E}"/>
              </a:ext>
            </a:extLst>
          </p:cNvPr>
          <p:cNvCxnSpPr>
            <a:cxnSpLocks/>
          </p:cNvCxnSpPr>
          <p:nvPr/>
        </p:nvCxnSpPr>
        <p:spPr>
          <a:xfrm>
            <a:off x="949583" y="2453957"/>
            <a:ext cx="0" cy="830185"/>
          </a:xfrm>
          <a:prstGeom prst="straightConnector1">
            <a:avLst/>
          </a:prstGeom>
          <a:ln w="5715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98690F0D-3585-2345-B37D-13E380D49CB4}"/>
              </a:ext>
            </a:extLst>
          </p:cNvPr>
          <p:cNvGrpSpPr/>
          <p:nvPr/>
        </p:nvGrpSpPr>
        <p:grpSpPr>
          <a:xfrm>
            <a:off x="2862940" y="1504567"/>
            <a:ext cx="1147319" cy="886863"/>
            <a:chOff x="2862940" y="625288"/>
            <a:chExt cx="1147319" cy="886863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C50E60F6-4CDF-9044-B9A3-D284D13FC1BF}"/>
                </a:ext>
              </a:extLst>
            </p:cNvPr>
            <p:cNvSpPr/>
            <p:nvPr/>
          </p:nvSpPr>
          <p:spPr>
            <a:xfrm>
              <a:off x="2884712" y="625288"/>
              <a:ext cx="1088567" cy="3108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1CCA4450-6102-B044-BADB-EE5725DB7E98}"/>
                </a:ext>
              </a:extLst>
            </p:cNvPr>
            <p:cNvCxnSpPr>
              <a:cxnSpLocks/>
            </p:cNvCxnSpPr>
            <p:nvPr/>
          </p:nvCxnSpPr>
          <p:spPr>
            <a:xfrm>
              <a:off x="3427363" y="936151"/>
              <a:ext cx="0" cy="57600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E8E8EA8A-1EF6-464A-8775-652F8BD4EE62}"/>
                </a:ext>
              </a:extLst>
            </p:cNvPr>
            <p:cNvSpPr txBox="1"/>
            <p:nvPr/>
          </p:nvSpPr>
          <p:spPr>
            <a:xfrm>
              <a:off x="2862940" y="626746"/>
              <a:ext cx="114731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1400"/>
                <a:t>Osimertinib</a:t>
              </a:r>
              <a:endParaRPr lang="en-US" sz="1400"/>
            </a:p>
          </p:txBody>
        </p:sp>
      </p:grpSp>
      <p:sp>
        <p:nvSpPr>
          <p:cNvPr id="102" name="Rectangle 101">
            <a:extLst>
              <a:ext uri="{FF2B5EF4-FFF2-40B4-BE49-F238E27FC236}">
                <a16:creationId xmlns:a16="http://schemas.microsoft.com/office/drawing/2014/main" id="{50FDB0CF-8A4A-6B42-857C-51B09A0F4160}"/>
              </a:ext>
            </a:extLst>
          </p:cNvPr>
          <p:cNvSpPr/>
          <p:nvPr/>
        </p:nvSpPr>
        <p:spPr>
          <a:xfrm>
            <a:off x="4049486" y="1031679"/>
            <a:ext cx="2122715" cy="78375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82BC7CC7-029F-8049-AD69-C07F700951D8}"/>
              </a:ext>
            </a:extLst>
          </p:cNvPr>
          <p:cNvCxnSpPr>
            <a:cxnSpLocks/>
          </p:cNvCxnSpPr>
          <p:nvPr/>
        </p:nvCxnSpPr>
        <p:spPr>
          <a:xfrm>
            <a:off x="5038449" y="1815430"/>
            <a:ext cx="0" cy="57600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F7392127-520F-FF46-8923-B1572B63F671}"/>
              </a:ext>
            </a:extLst>
          </p:cNvPr>
          <p:cNvSpPr txBox="1"/>
          <p:nvPr/>
        </p:nvSpPr>
        <p:spPr>
          <a:xfrm>
            <a:off x="4003902" y="1048826"/>
            <a:ext cx="2209801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400"/>
              <a:t>Carboplatin/Paclitaxel/</a:t>
            </a:r>
          </a:p>
          <a:p>
            <a:pPr algn="ctr"/>
            <a:r>
              <a:rPr lang="en-NZ" sz="1400"/>
              <a:t>Bevacizumab/</a:t>
            </a:r>
          </a:p>
          <a:p>
            <a:pPr algn="ctr"/>
            <a:r>
              <a:rPr lang="en-NZ" sz="1400"/>
              <a:t>Atezolizumab</a:t>
            </a:r>
            <a:endParaRPr lang="en-US" sz="1400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D8E258DC-48E0-504D-923D-047227C2DE18}"/>
              </a:ext>
            </a:extLst>
          </p:cNvPr>
          <p:cNvSpPr txBox="1"/>
          <p:nvPr/>
        </p:nvSpPr>
        <p:spPr>
          <a:xfrm>
            <a:off x="595442" y="4974527"/>
            <a:ext cx="23995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7030A0"/>
                </a:solidFill>
              </a:rPr>
              <a:t>Axilla lymph node biopsy – </a:t>
            </a:r>
            <a:r>
              <a:rPr lang="en-US" sz="1400" b="1" err="1">
                <a:solidFill>
                  <a:srgbClr val="7030A0"/>
                </a:solidFill>
              </a:rPr>
              <a:t>FoundationOne</a:t>
            </a:r>
            <a:endParaRPr lang="en-US" sz="1400" b="1">
              <a:solidFill>
                <a:srgbClr val="7030A0"/>
              </a:solidFill>
            </a:endParaRPr>
          </a:p>
          <a:p>
            <a:r>
              <a:rPr lang="en-US" sz="1400" b="1"/>
              <a:t>EGFR p.L858R</a:t>
            </a:r>
          </a:p>
          <a:p>
            <a:r>
              <a:rPr lang="en-US" sz="1400"/>
              <a:t>BAP1 loss</a:t>
            </a:r>
            <a:endParaRPr lang="en-NZ" sz="140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4061446E-99AA-B348-BD87-1D99E11DD77D}"/>
              </a:ext>
            </a:extLst>
          </p:cNvPr>
          <p:cNvSpPr txBox="1"/>
          <p:nvPr/>
        </p:nvSpPr>
        <p:spPr>
          <a:xfrm>
            <a:off x="5149454" y="4353875"/>
            <a:ext cx="23486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7030A0"/>
                </a:solidFill>
              </a:rPr>
              <a:t>Peritoneal nodule biopsy – </a:t>
            </a:r>
            <a:r>
              <a:rPr lang="en-US" sz="1400" b="1" err="1">
                <a:solidFill>
                  <a:srgbClr val="7030A0"/>
                </a:solidFill>
              </a:rPr>
              <a:t>FoundationOne</a:t>
            </a:r>
            <a:r>
              <a:rPr lang="en-US" sz="1400" b="1">
                <a:solidFill>
                  <a:srgbClr val="7030A0"/>
                </a:solidFill>
              </a:rPr>
              <a:t> </a:t>
            </a:r>
            <a:r>
              <a:rPr lang="en-US" sz="1400" b="1" err="1">
                <a:solidFill>
                  <a:srgbClr val="7030A0"/>
                </a:solidFill>
              </a:rPr>
              <a:t>CDx</a:t>
            </a:r>
            <a:endParaRPr lang="en-US" sz="1400" b="1">
              <a:solidFill>
                <a:srgbClr val="7030A0"/>
              </a:solidFill>
            </a:endParaRPr>
          </a:p>
          <a:p>
            <a:r>
              <a:rPr lang="en-US" sz="1400" b="1"/>
              <a:t>EGFR p.L858R</a:t>
            </a:r>
          </a:p>
          <a:p>
            <a:r>
              <a:rPr lang="en-US" sz="1400"/>
              <a:t>BAP1 loss</a:t>
            </a:r>
          </a:p>
          <a:p>
            <a:r>
              <a:rPr lang="en-US" sz="1400" b="1"/>
              <a:t>MET amplification (equivocal)</a:t>
            </a:r>
            <a:endParaRPr lang="en-NZ" sz="1400" b="1">
              <a:solidFill>
                <a:srgbClr val="0070C0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9080E1E3-4AD4-FE4D-9D02-3FEDE21E6A5C}"/>
              </a:ext>
            </a:extLst>
          </p:cNvPr>
          <p:cNvSpPr txBox="1"/>
          <p:nvPr/>
        </p:nvSpPr>
        <p:spPr>
          <a:xfrm>
            <a:off x="9527986" y="3268164"/>
            <a:ext cx="21963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(After initial good response)</a:t>
            </a:r>
          </a:p>
          <a:p>
            <a:pPr algn="ctr"/>
            <a:r>
              <a:rPr lang="en-US" sz="1400" err="1"/>
              <a:t>Oligoprogression</a:t>
            </a:r>
            <a:r>
              <a:rPr lang="en-US" sz="1400"/>
              <a:t> at pubic bone/single peritoneal nodule</a:t>
            </a: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D1D1C24B-F94E-AC46-8F1D-E7164834263D}"/>
              </a:ext>
            </a:extLst>
          </p:cNvPr>
          <p:cNvCxnSpPr>
            <a:cxnSpLocks/>
          </p:cNvCxnSpPr>
          <p:nvPr/>
        </p:nvCxnSpPr>
        <p:spPr>
          <a:xfrm>
            <a:off x="922290" y="2419718"/>
            <a:ext cx="10044000" cy="1"/>
          </a:xfrm>
          <a:prstGeom prst="line">
            <a:avLst/>
          </a:prstGeom>
          <a:ln w="76200">
            <a:solidFill>
              <a:srgbClr val="0F4C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7DF657B-96D2-3647-9A11-941B371EB9AB}"/>
              </a:ext>
            </a:extLst>
          </p:cNvPr>
          <p:cNvSpPr txBox="1"/>
          <p:nvPr/>
        </p:nvSpPr>
        <p:spPr>
          <a:xfrm>
            <a:off x="4916556" y="6481380"/>
            <a:ext cx="2669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Months from diagnosis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6A0762A7-3880-034F-BF23-AC6C38BB9D4C}"/>
              </a:ext>
            </a:extLst>
          </p:cNvPr>
          <p:cNvSpPr txBox="1"/>
          <p:nvPr/>
        </p:nvSpPr>
        <p:spPr>
          <a:xfrm>
            <a:off x="0" y="0"/>
            <a:ext cx="27879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54 </a:t>
            </a:r>
            <a:r>
              <a:rPr lang="en-US" err="1"/>
              <a:t>yo</a:t>
            </a:r>
            <a:r>
              <a:rPr lang="en-US"/>
              <a:t> male</a:t>
            </a:r>
          </a:p>
          <a:p>
            <a:r>
              <a:rPr lang="en-US"/>
              <a:t>Lung adenocarcinoma</a:t>
            </a:r>
          </a:p>
          <a:p>
            <a:r>
              <a:rPr lang="en-US" err="1"/>
              <a:t>HepB</a:t>
            </a:r>
            <a:endParaRPr lang="en-US"/>
          </a:p>
        </p:txBody>
      </p:sp>
      <p:sp>
        <p:nvSpPr>
          <p:cNvPr id="56" name="5-point Star 55">
            <a:extLst>
              <a:ext uri="{FF2B5EF4-FFF2-40B4-BE49-F238E27FC236}">
                <a16:creationId xmlns:a16="http://schemas.microsoft.com/office/drawing/2014/main" id="{B25A815A-3303-4D93-B186-AAEA3FE70468}"/>
              </a:ext>
            </a:extLst>
          </p:cNvPr>
          <p:cNvSpPr/>
          <p:nvPr/>
        </p:nvSpPr>
        <p:spPr>
          <a:xfrm>
            <a:off x="2000250" y="1223007"/>
            <a:ext cx="216000" cy="216000"/>
          </a:xfrm>
          <a:prstGeom prst="star5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5-point Star 56">
            <a:extLst>
              <a:ext uri="{FF2B5EF4-FFF2-40B4-BE49-F238E27FC236}">
                <a16:creationId xmlns:a16="http://schemas.microsoft.com/office/drawing/2014/main" id="{F8996443-6F23-4E50-A7FE-095D60806A04}"/>
              </a:ext>
            </a:extLst>
          </p:cNvPr>
          <p:cNvSpPr/>
          <p:nvPr/>
        </p:nvSpPr>
        <p:spPr>
          <a:xfrm>
            <a:off x="3295654" y="1223007"/>
            <a:ext cx="216000" cy="216000"/>
          </a:xfrm>
          <a:prstGeom prst="star5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5-point Star 57">
            <a:extLst>
              <a:ext uri="{FF2B5EF4-FFF2-40B4-BE49-F238E27FC236}">
                <a16:creationId xmlns:a16="http://schemas.microsoft.com/office/drawing/2014/main" id="{A05B877B-7657-43A7-8606-36A899BF4519}"/>
              </a:ext>
            </a:extLst>
          </p:cNvPr>
          <p:cNvSpPr/>
          <p:nvPr/>
        </p:nvSpPr>
        <p:spPr>
          <a:xfrm>
            <a:off x="6838961" y="5218755"/>
            <a:ext cx="216000" cy="216000"/>
          </a:xfrm>
          <a:prstGeom prst="star5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214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4482C55D-B6CC-0D45-B802-F0C130B7A366}"/>
              </a:ext>
            </a:extLst>
          </p:cNvPr>
          <p:cNvSpPr txBox="1"/>
          <p:nvPr/>
        </p:nvSpPr>
        <p:spPr>
          <a:xfrm>
            <a:off x="326769" y="926446"/>
            <a:ext cx="7979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Y1230 involved in Type I </a:t>
            </a:r>
            <a:r>
              <a:rPr lang="en-US" err="1"/>
              <a:t>METi</a:t>
            </a:r>
            <a:r>
              <a:rPr lang="en-US"/>
              <a:t> (e.g. </a:t>
            </a:r>
            <a:r>
              <a:rPr lang="en-US" err="1"/>
              <a:t>Crizotinib</a:t>
            </a:r>
            <a:r>
              <a:rPr lang="en-US"/>
              <a:t>) stacking into ATP binding pocket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2E9B445-7F51-1D48-9189-2DCD1D797524}"/>
              </a:ext>
            </a:extLst>
          </p:cNvPr>
          <p:cNvGrpSpPr/>
          <p:nvPr/>
        </p:nvGrpSpPr>
        <p:grpSpPr>
          <a:xfrm>
            <a:off x="1018689" y="4074335"/>
            <a:ext cx="4299575" cy="1599373"/>
            <a:chOff x="7005171" y="4441823"/>
            <a:chExt cx="4299575" cy="1599373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0A0C607-9CEB-0543-83BA-118FDF4AF4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5528"/>
            <a:stretch/>
          </p:blipFill>
          <p:spPr>
            <a:xfrm>
              <a:off x="7059040" y="4441823"/>
              <a:ext cx="4209572" cy="1385642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A940849-A850-4C4D-8F1B-B76B41671394}"/>
                </a:ext>
              </a:extLst>
            </p:cNvPr>
            <p:cNvSpPr txBox="1"/>
            <p:nvPr/>
          </p:nvSpPr>
          <p:spPr>
            <a:xfrm>
              <a:off x="7005171" y="5794975"/>
              <a:ext cx="429957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/>
                <a:t>Engstrom, L.D. </a:t>
              </a:r>
              <a:r>
                <a:rPr lang="en-US" sz="1000" i="1" err="1"/>
                <a:t>et.al</a:t>
              </a:r>
              <a:r>
                <a:rPr lang="en-US" sz="1000" i="1"/>
                <a:t>. </a:t>
              </a:r>
              <a:r>
                <a:rPr lang="en-US" sz="1000"/>
                <a:t>2017. </a:t>
              </a:r>
              <a:r>
                <a:rPr lang="en-US" sz="1000" i="1"/>
                <a:t>Clinical Cancer Research</a:t>
              </a:r>
              <a:r>
                <a:rPr lang="en-US" sz="1000"/>
                <a:t>. </a:t>
              </a:r>
              <a:r>
                <a:rPr lang="en-US" sz="1000" b="1"/>
                <a:t>23</a:t>
              </a:r>
              <a:r>
                <a:rPr lang="en-US" sz="1000"/>
                <a:t>: 6661-6672.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295F5B1-C4F0-6E43-92F7-C95978EF7070}"/>
              </a:ext>
            </a:extLst>
          </p:cNvPr>
          <p:cNvSpPr/>
          <p:nvPr/>
        </p:nvSpPr>
        <p:spPr>
          <a:xfrm>
            <a:off x="999233" y="4751508"/>
            <a:ext cx="4376191" cy="168399"/>
          </a:xfrm>
          <a:prstGeom prst="rect">
            <a:avLst/>
          </a:prstGeom>
          <a:noFill/>
          <a:ln w="444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657B39-2BEA-C04C-AEC2-E1FB93F0810C}"/>
              </a:ext>
            </a:extLst>
          </p:cNvPr>
          <p:cNvSpPr/>
          <p:nvPr/>
        </p:nvSpPr>
        <p:spPr>
          <a:xfrm>
            <a:off x="999233" y="4578071"/>
            <a:ext cx="4376191" cy="1692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905C25-DE2E-3F47-954F-C7E9616CC3D4}"/>
              </a:ext>
            </a:extLst>
          </p:cNvPr>
          <p:cNvGrpSpPr/>
          <p:nvPr/>
        </p:nvGrpSpPr>
        <p:grpSpPr>
          <a:xfrm>
            <a:off x="6096000" y="4107165"/>
            <a:ext cx="3640203" cy="2333543"/>
            <a:chOff x="7769833" y="4503405"/>
            <a:chExt cx="3640203" cy="233354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9BADBA6-ED48-ED4A-AE51-BAB11C55D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69833" y="4503405"/>
              <a:ext cx="3498779" cy="207998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2B982C8-89F0-6B44-BE5C-DCBB0E868BBA}"/>
                </a:ext>
              </a:extLst>
            </p:cNvPr>
            <p:cNvSpPr txBox="1"/>
            <p:nvPr/>
          </p:nvSpPr>
          <p:spPr>
            <a:xfrm>
              <a:off x="8036997" y="6590727"/>
              <a:ext cx="337303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/>
                <a:t>Shen, B. </a:t>
              </a:r>
              <a:r>
                <a:rPr lang="en-US" sz="1000" err="1"/>
                <a:t>et.al</a:t>
              </a:r>
              <a:r>
                <a:rPr lang="en-US" sz="1000"/>
                <a:t>. 2019. </a:t>
              </a:r>
              <a:r>
                <a:rPr lang="en-US" sz="1000" i="1"/>
                <a:t>Future Oncology</a:t>
              </a:r>
              <a:r>
                <a:rPr lang="en-US" sz="1000"/>
                <a:t>. </a:t>
              </a:r>
              <a:r>
                <a:rPr lang="en-US" sz="1000" b="1"/>
                <a:t>15</a:t>
              </a:r>
              <a:r>
                <a:rPr lang="en-US" sz="1000"/>
                <a:t>: 2585-2593.</a:t>
              </a:r>
            </a:p>
          </p:txBody>
        </p:sp>
      </p:grpSp>
      <p:sp>
        <p:nvSpPr>
          <p:cNvPr id="29" name="Title 1">
            <a:extLst>
              <a:ext uri="{FF2B5EF4-FFF2-40B4-BE49-F238E27FC236}">
                <a16:creationId xmlns:a16="http://schemas.microsoft.com/office/drawing/2014/main" id="{157F1BDA-E0D0-9242-8266-4B2759D9749B}"/>
              </a:ext>
            </a:extLst>
          </p:cNvPr>
          <p:cNvSpPr txBox="1">
            <a:spLocks/>
          </p:cNvSpPr>
          <p:nvPr/>
        </p:nvSpPr>
        <p:spPr>
          <a:xfrm>
            <a:off x="1946606" y="242634"/>
            <a:ext cx="8308138" cy="850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rgbClr val="00B0F0"/>
                </a:solidFill>
              </a:rPr>
              <a:t>Acquired Resistance to </a:t>
            </a:r>
            <a:r>
              <a:rPr lang="en-US" sz="3200" err="1">
                <a:solidFill>
                  <a:srgbClr val="00B0F0"/>
                </a:solidFill>
              </a:rPr>
              <a:t>METi</a:t>
            </a:r>
            <a:r>
              <a:rPr lang="en-US" sz="3200">
                <a:solidFill>
                  <a:srgbClr val="00B0F0"/>
                </a:solidFill>
              </a:rPr>
              <a:t> (MET p.Y1230H)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2BDBCED-708B-804C-BEAE-8C6CD4CA6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480" y="1036320"/>
            <a:ext cx="2849880" cy="222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8C15D51-E9E2-F24D-988B-45AE8B3804F6}"/>
              </a:ext>
            </a:extLst>
          </p:cNvPr>
          <p:cNvSpPr txBox="1"/>
          <p:nvPr/>
        </p:nvSpPr>
        <p:spPr>
          <a:xfrm>
            <a:off x="8976903" y="3267656"/>
            <a:ext cx="31983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/>
              <a:t>Cui, J.J. </a:t>
            </a:r>
            <a:r>
              <a:rPr lang="en-US" sz="1000" i="1" err="1"/>
              <a:t>et.al</a:t>
            </a:r>
            <a:r>
              <a:rPr lang="en-US" sz="1000" i="1"/>
              <a:t>.</a:t>
            </a:r>
            <a:r>
              <a:rPr lang="en-US" sz="1000"/>
              <a:t> 2011. </a:t>
            </a:r>
            <a:r>
              <a:rPr lang="en-US" sz="1000" i="1"/>
              <a:t>J. Med. Chem. </a:t>
            </a:r>
            <a:r>
              <a:rPr lang="en-US" sz="1000" b="1"/>
              <a:t>54:</a:t>
            </a:r>
            <a:r>
              <a:rPr lang="en-US" sz="1000"/>
              <a:t> 6342-6363.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9DCDE1C-B5CD-9F4A-B741-D0E1B9910236}"/>
              </a:ext>
            </a:extLst>
          </p:cNvPr>
          <p:cNvSpPr txBox="1"/>
          <p:nvPr/>
        </p:nvSpPr>
        <p:spPr>
          <a:xfrm>
            <a:off x="323526" y="2209408"/>
            <a:ext cx="7982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Type II </a:t>
            </a:r>
            <a:r>
              <a:rPr lang="en-US" err="1"/>
              <a:t>METi</a:t>
            </a:r>
            <a:r>
              <a:rPr lang="en-US"/>
              <a:t> (</a:t>
            </a:r>
            <a:r>
              <a:rPr lang="en-US" err="1"/>
              <a:t>Glesatinib</a:t>
            </a:r>
            <a:r>
              <a:rPr lang="en-US"/>
              <a:t>, </a:t>
            </a:r>
            <a:r>
              <a:rPr lang="en-US" err="1"/>
              <a:t>Merestinib</a:t>
            </a:r>
            <a:r>
              <a:rPr lang="en-US"/>
              <a:t>, </a:t>
            </a:r>
            <a:r>
              <a:rPr lang="en-US" err="1"/>
              <a:t>Cabozantinib</a:t>
            </a:r>
            <a:r>
              <a:rPr lang="en-US"/>
              <a:t>) show efficacy to some MET mutants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7297D9D-B382-4E47-91FC-1FBA6CB42F21}"/>
              </a:ext>
            </a:extLst>
          </p:cNvPr>
          <p:cNvCxnSpPr/>
          <p:nvPr/>
        </p:nvCxnSpPr>
        <p:spPr>
          <a:xfrm>
            <a:off x="7714211" y="5286895"/>
            <a:ext cx="199505" cy="174567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31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3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" name="Chart 109">
            <a:extLst>
              <a:ext uri="{FF2B5EF4-FFF2-40B4-BE49-F238E27FC236}">
                <a16:creationId xmlns:a16="http://schemas.microsoft.com/office/drawing/2014/main" id="{03C38B68-99C1-CF4A-86F5-E267B8008CFA}"/>
              </a:ext>
            </a:extLst>
          </p:cNvPr>
          <p:cNvGraphicFramePr/>
          <p:nvPr/>
        </p:nvGraphicFramePr>
        <p:xfrm>
          <a:off x="771817" y="2433431"/>
          <a:ext cx="10787402" cy="4382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7" name="Arrow: Notched Right 76">
            <a:extLst>
              <a:ext uri="{FF2B5EF4-FFF2-40B4-BE49-F238E27FC236}">
                <a16:creationId xmlns:a16="http://schemas.microsoft.com/office/drawing/2014/main" id="{649C27BC-D8BE-41C6-B74A-21979A0B5EE2}"/>
              </a:ext>
            </a:extLst>
          </p:cNvPr>
          <p:cNvSpPr/>
          <p:nvPr/>
        </p:nvSpPr>
        <p:spPr>
          <a:xfrm>
            <a:off x="556530" y="1688198"/>
            <a:ext cx="10439426" cy="1463040"/>
          </a:xfrm>
          <a:prstGeom prst="notchedRightArrow">
            <a:avLst/>
          </a:prstGeom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9D117D1D-4F22-4FB4-9200-C7986EF842D6}"/>
              </a:ext>
            </a:extLst>
          </p:cNvPr>
          <p:cNvGrpSpPr/>
          <p:nvPr/>
        </p:nvGrpSpPr>
        <p:grpSpPr>
          <a:xfrm>
            <a:off x="287529" y="1055313"/>
            <a:ext cx="1474532" cy="1336117"/>
            <a:chOff x="1850793" y="176034"/>
            <a:chExt cx="1474532" cy="1336117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AAD027D-F3DF-4629-B875-891FF6602087}"/>
                </a:ext>
              </a:extLst>
            </p:cNvPr>
            <p:cNvSpPr/>
            <p:nvPr/>
          </p:nvSpPr>
          <p:spPr>
            <a:xfrm>
              <a:off x="1987807" y="190389"/>
              <a:ext cx="1219200" cy="72006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E3B135E-9C18-4F4C-AEF0-B137AE691FB4}"/>
                </a:ext>
              </a:extLst>
            </p:cNvPr>
            <p:cNvSpPr txBox="1"/>
            <p:nvPr/>
          </p:nvSpPr>
          <p:spPr>
            <a:xfrm>
              <a:off x="1850793" y="176034"/>
              <a:ext cx="1474532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Carboplatin/ Pemetrexed</a:t>
              </a:r>
            </a:p>
            <a:p>
              <a:pPr algn="ctr"/>
              <a:r>
                <a:rPr lang="en-US" sz="1400"/>
                <a:t>(6 cycles)</a:t>
              </a:r>
              <a:endParaRPr lang="en-NZ" sz="1400"/>
            </a:p>
          </p:txBody>
        </p: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9E435DF8-613C-42B7-95F0-72D990C14D10}"/>
                </a:ext>
              </a:extLst>
            </p:cNvPr>
            <p:cNvCxnSpPr>
              <a:cxnSpLocks/>
            </p:cNvCxnSpPr>
            <p:nvPr/>
          </p:nvCxnSpPr>
          <p:spPr>
            <a:xfrm>
              <a:off x="2601592" y="936151"/>
              <a:ext cx="0" cy="57600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06B2FBD8-D68B-4EF4-A979-CD90032C1181}"/>
              </a:ext>
            </a:extLst>
          </p:cNvPr>
          <p:cNvGrpSpPr/>
          <p:nvPr/>
        </p:nvGrpSpPr>
        <p:grpSpPr>
          <a:xfrm>
            <a:off x="4332514" y="2447312"/>
            <a:ext cx="1230086" cy="1319336"/>
            <a:chOff x="3661174" y="1568033"/>
            <a:chExt cx="1230086" cy="1319336"/>
          </a:xfrm>
        </p:grpSpPr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9F05843C-7D81-4806-BD44-14FDBE4FEF11}"/>
                </a:ext>
              </a:extLst>
            </p:cNvPr>
            <p:cNvCxnSpPr>
              <a:cxnSpLocks/>
            </p:cNvCxnSpPr>
            <p:nvPr/>
          </p:nvCxnSpPr>
          <p:spPr>
            <a:xfrm>
              <a:off x="4323780" y="1568033"/>
              <a:ext cx="0" cy="830185"/>
            </a:xfrm>
            <a:prstGeom prst="straightConnector1">
              <a:avLst/>
            </a:prstGeom>
            <a:ln w="57150">
              <a:solidFill>
                <a:schemeClr val="accent2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E8AEA580-D525-4BE9-9A7F-8BE2211C0ACD}"/>
                </a:ext>
              </a:extLst>
            </p:cNvPr>
            <p:cNvSpPr/>
            <p:nvPr/>
          </p:nvSpPr>
          <p:spPr>
            <a:xfrm>
              <a:off x="3689574" y="2383369"/>
              <a:ext cx="1150321" cy="504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FDC6070F-C177-4480-8ECF-52A6D534A0D5}"/>
                </a:ext>
              </a:extLst>
            </p:cNvPr>
            <p:cNvSpPr txBox="1"/>
            <p:nvPr/>
          </p:nvSpPr>
          <p:spPr>
            <a:xfrm>
              <a:off x="3661174" y="2362875"/>
              <a:ext cx="12300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Low volume progression</a:t>
              </a: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2E58DA36-9BB7-4192-A6D1-1DEFA3B2A652}"/>
              </a:ext>
            </a:extLst>
          </p:cNvPr>
          <p:cNvGrpSpPr/>
          <p:nvPr/>
        </p:nvGrpSpPr>
        <p:grpSpPr>
          <a:xfrm>
            <a:off x="1357938" y="1504567"/>
            <a:ext cx="1487552" cy="886863"/>
            <a:chOff x="4020664" y="587829"/>
            <a:chExt cx="1487552" cy="886863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ACE0885E-6477-4E57-B535-2600750A80B8}"/>
                </a:ext>
              </a:extLst>
            </p:cNvPr>
            <p:cNvSpPr/>
            <p:nvPr/>
          </p:nvSpPr>
          <p:spPr>
            <a:xfrm>
              <a:off x="4371779" y="587829"/>
              <a:ext cx="783771" cy="3108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3722504D-BB21-44DE-B3ED-D705489BB4E7}"/>
                </a:ext>
              </a:extLst>
            </p:cNvPr>
            <p:cNvSpPr txBox="1"/>
            <p:nvPr/>
          </p:nvSpPr>
          <p:spPr>
            <a:xfrm>
              <a:off x="4020664" y="589287"/>
              <a:ext cx="14875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1400"/>
                <a:t>Erlotinib</a:t>
              </a:r>
              <a:endParaRPr lang="en-US" sz="1400"/>
            </a:p>
          </p:txBody>
        </p: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23B3D1E4-A222-4C2B-AF23-15FC29562D22}"/>
                </a:ext>
              </a:extLst>
            </p:cNvPr>
            <p:cNvCxnSpPr>
              <a:cxnSpLocks/>
            </p:cNvCxnSpPr>
            <p:nvPr/>
          </p:nvCxnSpPr>
          <p:spPr>
            <a:xfrm>
              <a:off x="4511660" y="898692"/>
              <a:ext cx="0" cy="57600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0EB7C628-AF95-4DD6-BCCA-07E06FE08479}"/>
              </a:ext>
            </a:extLst>
          </p:cNvPr>
          <p:cNvGrpSpPr/>
          <p:nvPr/>
        </p:nvGrpSpPr>
        <p:grpSpPr>
          <a:xfrm>
            <a:off x="6543403" y="1065659"/>
            <a:ext cx="1220911" cy="1314662"/>
            <a:chOff x="6948701" y="197489"/>
            <a:chExt cx="1220911" cy="1314662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34A67339-0FF3-429A-928C-8CC782430840}"/>
                </a:ext>
              </a:extLst>
            </p:cNvPr>
            <p:cNvSpPr/>
            <p:nvPr/>
          </p:nvSpPr>
          <p:spPr>
            <a:xfrm>
              <a:off x="6970690" y="197489"/>
              <a:ext cx="1177153" cy="7207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774F939E-4888-4965-BFD1-CB0B7C1A4332}"/>
                </a:ext>
              </a:extLst>
            </p:cNvPr>
            <p:cNvSpPr txBox="1"/>
            <p:nvPr/>
          </p:nvSpPr>
          <p:spPr>
            <a:xfrm>
              <a:off x="6948701" y="281750"/>
              <a:ext cx="122091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Osimertinib/</a:t>
              </a:r>
              <a:r>
                <a:rPr lang="en-US" sz="1400" err="1"/>
                <a:t>Crizotinib</a:t>
              </a:r>
              <a:endParaRPr lang="en-US" sz="1400"/>
            </a:p>
          </p:txBody>
        </p: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7E802BD9-636D-4DBC-BB14-E404929E8A40}"/>
                </a:ext>
              </a:extLst>
            </p:cNvPr>
            <p:cNvCxnSpPr>
              <a:cxnSpLocks/>
            </p:cNvCxnSpPr>
            <p:nvPr/>
          </p:nvCxnSpPr>
          <p:spPr>
            <a:xfrm>
              <a:off x="7549422" y="936151"/>
              <a:ext cx="1" cy="57600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7" name="Rectangle 176">
            <a:extLst>
              <a:ext uri="{FF2B5EF4-FFF2-40B4-BE49-F238E27FC236}">
                <a16:creationId xmlns:a16="http://schemas.microsoft.com/office/drawing/2014/main" id="{D1685BA0-45BC-4624-A68B-B19AC62649D3}"/>
              </a:ext>
            </a:extLst>
          </p:cNvPr>
          <p:cNvSpPr/>
          <p:nvPr/>
        </p:nvSpPr>
        <p:spPr>
          <a:xfrm>
            <a:off x="570390" y="4968459"/>
            <a:ext cx="2345090" cy="100891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CF4C6A17-D848-42FD-9D5C-308F02E4D904}"/>
              </a:ext>
            </a:extLst>
          </p:cNvPr>
          <p:cNvCxnSpPr>
            <a:cxnSpLocks/>
          </p:cNvCxnSpPr>
          <p:nvPr/>
        </p:nvCxnSpPr>
        <p:spPr>
          <a:xfrm>
            <a:off x="1759031" y="2403549"/>
            <a:ext cx="17528" cy="2520000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3B436931-5F01-41FC-B255-68B22EF6538D}"/>
              </a:ext>
            </a:extLst>
          </p:cNvPr>
          <p:cNvGrpSpPr/>
          <p:nvPr/>
        </p:nvGrpSpPr>
        <p:grpSpPr>
          <a:xfrm>
            <a:off x="5158583" y="2438980"/>
            <a:ext cx="2297294" cy="3363028"/>
            <a:chOff x="5370677" y="1559701"/>
            <a:chExt cx="2297294" cy="3363028"/>
          </a:xfrm>
        </p:grpSpPr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0ABDC58F-4C58-4475-8B5B-ACD49A78A64B}"/>
                </a:ext>
              </a:extLst>
            </p:cNvPr>
            <p:cNvCxnSpPr>
              <a:cxnSpLocks/>
            </p:cNvCxnSpPr>
            <p:nvPr/>
          </p:nvCxnSpPr>
          <p:spPr>
            <a:xfrm>
              <a:off x="6543237" y="1559701"/>
              <a:ext cx="0" cy="1846097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581B8A55-913B-4AE5-AAA7-DB023C469F61}"/>
                </a:ext>
              </a:extLst>
            </p:cNvPr>
            <p:cNvSpPr/>
            <p:nvPr/>
          </p:nvSpPr>
          <p:spPr>
            <a:xfrm>
              <a:off x="5370677" y="3427307"/>
              <a:ext cx="2297294" cy="149542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78A13CF-1570-4940-BBD2-032F60441144}"/>
              </a:ext>
            </a:extLst>
          </p:cNvPr>
          <p:cNvGrpSpPr/>
          <p:nvPr/>
        </p:nvGrpSpPr>
        <p:grpSpPr>
          <a:xfrm>
            <a:off x="9505039" y="2485466"/>
            <a:ext cx="2427737" cy="3637328"/>
            <a:chOff x="8624256" y="1612473"/>
            <a:chExt cx="2427737" cy="3637328"/>
          </a:xfrm>
        </p:grpSpPr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CA0E8E5E-0242-412B-9B55-81E69D16A1C5}"/>
                </a:ext>
              </a:extLst>
            </p:cNvPr>
            <p:cNvGrpSpPr/>
            <p:nvPr/>
          </p:nvGrpSpPr>
          <p:grpSpPr>
            <a:xfrm>
              <a:off x="8624256" y="4028015"/>
              <a:ext cx="2427737" cy="1221786"/>
              <a:chOff x="8149685" y="4028015"/>
              <a:chExt cx="2427737" cy="1221786"/>
            </a:xfrm>
          </p:grpSpPr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71622232-A562-4B47-9E6A-4FD4EDC91EE0}"/>
                  </a:ext>
                </a:extLst>
              </p:cNvPr>
              <p:cNvSpPr/>
              <p:nvPr/>
            </p:nvSpPr>
            <p:spPr>
              <a:xfrm>
                <a:off x="8149685" y="4028015"/>
                <a:ext cx="2379819" cy="121117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ADEC6422-BF4B-4BA8-BDB1-A1BDB0BFD162}"/>
                  </a:ext>
                </a:extLst>
              </p:cNvPr>
              <p:cNvSpPr txBox="1"/>
              <p:nvPr/>
            </p:nvSpPr>
            <p:spPr>
              <a:xfrm>
                <a:off x="8170950" y="4080250"/>
                <a:ext cx="2406472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>
                    <a:solidFill>
                      <a:srgbClr val="7030A0"/>
                    </a:solidFill>
                  </a:rPr>
                  <a:t>Peritoneal nodule biopsy – </a:t>
                </a:r>
                <a:r>
                  <a:rPr lang="en-US" sz="1400" b="1" err="1">
                    <a:solidFill>
                      <a:srgbClr val="7030A0"/>
                    </a:solidFill>
                  </a:rPr>
                  <a:t>FoundationOne</a:t>
                </a:r>
                <a:r>
                  <a:rPr lang="en-US" sz="1400" b="1">
                    <a:solidFill>
                      <a:srgbClr val="7030A0"/>
                    </a:solidFill>
                  </a:rPr>
                  <a:t> </a:t>
                </a:r>
                <a:r>
                  <a:rPr lang="en-US" sz="1400" b="1" err="1">
                    <a:solidFill>
                      <a:srgbClr val="7030A0"/>
                    </a:solidFill>
                  </a:rPr>
                  <a:t>CDx</a:t>
                </a:r>
                <a:endParaRPr lang="en-US" sz="1400" b="1">
                  <a:solidFill>
                    <a:srgbClr val="7030A0"/>
                  </a:solidFill>
                </a:endParaRPr>
              </a:p>
              <a:p>
                <a:r>
                  <a:rPr lang="en-US" sz="1400" b="1"/>
                  <a:t>EGFR p.L858R</a:t>
                </a:r>
              </a:p>
              <a:p>
                <a:r>
                  <a:rPr lang="en-US" sz="1400"/>
                  <a:t>BAP1 loss</a:t>
                </a:r>
              </a:p>
              <a:p>
                <a:r>
                  <a:rPr lang="en-US" sz="1400" b="1"/>
                  <a:t>MET Y1230H</a:t>
                </a:r>
                <a:endParaRPr lang="en-US" sz="1400"/>
              </a:p>
            </p:txBody>
          </p:sp>
        </p:grp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084A14B8-4841-D44F-A029-A8D49D3D74B9}"/>
                </a:ext>
              </a:extLst>
            </p:cNvPr>
            <p:cNvCxnSpPr>
              <a:cxnSpLocks/>
            </p:cNvCxnSpPr>
            <p:nvPr/>
          </p:nvCxnSpPr>
          <p:spPr>
            <a:xfrm>
              <a:off x="9833178" y="1612473"/>
              <a:ext cx="0" cy="2376000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90D2F5D1-6F2A-8145-8E84-DEAFF8D4C0F5}"/>
              </a:ext>
            </a:extLst>
          </p:cNvPr>
          <p:cNvCxnSpPr>
            <a:cxnSpLocks/>
          </p:cNvCxnSpPr>
          <p:nvPr/>
        </p:nvCxnSpPr>
        <p:spPr>
          <a:xfrm>
            <a:off x="10633039" y="2462438"/>
            <a:ext cx="0" cy="830185"/>
          </a:xfrm>
          <a:prstGeom prst="straightConnector1">
            <a:avLst/>
          </a:prstGeom>
          <a:ln w="5715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id="{1E0A31AB-A8BB-CB4A-AEEB-60B0E028308A}"/>
              </a:ext>
            </a:extLst>
          </p:cNvPr>
          <p:cNvSpPr/>
          <p:nvPr/>
        </p:nvSpPr>
        <p:spPr>
          <a:xfrm>
            <a:off x="9689077" y="3277774"/>
            <a:ext cx="1897497" cy="117866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361BDA88-8EB0-49D5-9547-05B7A9488EAB}"/>
              </a:ext>
            </a:extLst>
          </p:cNvPr>
          <p:cNvGrpSpPr/>
          <p:nvPr/>
        </p:nvGrpSpPr>
        <p:grpSpPr>
          <a:xfrm>
            <a:off x="6462706" y="2453957"/>
            <a:ext cx="1188578" cy="1353867"/>
            <a:chOff x="5591304" y="1574678"/>
            <a:chExt cx="1188578" cy="1353867"/>
          </a:xfrm>
        </p:grpSpPr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FF5AF048-C69E-49AB-B9E7-F3D4059028C6}"/>
                </a:ext>
              </a:extLst>
            </p:cNvPr>
            <p:cNvCxnSpPr>
              <a:cxnSpLocks/>
            </p:cNvCxnSpPr>
            <p:nvPr/>
          </p:nvCxnSpPr>
          <p:spPr>
            <a:xfrm>
              <a:off x="6221605" y="1574678"/>
              <a:ext cx="0" cy="830185"/>
            </a:xfrm>
            <a:prstGeom prst="straightConnector1">
              <a:avLst/>
            </a:prstGeom>
            <a:ln w="57150">
              <a:solidFill>
                <a:schemeClr val="accent2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24805886-112B-4E60-85A5-5460C42B2E74}"/>
                </a:ext>
              </a:extLst>
            </p:cNvPr>
            <p:cNvSpPr/>
            <p:nvPr/>
          </p:nvSpPr>
          <p:spPr>
            <a:xfrm>
              <a:off x="5604111" y="2399348"/>
              <a:ext cx="1150321" cy="5291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0991C0F2-103A-45FC-84AB-EC86DC2C4E94}"/>
                </a:ext>
              </a:extLst>
            </p:cNvPr>
            <p:cNvSpPr txBox="1"/>
            <p:nvPr/>
          </p:nvSpPr>
          <p:spPr>
            <a:xfrm>
              <a:off x="5591304" y="2368688"/>
              <a:ext cx="11885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Peritoneal progression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A87E71F-13CA-4215-BBF9-8A1EF8E2B465}"/>
              </a:ext>
            </a:extLst>
          </p:cNvPr>
          <p:cNvGrpSpPr/>
          <p:nvPr/>
        </p:nvGrpSpPr>
        <p:grpSpPr>
          <a:xfrm>
            <a:off x="10178901" y="1065659"/>
            <a:ext cx="1581485" cy="1309948"/>
            <a:chOff x="4020664" y="164744"/>
            <a:chExt cx="1581485" cy="1309948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80A53E20-41A8-43FD-A35B-4F38837764D3}"/>
                </a:ext>
              </a:extLst>
            </p:cNvPr>
            <p:cNvSpPr/>
            <p:nvPr/>
          </p:nvSpPr>
          <p:spPr>
            <a:xfrm>
              <a:off x="4114597" y="190389"/>
              <a:ext cx="1487552" cy="70830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D8EC8DD-D1B5-4212-825D-17BA4691D08A}"/>
                </a:ext>
              </a:extLst>
            </p:cNvPr>
            <p:cNvSpPr txBox="1"/>
            <p:nvPr/>
          </p:nvSpPr>
          <p:spPr>
            <a:xfrm>
              <a:off x="4020664" y="164744"/>
              <a:ext cx="1487552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1400"/>
                <a:t>SABR to right superior pubic ramus. ZA.</a:t>
              </a:r>
              <a:endParaRPr lang="en-US" sz="1400"/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9BB473E0-AEAA-49AB-9CAD-40165848F9E1}"/>
                </a:ext>
              </a:extLst>
            </p:cNvPr>
            <p:cNvCxnSpPr>
              <a:cxnSpLocks/>
            </p:cNvCxnSpPr>
            <p:nvPr/>
          </p:nvCxnSpPr>
          <p:spPr>
            <a:xfrm>
              <a:off x="4511660" y="898692"/>
              <a:ext cx="0" cy="57600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A647CFE8-E6F4-064B-AAFC-7903E54B6715}"/>
              </a:ext>
            </a:extLst>
          </p:cNvPr>
          <p:cNvSpPr/>
          <p:nvPr/>
        </p:nvSpPr>
        <p:spPr>
          <a:xfrm>
            <a:off x="64255" y="3272512"/>
            <a:ext cx="1764791" cy="93779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4EFF97F-5DBB-EC40-9888-D7F43D708F28}"/>
              </a:ext>
            </a:extLst>
          </p:cNvPr>
          <p:cNvSpPr txBox="1"/>
          <p:nvPr/>
        </p:nvSpPr>
        <p:spPr>
          <a:xfrm>
            <a:off x="16945" y="3262648"/>
            <a:ext cx="1887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CT chest – large L pleural effusion with left lower lobe primary</a:t>
            </a:r>
            <a:endParaRPr lang="en-NZ" sz="1400"/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7557E7F6-774A-A54C-A457-49814D56910E}"/>
              </a:ext>
            </a:extLst>
          </p:cNvPr>
          <p:cNvCxnSpPr>
            <a:cxnSpLocks/>
          </p:cNvCxnSpPr>
          <p:nvPr/>
        </p:nvCxnSpPr>
        <p:spPr>
          <a:xfrm>
            <a:off x="949583" y="2453957"/>
            <a:ext cx="0" cy="830185"/>
          </a:xfrm>
          <a:prstGeom prst="straightConnector1">
            <a:avLst/>
          </a:prstGeom>
          <a:ln w="5715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98690F0D-3585-2345-B37D-13E380D49CB4}"/>
              </a:ext>
            </a:extLst>
          </p:cNvPr>
          <p:cNvGrpSpPr/>
          <p:nvPr/>
        </p:nvGrpSpPr>
        <p:grpSpPr>
          <a:xfrm>
            <a:off x="2862940" y="1504567"/>
            <a:ext cx="1147319" cy="886863"/>
            <a:chOff x="2862940" y="625288"/>
            <a:chExt cx="1147319" cy="886863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C50E60F6-4CDF-9044-B9A3-D284D13FC1BF}"/>
                </a:ext>
              </a:extLst>
            </p:cNvPr>
            <p:cNvSpPr/>
            <p:nvPr/>
          </p:nvSpPr>
          <p:spPr>
            <a:xfrm>
              <a:off x="2884712" y="625288"/>
              <a:ext cx="1088567" cy="3108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1CCA4450-6102-B044-BADB-EE5725DB7E98}"/>
                </a:ext>
              </a:extLst>
            </p:cNvPr>
            <p:cNvCxnSpPr>
              <a:cxnSpLocks/>
            </p:cNvCxnSpPr>
            <p:nvPr/>
          </p:nvCxnSpPr>
          <p:spPr>
            <a:xfrm>
              <a:off x="3427363" y="936151"/>
              <a:ext cx="0" cy="57600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E8E8EA8A-1EF6-464A-8775-652F8BD4EE62}"/>
                </a:ext>
              </a:extLst>
            </p:cNvPr>
            <p:cNvSpPr txBox="1"/>
            <p:nvPr/>
          </p:nvSpPr>
          <p:spPr>
            <a:xfrm>
              <a:off x="2862940" y="626746"/>
              <a:ext cx="114731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1400"/>
                <a:t>Osimertinib</a:t>
              </a:r>
              <a:endParaRPr lang="en-US" sz="1400"/>
            </a:p>
          </p:txBody>
        </p:sp>
      </p:grpSp>
      <p:sp>
        <p:nvSpPr>
          <p:cNvPr id="102" name="Rectangle 101">
            <a:extLst>
              <a:ext uri="{FF2B5EF4-FFF2-40B4-BE49-F238E27FC236}">
                <a16:creationId xmlns:a16="http://schemas.microsoft.com/office/drawing/2014/main" id="{50FDB0CF-8A4A-6B42-857C-51B09A0F4160}"/>
              </a:ext>
            </a:extLst>
          </p:cNvPr>
          <p:cNvSpPr/>
          <p:nvPr/>
        </p:nvSpPr>
        <p:spPr>
          <a:xfrm>
            <a:off x="4049486" y="1031679"/>
            <a:ext cx="2122715" cy="78375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82BC7CC7-029F-8049-AD69-C07F700951D8}"/>
              </a:ext>
            </a:extLst>
          </p:cNvPr>
          <p:cNvCxnSpPr>
            <a:cxnSpLocks/>
          </p:cNvCxnSpPr>
          <p:nvPr/>
        </p:nvCxnSpPr>
        <p:spPr>
          <a:xfrm>
            <a:off x="5038449" y="1815430"/>
            <a:ext cx="0" cy="57600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F7392127-520F-FF46-8923-B1572B63F671}"/>
              </a:ext>
            </a:extLst>
          </p:cNvPr>
          <p:cNvSpPr txBox="1"/>
          <p:nvPr/>
        </p:nvSpPr>
        <p:spPr>
          <a:xfrm>
            <a:off x="4003902" y="1048826"/>
            <a:ext cx="2209801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400"/>
              <a:t>Carboplatin/Paclitaxel/</a:t>
            </a:r>
          </a:p>
          <a:p>
            <a:pPr algn="ctr"/>
            <a:r>
              <a:rPr lang="en-NZ" sz="1400"/>
              <a:t>Bevacizumab/</a:t>
            </a:r>
          </a:p>
          <a:p>
            <a:pPr algn="ctr"/>
            <a:r>
              <a:rPr lang="en-NZ" sz="1400"/>
              <a:t>Atezolizumab</a:t>
            </a:r>
            <a:endParaRPr lang="en-US" sz="1400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D8E258DC-48E0-504D-923D-047227C2DE18}"/>
              </a:ext>
            </a:extLst>
          </p:cNvPr>
          <p:cNvSpPr txBox="1"/>
          <p:nvPr/>
        </p:nvSpPr>
        <p:spPr>
          <a:xfrm>
            <a:off x="595442" y="4974527"/>
            <a:ext cx="23995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7030A0"/>
                </a:solidFill>
              </a:rPr>
              <a:t>Axilla lymph node biopsy – </a:t>
            </a:r>
            <a:r>
              <a:rPr lang="en-US" sz="1400" b="1" err="1">
                <a:solidFill>
                  <a:srgbClr val="7030A0"/>
                </a:solidFill>
              </a:rPr>
              <a:t>FoundationOne</a:t>
            </a:r>
            <a:endParaRPr lang="en-US" sz="1400" b="1">
              <a:solidFill>
                <a:srgbClr val="7030A0"/>
              </a:solidFill>
            </a:endParaRPr>
          </a:p>
          <a:p>
            <a:r>
              <a:rPr lang="en-US" sz="1400" b="1"/>
              <a:t>EGFR p.L858R</a:t>
            </a:r>
          </a:p>
          <a:p>
            <a:r>
              <a:rPr lang="en-US" sz="1400"/>
              <a:t>BAP1 loss</a:t>
            </a:r>
            <a:endParaRPr lang="en-NZ" sz="140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4061446E-99AA-B348-BD87-1D99E11DD77D}"/>
              </a:ext>
            </a:extLst>
          </p:cNvPr>
          <p:cNvSpPr txBox="1"/>
          <p:nvPr/>
        </p:nvSpPr>
        <p:spPr>
          <a:xfrm>
            <a:off x="5149454" y="4353875"/>
            <a:ext cx="23486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7030A0"/>
                </a:solidFill>
              </a:rPr>
              <a:t>Peritoneal nodule biopsy – </a:t>
            </a:r>
            <a:r>
              <a:rPr lang="en-US" sz="1400" b="1" err="1">
                <a:solidFill>
                  <a:srgbClr val="7030A0"/>
                </a:solidFill>
              </a:rPr>
              <a:t>FoundationOne</a:t>
            </a:r>
            <a:r>
              <a:rPr lang="en-US" sz="1400" b="1">
                <a:solidFill>
                  <a:srgbClr val="7030A0"/>
                </a:solidFill>
              </a:rPr>
              <a:t> </a:t>
            </a:r>
            <a:r>
              <a:rPr lang="en-US" sz="1400" b="1" err="1">
                <a:solidFill>
                  <a:srgbClr val="7030A0"/>
                </a:solidFill>
              </a:rPr>
              <a:t>CDx</a:t>
            </a:r>
            <a:endParaRPr lang="en-US" sz="1400" b="1">
              <a:solidFill>
                <a:srgbClr val="7030A0"/>
              </a:solidFill>
            </a:endParaRPr>
          </a:p>
          <a:p>
            <a:r>
              <a:rPr lang="en-US" sz="1400" b="1"/>
              <a:t>EGFR p.L858R</a:t>
            </a:r>
          </a:p>
          <a:p>
            <a:r>
              <a:rPr lang="en-US" sz="1400"/>
              <a:t>BAP1 loss</a:t>
            </a:r>
          </a:p>
          <a:p>
            <a:r>
              <a:rPr lang="en-US" sz="1400" b="1"/>
              <a:t>MET amplification (equivocal)</a:t>
            </a:r>
            <a:endParaRPr lang="en-NZ" sz="1400" b="1">
              <a:solidFill>
                <a:srgbClr val="0070C0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9080E1E3-4AD4-FE4D-9D02-3FEDE21E6A5C}"/>
              </a:ext>
            </a:extLst>
          </p:cNvPr>
          <p:cNvSpPr txBox="1"/>
          <p:nvPr/>
        </p:nvSpPr>
        <p:spPr>
          <a:xfrm>
            <a:off x="9527986" y="3268164"/>
            <a:ext cx="21963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(After initial good response)</a:t>
            </a:r>
          </a:p>
          <a:p>
            <a:pPr algn="ctr"/>
            <a:r>
              <a:rPr lang="en-US" sz="1400" err="1"/>
              <a:t>Oligoprogression</a:t>
            </a:r>
            <a:r>
              <a:rPr lang="en-US" sz="1400"/>
              <a:t> at pubic bone/single peritoneal nodule</a:t>
            </a: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D1D1C24B-F94E-AC46-8F1D-E7164834263D}"/>
              </a:ext>
            </a:extLst>
          </p:cNvPr>
          <p:cNvCxnSpPr>
            <a:cxnSpLocks/>
          </p:cNvCxnSpPr>
          <p:nvPr/>
        </p:nvCxnSpPr>
        <p:spPr>
          <a:xfrm>
            <a:off x="922290" y="2419718"/>
            <a:ext cx="10044000" cy="1"/>
          </a:xfrm>
          <a:prstGeom prst="line">
            <a:avLst/>
          </a:prstGeom>
          <a:ln w="76200">
            <a:solidFill>
              <a:srgbClr val="0F4C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7DF657B-96D2-3647-9A11-941B371EB9AB}"/>
              </a:ext>
            </a:extLst>
          </p:cNvPr>
          <p:cNvSpPr txBox="1"/>
          <p:nvPr/>
        </p:nvSpPr>
        <p:spPr>
          <a:xfrm>
            <a:off x="4916556" y="6481380"/>
            <a:ext cx="2669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Months from diagnosis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6A0762A7-3880-034F-BF23-AC6C38BB9D4C}"/>
              </a:ext>
            </a:extLst>
          </p:cNvPr>
          <p:cNvSpPr txBox="1"/>
          <p:nvPr/>
        </p:nvSpPr>
        <p:spPr>
          <a:xfrm>
            <a:off x="0" y="0"/>
            <a:ext cx="27879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54 </a:t>
            </a:r>
            <a:r>
              <a:rPr lang="en-US" err="1"/>
              <a:t>yo</a:t>
            </a:r>
            <a:r>
              <a:rPr lang="en-US"/>
              <a:t> male</a:t>
            </a:r>
          </a:p>
          <a:p>
            <a:r>
              <a:rPr lang="en-US"/>
              <a:t>Lung adenocarcinoma</a:t>
            </a:r>
          </a:p>
          <a:p>
            <a:r>
              <a:rPr lang="en-US" err="1"/>
              <a:t>HepB</a:t>
            </a:r>
            <a:endParaRPr lang="en-US"/>
          </a:p>
        </p:txBody>
      </p:sp>
      <p:sp>
        <p:nvSpPr>
          <p:cNvPr id="56" name="5-point Star 55">
            <a:extLst>
              <a:ext uri="{FF2B5EF4-FFF2-40B4-BE49-F238E27FC236}">
                <a16:creationId xmlns:a16="http://schemas.microsoft.com/office/drawing/2014/main" id="{AB40AA1B-AD89-A84C-9131-5E9573A530B0}"/>
              </a:ext>
            </a:extLst>
          </p:cNvPr>
          <p:cNvSpPr/>
          <p:nvPr/>
        </p:nvSpPr>
        <p:spPr>
          <a:xfrm>
            <a:off x="2000250" y="1223007"/>
            <a:ext cx="216000" cy="216000"/>
          </a:xfrm>
          <a:prstGeom prst="star5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5-point Star 56">
            <a:extLst>
              <a:ext uri="{FF2B5EF4-FFF2-40B4-BE49-F238E27FC236}">
                <a16:creationId xmlns:a16="http://schemas.microsoft.com/office/drawing/2014/main" id="{91362063-3D04-DC4E-9D83-F6C851474E54}"/>
              </a:ext>
            </a:extLst>
          </p:cNvPr>
          <p:cNvSpPr/>
          <p:nvPr/>
        </p:nvSpPr>
        <p:spPr>
          <a:xfrm>
            <a:off x="3295654" y="1223007"/>
            <a:ext cx="216000" cy="216000"/>
          </a:xfrm>
          <a:prstGeom prst="star5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5-point Star 57">
            <a:extLst>
              <a:ext uri="{FF2B5EF4-FFF2-40B4-BE49-F238E27FC236}">
                <a16:creationId xmlns:a16="http://schemas.microsoft.com/office/drawing/2014/main" id="{E656AA6B-B8E3-A74E-95A2-4AB3F6236D8E}"/>
              </a:ext>
            </a:extLst>
          </p:cNvPr>
          <p:cNvSpPr/>
          <p:nvPr/>
        </p:nvSpPr>
        <p:spPr>
          <a:xfrm>
            <a:off x="6838961" y="5218755"/>
            <a:ext cx="216000" cy="216000"/>
          </a:xfrm>
          <a:prstGeom prst="star5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5-point Star 58">
            <a:extLst>
              <a:ext uri="{FF2B5EF4-FFF2-40B4-BE49-F238E27FC236}">
                <a16:creationId xmlns:a16="http://schemas.microsoft.com/office/drawing/2014/main" id="{CBCB7165-6E1D-2D44-939B-34DA09D0A7F1}"/>
              </a:ext>
            </a:extLst>
          </p:cNvPr>
          <p:cNvSpPr/>
          <p:nvPr/>
        </p:nvSpPr>
        <p:spPr>
          <a:xfrm>
            <a:off x="7048515" y="775327"/>
            <a:ext cx="216000" cy="216000"/>
          </a:xfrm>
          <a:prstGeom prst="star5">
            <a:avLst/>
          </a:prstGeom>
          <a:solidFill>
            <a:srgbClr val="FF4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5-point Star 59">
            <a:extLst>
              <a:ext uri="{FF2B5EF4-FFF2-40B4-BE49-F238E27FC236}">
                <a16:creationId xmlns:a16="http://schemas.microsoft.com/office/drawing/2014/main" id="{B2B9E7D3-53BB-2446-AD60-2C385884D626}"/>
              </a:ext>
            </a:extLst>
          </p:cNvPr>
          <p:cNvSpPr/>
          <p:nvPr/>
        </p:nvSpPr>
        <p:spPr>
          <a:xfrm>
            <a:off x="10715645" y="5818527"/>
            <a:ext cx="216000" cy="216000"/>
          </a:xfrm>
          <a:prstGeom prst="star5">
            <a:avLst/>
          </a:prstGeom>
          <a:solidFill>
            <a:srgbClr val="FF4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996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9">
            <a:extLst>
              <a:ext uri="{FF2B5EF4-FFF2-40B4-BE49-F238E27FC236}">
                <a16:creationId xmlns:a16="http://schemas.microsoft.com/office/drawing/2014/main" id="{9EA90268-9710-45B6-80E0-D205F8E01906}"/>
              </a:ext>
            </a:extLst>
          </p:cNvPr>
          <p:cNvGraphicFramePr>
            <a:graphicFrameLocks/>
          </p:cNvGraphicFramePr>
          <p:nvPr/>
        </p:nvGraphicFramePr>
        <p:xfrm>
          <a:off x="536038" y="1814306"/>
          <a:ext cx="11119924" cy="247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2641">
                  <a:extLst>
                    <a:ext uri="{9D8B030D-6E8A-4147-A177-3AD203B41FA5}">
                      <a16:colId xmlns:a16="http://schemas.microsoft.com/office/drawing/2014/main" val="604426479"/>
                    </a:ext>
                  </a:extLst>
                </a:gridCol>
                <a:gridCol w="1651449">
                  <a:extLst>
                    <a:ext uri="{9D8B030D-6E8A-4147-A177-3AD203B41FA5}">
                      <a16:colId xmlns:a16="http://schemas.microsoft.com/office/drawing/2014/main" val="1556381953"/>
                    </a:ext>
                  </a:extLst>
                </a:gridCol>
                <a:gridCol w="1219342">
                  <a:extLst>
                    <a:ext uri="{9D8B030D-6E8A-4147-A177-3AD203B41FA5}">
                      <a16:colId xmlns:a16="http://schemas.microsoft.com/office/drawing/2014/main" val="3752789696"/>
                    </a:ext>
                  </a:extLst>
                </a:gridCol>
                <a:gridCol w="1679944">
                  <a:extLst>
                    <a:ext uri="{9D8B030D-6E8A-4147-A177-3AD203B41FA5}">
                      <a16:colId xmlns:a16="http://schemas.microsoft.com/office/drawing/2014/main" val="3405245373"/>
                    </a:ext>
                  </a:extLst>
                </a:gridCol>
                <a:gridCol w="2602077">
                  <a:extLst>
                    <a:ext uri="{9D8B030D-6E8A-4147-A177-3AD203B41FA5}">
                      <a16:colId xmlns:a16="http://schemas.microsoft.com/office/drawing/2014/main" val="3707808131"/>
                    </a:ext>
                  </a:extLst>
                </a:gridCol>
                <a:gridCol w="1256145">
                  <a:extLst>
                    <a:ext uri="{9D8B030D-6E8A-4147-A177-3AD203B41FA5}">
                      <a16:colId xmlns:a16="http://schemas.microsoft.com/office/drawing/2014/main" val="2965162340"/>
                    </a:ext>
                  </a:extLst>
                </a:gridCol>
                <a:gridCol w="1588326">
                  <a:extLst>
                    <a:ext uri="{9D8B030D-6E8A-4147-A177-3AD203B41FA5}">
                      <a16:colId xmlns:a16="http://schemas.microsoft.com/office/drawing/2014/main" val="29783213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NZ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2"/>
                          </a:solidFill>
                        </a:rPr>
                        <a:t>Alteration</a:t>
                      </a:r>
                      <a:endParaRPr lang="en-NZ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2"/>
                          </a:solidFill>
                        </a:rPr>
                        <a:t>Origin</a:t>
                      </a:r>
                      <a:endParaRPr lang="en-NZ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2"/>
                          </a:solidFill>
                        </a:rPr>
                        <a:t>Significance</a:t>
                      </a:r>
                      <a:endParaRPr lang="en-NZ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2"/>
                          </a:solidFill>
                        </a:rPr>
                        <a:t>Potential benefit</a:t>
                      </a:r>
                      <a:endParaRPr lang="en-NZ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2"/>
                          </a:solidFill>
                        </a:rPr>
                        <a:t>Level of evidence</a:t>
                      </a:r>
                      <a:endParaRPr lang="en-NZ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2"/>
                          </a:solidFill>
                        </a:rPr>
                        <a:t>Access</a:t>
                      </a:r>
                      <a:endParaRPr lang="en-NZ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704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1">
                          <a:solidFill>
                            <a:schemeClr val="tx1"/>
                          </a:solidFill>
                        </a:rPr>
                        <a:t>BAP1</a:t>
                      </a:r>
                      <a:endParaRPr lang="en-NZ" sz="1600" i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loss</a:t>
                      </a:r>
                      <a:endParaRPr lang="en-NZ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Somatic*</a:t>
                      </a:r>
                      <a:endParaRPr lang="en-NZ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Pathogenic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>
                          <a:solidFill>
                            <a:schemeClr val="tx1"/>
                          </a:solidFill>
                        </a:rPr>
                        <a:t>Targeted treatment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IID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5921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1">
                          <a:solidFill>
                            <a:schemeClr val="tx1"/>
                          </a:solidFill>
                        </a:rPr>
                        <a:t>EGFR </a:t>
                      </a:r>
                      <a:endParaRPr lang="en-NZ" sz="1600" i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L858R</a:t>
                      </a:r>
                      <a:endParaRPr lang="en-NZ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Somatic*</a:t>
                      </a:r>
                      <a:endParaRPr lang="en-NZ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Pathogenic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>
                          <a:solidFill>
                            <a:schemeClr val="tx1"/>
                          </a:solidFill>
                        </a:rPr>
                        <a:t>Targeted treatment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Funded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145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1">
                          <a:solidFill>
                            <a:schemeClr val="tx1"/>
                          </a:solidFill>
                        </a:rPr>
                        <a:t>MET </a:t>
                      </a:r>
                      <a:endParaRPr lang="en-NZ" sz="1600" i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Amplification (equivocal)</a:t>
                      </a:r>
                      <a:endParaRPr lang="en-NZ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Somatic*</a:t>
                      </a:r>
                      <a:endParaRPr lang="en-NZ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Pathogenic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olidFill>
                            <a:schemeClr val="tx1"/>
                          </a:solidFill>
                        </a:rPr>
                        <a:t>Treatment resistance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IIC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9612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1">
                          <a:solidFill>
                            <a:schemeClr val="tx1"/>
                          </a:solidFill>
                        </a:rPr>
                        <a:t>MET</a:t>
                      </a:r>
                      <a:endParaRPr lang="en-NZ" sz="1600" i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Y1230H</a:t>
                      </a:r>
                      <a:endParaRPr lang="en-NZ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Somatic*</a:t>
                      </a:r>
                      <a:endParaRPr lang="en-NZ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Pathogenic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>
                          <a:solidFill>
                            <a:schemeClr val="tx1"/>
                          </a:solidFill>
                        </a:rPr>
                        <a:t>Treatment resistance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IID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Not funded</a:t>
                      </a:r>
                    </a:p>
                    <a:p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No clinical trials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430360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8A790188-0A74-4279-BE69-621E28702D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038" y="4623506"/>
            <a:ext cx="5971953" cy="22344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FEE7A7-D126-44F0-A6DC-304FD7919A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6055" y="5379649"/>
            <a:ext cx="4235668" cy="7175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7AC37C-FCD6-4266-82C8-BD75508C7E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1931" y="6039970"/>
            <a:ext cx="4203916" cy="7175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18C143-8D1F-4A4D-BE28-DB4075D5FF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112979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443BA9C-DEE5-43A1-832E-7543CACB6BDE}"/>
              </a:ext>
            </a:extLst>
          </p:cNvPr>
          <p:cNvSpPr/>
          <p:nvPr/>
        </p:nvSpPr>
        <p:spPr>
          <a:xfrm>
            <a:off x="9997858" y="223073"/>
            <a:ext cx="1658103" cy="683645"/>
          </a:xfrm>
          <a:prstGeom prst="rect">
            <a:avLst/>
          </a:prstGeom>
          <a:solidFill>
            <a:srgbClr val="70B162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36879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4BCFD7F-C6FE-4669-847D-ACEE5A3F7A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67011"/>
              </p:ext>
            </p:extLst>
          </p:nvPr>
        </p:nvGraphicFramePr>
        <p:xfrm>
          <a:off x="463307" y="1899514"/>
          <a:ext cx="11265385" cy="40883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47021">
                  <a:extLst>
                    <a:ext uri="{9D8B030D-6E8A-4147-A177-3AD203B41FA5}">
                      <a16:colId xmlns:a16="http://schemas.microsoft.com/office/drawing/2014/main" val="755232104"/>
                    </a:ext>
                  </a:extLst>
                </a:gridCol>
                <a:gridCol w="9018364">
                  <a:extLst>
                    <a:ext uri="{9D8B030D-6E8A-4147-A177-3AD203B41FA5}">
                      <a16:colId xmlns:a16="http://schemas.microsoft.com/office/drawing/2014/main" val="1407676825"/>
                    </a:ext>
                  </a:extLst>
                </a:gridCol>
              </a:tblGrid>
              <a:tr h="520861">
                <a:tc>
                  <a:txBody>
                    <a:bodyPr/>
                    <a:lstStyle/>
                    <a:p>
                      <a:pPr marL="0" indent="0" algn="just">
                        <a:buFont typeface="+mj-lt"/>
                        <a:buNone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</a:rPr>
                        <a:t>Session 1</a:t>
                      </a:r>
                      <a:endParaRPr lang="en-US" sz="2000" b="0" i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NZ" sz="2000" kern="1200">
                          <a:solidFill>
                            <a:schemeClr val="dk1"/>
                          </a:solidFill>
                          <a:effectLst/>
                        </a:rPr>
                        <a:t>Essential genetics and genomics for clinical practice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NZ" sz="1600" kern="1200">
                          <a:solidFill>
                            <a:schemeClr val="dk1"/>
                          </a:solidFill>
                          <a:effectLst/>
                        </a:rPr>
                        <a:t>Dr Polona Le Quesne Stabej, University of Auckland </a:t>
                      </a:r>
                      <a:endParaRPr lang="en-NZ" sz="2000" i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728705"/>
                  </a:ext>
                </a:extLst>
              </a:tr>
              <a:tr h="472612">
                <a:tc>
                  <a:txBody>
                    <a:bodyPr/>
                    <a:lstStyle/>
                    <a:p>
                      <a:pPr marL="0" indent="0" algn="just">
                        <a:buFont typeface="+mj-lt"/>
                        <a:buNone/>
                      </a:pPr>
                      <a:r>
                        <a:rPr lang="en-NZ" sz="2000" b="1">
                          <a:solidFill>
                            <a:schemeClr val="tx1"/>
                          </a:solidFill>
                        </a:rPr>
                        <a:t>Session 2</a:t>
                      </a:r>
                      <a:endParaRPr lang="en-NZ" sz="20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NZ" sz="2000">
                          <a:solidFill>
                            <a:schemeClr val="tx1"/>
                          </a:solidFill>
                        </a:rPr>
                        <a:t>Practical variant interpretation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NZ" sz="16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Dr Polona Le Quesne Stabej, University of Auckland </a:t>
                      </a:r>
                      <a:endParaRPr lang="en-NZ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3525962"/>
                  </a:ext>
                </a:extLst>
              </a:tr>
              <a:tr h="597955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20000"/>
                        </a:lnSpc>
                        <a:buFont typeface="+mj-lt"/>
                        <a:buNone/>
                      </a:pPr>
                      <a:r>
                        <a:rPr lang="en-NZ" sz="2000" b="1">
                          <a:solidFill>
                            <a:schemeClr val="tx1"/>
                          </a:solidFill>
                          <a:effectLst/>
                        </a:rPr>
                        <a:t>Session 3</a:t>
                      </a:r>
                      <a:endParaRPr lang="en-NZ" sz="2000" b="1" i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2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NZ" sz="2000" kern="1200">
                          <a:solidFill>
                            <a:schemeClr val="dk1"/>
                          </a:solidFill>
                          <a:effectLst/>
                        </a:rPr>
                        <a:t>Using next generation genomic tests</a:t>
                      </a:r>
                    </a:p>
                    <a:p>
                      <a:pPr marL="0" lvl="0" indent="0" algn="just">
                        <a:lnSpc>
                          <a:spcPct val="12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kumimoji="0" lang="en-NZ" sz="16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Dr Sandra Fitzgerald, University of Auckland </a:t>
                      </a:r>
                      <a:endParaRPr lang="en-NZ" sz="2000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1346559"/>
                  </a:ext>
                </a:extLst>
              </a:tr>
              <a:tr h="606319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20000"/>
                        </a:lnSpc>
                        <a:buFont typeface="+mj-lt"/>
                        <a:buNone/>
                      </a:pPr>
                      <a:r>
                        <a:rPr lang="en-NZ" sz="2000" b="1">
                          <a:solidFill>
                            <a:schemeClr val="tx1"/>
                          </a:solidFill>
                          <a:effectLst/>
                        </a:rPr>
                        <a:t>Session 4</a:t>
                      </a:r>
                      <a:endParaRPr lang="en-NZ" sz="2000" b="1" i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NZ" sz="2000" kern="1200">
                          <a:solidFill>
                            <a:schemeClr val="dk1"/>
                          </a:solidFill>
                          <a:effectLst/>
                        </a:rPr>
                        <a:t>Cancer biology matters for precision oncology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NZ" sz="16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Dr Ana Ramachandran, University of Auckland </a:t>
                      </a:r>
                      <a:endParaRPr lang="en-US" sz="2000" b="0" i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145545"/>
                  </a:ext>
                </a:extLst>
              </a:tr>
              <a:tr h="6206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000" b="1">
                          <a:solidFill>
                            <a:schemeClr val="tx1"/>
                          </a:solidFill>
                          <a:effectLst/>
                        </a:rPr>
                        <a:t>Session 5</a:t>
                      </a:r>
                      <a:endParaRPr lang="en-NZ" sz="2000" b="1" i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sz="2000"/>
                        <a:t>Inherited Cancer Predisposition</a:t>
                      </a:r>
                    </a:p>
                    <a:p>
                      <a:r>
                        <a:rPr kumimoji="0" lang="en-NZ" sz="16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Dr Alex Henderson, Ms Kelly Sullivan, Auckland District Health Board</a:t>
                      </a:r>
                      <a:endParaRPr lang="en-NZ" sz="20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0200184"/>
                  </a:ext>
                </a:extLst>
              </a:tr>
              <a:tr h="6390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000" b="1">
                          <a:solidFill>
                            <a:schemeClr val="tx1"/>
                          </a:solidFill>
                          <a:effectLst/>
                        </a:rPr>
                        <a:t>Session 6</a:t>
                      </a:r>
                      <a:endParaRPr lang="en-NZ" sz="2000" b="1" i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sz="2000"/>
                        <a:t>Interactive session</a:t>
                      </a:r>
                    </a:p>
                    <a:p>
                      <a:r>
                        <a:rPr lang="en-NZ" sz="1600">
                          <a:latin typeface="+mn-lt"/>
                        </a:rPr>
                        <a:t>Dr Polona Le Quesne Stabej, Dr Ana Ramachandran, Dr Laird Cameron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1006502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50548080-AB55-4413-A7C4-A68E86AC9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929" y="392019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Sessions recap</a:t>
            </a:r>
          </a:p>
        </p:txBody>
      </p:sp>
    </p:spTree>
    <p:extLst>
      <p:ext uri="{BB962C8B-B14F-4D97-AF65-F5344CB8AC3E}">
        <p14:creationId xmlns:p14="http://schemas.microsoft.com/office/powerpoint/2010/main" val="27365187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1E585-E3E7-4427-9F03-5B3D80ABB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14" y="2103437"/>
            <a:ext cx="10515600" cy="1325563"/>
          </a:xfrm>
        </p:spPr>
        <p:txBody>
          <a:bodyPr/>
          <a:lstStyle/>
          <a:p>
            <a:r>
              <a:rPr lang="en-NZ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3583042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73AD41DB-DF9F-49BC-85AE-6AB1840A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D02E13-EB60-4668-A202-54A048F601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89" b="7567"/>
          <a:stretch/>
        </p:blipFill>
        <p:spPr>
          <a:xfrm>
            <a:off x="20" y="-1"/>
            <a:ext cx="12191980" cy="398491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</p:spPr>
      </p:pic>
      <p:grpSp>
        <p:nvGrpSpPr>
          <p:cNvPr id="17" name="Group 12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10BB775-9DEF-4812-BBF6-B7253032A31B}"/>
              </a:ext>
            </a:extLst>
          </p:cNvPr>
          <p:cNvSpPr txBox="1"/>
          <p:nvPr/>
        </p:nvSpPr>
        <p:spPr>
          <a:xfrm>
            <a:off x="7345136" y="5389788"/>
            <a:ext cx="4846864" cy="906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https://www.genomicsinmedicine.auckland.ac.nz/medical-professionals/</a:t>
            </a:r>
            <a:r>
              <a:rPr lang="en-US">
                <a:solidFill>
                  <a:srgbClr val="FFFFFF"/>
                </a:solidFill>
              </a:rPr>
              <a:t> 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55F24DE-79DF-4C47-9F04-606F58A50E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7283" y="561935"/>
            <a:ext cx="1619333" cy="15621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10DF87F-6F5C-41DA-94AA-7ECD966B57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" y="-1467"/>
            <a:ext cx="12191980" cy="72393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E40D2A5-BC09-42A8-AA4E-0BF7DB20A4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948738"/>
            <a:ext cx="7097486" cy="288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7209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0140F-984F-42B4-9919-99BA22C48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A9551-4D72-42EE-9FFC-4E8CF69E9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48484"/>
          </a:xfrm>
        </p:spPr>
        <p:txBody>
          <a:bodyPr/>
          <a:lstStyle/>
          <a:p>
            <a:pPr marL="0" indent="0">
              <a:buNone/>
            </a:pPr>
            <a:r>
              <a:rPr lang="en-NZ" b="0" i="0">
                <a:solidFill>
                  <a:srgbClr val="32363A"/>
                </a:solidFill>
                <a:effectLst/>
                <a:latin typeface="72"/>
                <a:hlinkClick r:id="rId2"/>
              </a:rPr>
              <a:t>https://qfreeaccountssjc1.az1.qualtrics.com/jfe/form/SV_1NTbZhMT0wEhAlo</a:t>
            </a:r>
            <a:r>
              <a:rPr lang="en-NZ" b="0" i="0">
                <a:solidFill>
                  <a:srgbClr val="32363A"/>
                </a:solidFill>
                <a:effectLst/>
                <a:latin typeface="72"/>
              </a:rPr>
              <a:t> </a:t>
            </a:r>
            <a:endParaRPr lang="en-NZ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9EAAAD5-22DC-49BF-BDAA-18A49D3924E5}"/>
              </a:ext>
            </a:extLst>
          </p:cNvPr>
          <p:cNvSpPr txBox="1">
            <a:spLocks/>
          </p:cNvSpPr>
          <p:nvPr/>
        </p:nvSpPr>
        <p:spPr>
          <a:xfrm>
            <a:off x="925946" y="28727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>
                <a:solidFill>
                  <a:srgbClr val="FF0000"/>
                </a:solidFill>
              </a:rPr>
              <a:t>Thank you!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87708DE-F1DC-412E-B8F5-7210527B6E54}"/>
              </a:ext>
            </a:extLst>
          </p:cNvPr>
          <p:cNvGrpSpPr/>
          <p:nvPr/>
        </p:nvGrpSpPr>
        <p:grpSpPr>
          <a:xfrm>
            <a:off x="838200" y="4677740"/>
            <a:ext cx="5913582" cy="1215059"/>
            <a:chOff x="4087602" y="5536722"/>
            <a:chExt cx="4519883" cy="810550"/>
          </a:xfrm>
        </p:grpSpPr>
        <p:pic>
          <p:nvPicPr>
            <p:cNvPr id="6" name="Picture 2" descr="The University of Auckland - WUN">
              <a:extLst>
                <a:ext uri="{FF2B5EF4-FFF2-40B4-BE49-F238E27FC236}">
                  <a16:creationId xmlns:a16="http://schemas.microsoft.com/office/drawing/2014/main" id="{A0503273-B1E8-4F2C-AFD0-2C036A7C4B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7602" y="5536722"/>
              <a:ext cx="2456783" cy="810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D94221C-8973-4455-859E-5C37A8DABEE9}"/>
                </a:ext>
              </a:extLst>
            </p:cNvPr>
            <p:cNvSpPr txBox="1"/>
            <p:nvPr/>
          </p:nvSpPr>
          <p:spPr>
            <a:xfrm>
              <a:off x="6661373" y="5649609"/>
              <a:ext cx="19461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>
                  <a:solidFill>
                    <a:srgbClr val="035085"/>
                  </a:solidFill>
                  <a:latin typeface="+mj-lt"/>
                </a:rPr>
                <a:t>Genomics into</a:t>
              </a:r>
            </a:p>
            <a:p>
              <a:r>
                <a:rPr lang="en-US" sz="1600">
                  <a:solidFill>
                    <a:srgbClr val="035085"/>
                  </a:solidFill>
                  <a:latin typeface="+mj-lt"/>
                </a:rPr>
                <a:t>Medicine</a:t>
              </a:r>
              <a:endParaRPr lang="en-NZ" sz="1600">
                <a:solidFill>
                  <a:srgbClr val="035085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8546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" name="Chart 109">
            <a:extLst>
              <a:ext uri="{FF2B5EF4-FFF2-40B4-BE49-F238E27FC236}">
                <a16:creationId xmlns:a16="http://schemas.microsoft.com/office/drawing/2014/main" id="{03C38B68-99C1-CF4A-86F5-E267B8008CFA}"/>
              </a:ext>
            </a:extLst>
          </p:cNvPr>
          <p:cNvGraphicFramePr/>
          <p:nvPr/>
        </p:nvGraphicFramePr>
        <p:xfrm>
          <a:off x="771817" y="2433431"/>
          <a:ext cx="10787402" cy="4382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7" name="Arrow: Notched Right 76">
            <a:extLst>
              <a:ext uri="{FF2B5EF4-FFF2-40B4-BE49-F238E27FC236}">
                <a16:creationId xmlns:a16="http://schemas.microsoft.com/office/drawing/2014/main" id="{649C27BC-D8BE-41C6-B74A-21979A0B5EE2}"/>
              </a:ext>
            </a:extLst>
          </p:cNvPr>
          <p:cNvSpPr/>
          <p:nvPr/>
        </p:nvSpPr>
        <p:spPr>
          <a:xfrm>
            <a:off x="556530" y="1688198"/>
            <a:ext cx="10439426" cy="1463040"/>
          </a:xfrm>
          <a:prstGeom prst="notchedRightArrow">
            <a:avLst/>
          </a:prstGeom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9D117D1D-4F22-4FB4-9200-C7986EF842D6}"/>
              </a:ext>
            </a:extLst>
          </p:cNvPr>
          <p:cNvGrpSpPr/>
          <p:nvPr/>
        </p:nvGrpSpPr>
        <p:grpSpPr>
          <a:xfrm>
            <a:off x="287529" y="1055313"/>
            <a:ext cx="1474532" cy="1336117"/>
            <a:chOff x="1850793" y="176034"/>
            <a:chExt cx="1474532" cy="1336117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AAD027D-F3DF-4629-B875-891FF6602087}"/>
                </a:ext>
              </a:extLst>
            </p:cNvPr>
            <p:cNvSpPr/>
            <p:nvPr/>
          </p:nvSpPr>
          <p:spPr>
            <a:xfrm>
              <a:off x="1987807" y="190389"/>
              <a:ext cx="1219200" cy="72006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E3B135E-9C18-4F4C-AEF0-B137AE691FB4}"/>
                </a:ext>
              </a:extLst>
            </p:cNvPr>
            <p:cNvSpPr txBox="1"/>
            <p:nvPr/>
          </p:nvSpPr>
          <p:spPr>
            <a:xfrm>
              <a:off x="1850793" y="176034"/>
              <a:ext cx="1474532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Carboplatin/ Pemetrexed</a:t>
              </a:r>
            </a:p>
            <a:p>
              <a:pPr algn="ctr"/>
              <a:r>
                <a:rPr lang="en-US" sz="1400"/>
                <a:t>(6 cycles)</a:t>
              </a:r>
              <a:endParaRPr lang="en-NZ" sz="1400"/>
            </a:p>
          </p:txBody>
        </p: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9E435DF8-613C-42B7-95F0-72D990C14D10}"/>
                </a:ext>
              </a:extLst>
            </p:cNvPr>
            <p:cNvCxnSpPr>
              <a:cxnSpLocks/>
            </p:cNvCxnSpPr>
            <p:nvPr/>
          </p:nvCxnSpPr>
          <p:spPr>
            <a:xfrm>
              <a:off x="2601592" y="936151"/>
              <a:ext cx="0" cy="57600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06B2FBD8-D68B-4EF4-A979-CD90032C1181}"/>
              </a:ext>
            </a:extLst>
          </p:cNvPr>
          <p:cNvGrpSpPr/>
          <p:nvPr/>
        </p:nvGrpSpPr>
        <p:grpSpPr>
          <a:xfrm>
            <a:off x="4332514" y="2447312"/>
            <a:ext cx="1230086" cy="1319336"/>
            <a:chOff x="3661174" y="1568033"/>
            <a:chExt cx="1230086" cy="1319336"/>
          </a:xfrm>
        </p:grpSpPr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9F05843C-7D81-4806-BD44-14FDBE4FEF11}"/>
                </a:ext>
              </a:extLst>
            </p:cNvPr>
            <p:cNvCxnSpPr>
              <a:cxnSpLocks/>
            </p:cNvCxnSpPr>
            <p:nvPr/>
          </p:nvCxnSpPr>
          <p:spPr>
            <a:xfrm>
              <a:off x="4323780" y="1568033"/>
              <a:ext cx="0" cy="830185"/>
            </a:xfrm>
            <a:prstGeom prst="straightConnector1">
              <a:avLst/>
            </a:prstGeom>
            <a:ln w="57150">
              <a:solidFill>
                <a:schemeClr val="accent2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E8AEA580-D525-4BE9-9A7F-8BE2211C0ACD}"/>
                </a:ext>
              </a:extLst>
            </p:cNvPr>
            <p:cNvSpPr/>
            <p:nvPr/>
          </p:nvSpPr>
          <p:spPr>
            <a:xfrm>
              <a:off x="3689574" y="2383369"/>
              <a:ext cx="1150321" cy="504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FDC6070F-C177-4480-8ECF-52A6D534A0D5}"/>
                </a:ext>
              </a:extLst>
            </p:cNvPr>
            <p:cNvSpPr txBox="1"/>
            <p:nvPr/>
          </p:nvSpPr>
          <p:spPr>
            <a:xfrm>
              <a:off x="3661174" y="2362875"/>
              <a:ext cx="12300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Low volume progression</a:t>
              </a: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2E58DA36-9BB7-4192-A6D1-1DEFA3B2A652}"/>
              </a:ext>
            </a:extLst>
          </p:cNvPr>
          <p:cNvGrpSpPr/>
          <p:nvPr/>
        </p:nvGrpSpPr>
        <p:grpSpPr>
          <a:xfrm>
            <a:off x="1357938" y="1504567"/>
            <a:ext cx="1487552" cy="886863"/>
            <a:chOff x="4020664" y="587829"/>
            <a:chExt cx="1487552" cy="886863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ACE0885E-6477-4E57-B535-2600750A80B8}"/>
                </a:ext>
              </a:extLst>
            </p:cNvPr>
            <p:cNvSpPr/>
            <p:nvPr/>
          </p:nvSpPr>
          <p:spPr>
            <a:xfrm>
              <a:off x="4371779" y="587829"/>
              <a:ext cx="783771" cy="3108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3722504D-BB21-44DE-B3ED-D705489BB4E7}"/>
                </a:ext>
              </a:extLst>
            </p:cNvPr>
            <p:cNvSpPr txBox="1"/>
            <p:nvPr/>
          </p:nvSpPr>
          <p:spPr>
            <a:xfrm>
              <a:off x="4020664" y="589287"/>
              <a:ext cx="14875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1400"/>
                <a:t>Erlotinib</a:t>
              </a:r>
              <a:endParaRPr lang="en-US" sz="1400"/>
            </a:p>
          </p:txBody>
        </p: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23B3D1E4-A222-4C2B-AF23-15FC29562D22}"/>
                </a:ext>
              </a:extLst>
            </p:cNvPr>
            <p:cNvCxnSpPr>
              <a:cxnSpLocks/>
            </p:cNvCxnSpPr>
            <p:nvPr/>
          </p:nvCxnSpPr>
          <p:spPr>
            <a:xfrm>
              <a:off x="4511660" y="898692"/>
              <a:ext cx="0" cy="57600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0EB7C628-AF95-4DD6-BCCA-07E06FE08479}"/>
              </a:ext>
            </a:extLst>
          </p:cNvPr>
          <p:cNvGrpSpPr/>
          <p:nvPr/>
        </p:nvGrpSpPr>
        <p:grpSpPr>
          <a:xfrm>
            <a:off x="6543403" y="1065659"/>
            <a:ext cx="1220911" cy="1314662"/>
            <a:chOff x="6948701" y="197489"/>
            <a:chExt cx="1220911" cy="1314662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34A67339-0FF3-429A-928C-8CC782430840}"/>
                </a:ext>
              </a:extLst>
            </p:cNvPr>
            <p:cNvSpPr/>
            <p:nvPr/>
          </p:nvSpPr>
          <p:spPr>
            <a:xfrm>
              <a:off x="6970690" y="197489"/>
              <a:ext cx="1177153" cy="7207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774F939E-4888-4965-BFD1-CB0B7C1A4332}"/>
                </a:ext>
              </a:extLst>
            </p:cNvPr>
            <p:cNvSpPr txBox="1"/>
            <p:nvPr/>
          </p:nvSpPr>
          <p:spPr>
            <a:xfrm>
              <a:off x="6948701" y="281750"/>
              <a:ext cx="122091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Osimertinib/</a:t>
              </a:r>
              <a:r>
                <a:rPr lang="en-US" sz="1400" err="1"/>
                <a:t>Crizotinib</a:t>
              </a:r>
              <a:endParaRPr lang="en-US" sz="1400"/>
            </a:p>
          </p:txBody>
        </p: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7E802BD9-636D-4DBC-BB14-E404929E8A40}"/>
                </a:ext>
              </a:extLst>
            </p:cNvPr>
            <p:cNvCxnSpPr>
              <a:cxnSpLocks/>
            </p:cNvCxnSpPr>
            <p:nvPr/>
          </p:nvCxnSpPr>
          <p:spPr>
            <a:xfrm>
              <a:off x="7549422" y="936151"/>
              <a:ext cx="1" cy="57600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7" name="Rectangle 176">
            <a:extLst>
              <a:ext uri="{FF2B5EF4-FFF2-40B4-BE49-F238E27FC236}">
                <a16:creationId xmlns:a16="http://schemas.microsoft.com/office/drawing/2014/main" id="{D1685BA0-45BC-4624-A68B-B19AC62649D3}"/>
              </a:ext>
            </a:extLst>
          </p:cNvPr>
          <p:cNvSpPr/>
          <p:nvPr/>
        </p:nvSpPr>
        <p:spPr>
          <a:xfrm>
            <a:off x="570390" y="4968459"/>
            <a:ext cx="2345090" cy="100891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CF4C6A17-D848-42FD-9D5C-308F02E4D904}"/>
              </a:ext>
            </a:extLst>
          </p:cNvPr>
          <p:cNvCxnSpPr>
            <a:cxnSpLocks/>
          </p:cNvCxnSpPr>
          <p:nvPr/>
        </p:nvCxnSpPr>
        <p:spPr>
          <a:xfrm>
            <a:off x="1759031" y="2403549"/>
            <a:ext cx="17528" cy="2520000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3B436931-5F01-41FC-B255-68B22EF6538D}"/>
              </a:ext>
            </a:extLst>
          </p:cNvPr>
          <p:cNvGrpSpPr/>
          <p:nvPr/>
        </p:nvGrpSpPr>
        <p:grpSpPr>
          <a:xfrm>
            <a:off x="5158583" y="2438980"/>
            <a:ext cx="2297294" cy="3363028"/>
            <a:chOff x="5370677" y="1559701"/>
            <a:chExt cx="2297294" cy="3363028"/>
          </a:xfrm>
        </p:grpSpPr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0ABDC58F-4C58-4475-8B5B-ACD49A78A64B}"/>
                </a:ext>
              </a:extLst>
            </p:cNvPr>
            <p:cNvCxnSpPr>
              <a:cxnSpLocks/>
            </p:cNvCxnSpPr>
            <p:nvPr/>
          </p:nvCxnSpPr>
          <p:spPr>
            <a:xfrm>
              <a:off x="6543237" y="1559701"/>
              <a:ext cx="0" cy="1846097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581B8A55-913B-4AE5-AAA7-DB023C469F61}"/>
                </a:ext>
              </a:extLst>
            </p:cNvPr>
            <p:cNvSpPr/>
            <p:nvPr/>
          </p:nvSpPr>
          <p:spPr>
            <a:xfrm>
              <a:off x="5370677" y="3427307"/>
              <a:ext cx="2297294" cy="149542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78A13CF-1570-4940-BBD2-032F60441144}"/>
              </a:ext>
            </a:extLst>
          </p:cNvPr>
          <p:cNvGrpSpPr/>
          <p:nvPr/>
        </p:nvGrpSpPr>
        <p:grpSpPr>
          <a:xfrm>
            <a:off x="9505039" y="2485466"/>
            <a:ext cx="2427737" cy="3637328"/>
            <a:chOff x="8624256" y="1612473"/>
            <a:chExt cx="2427737" cy="3637328"/>
          </a:xfrm>
        </p:grpSpPr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CA0E8E5E-0242-412B-9B55-81E69D16A1C5}"/>
                </a:ext>
              </a:extLst>
            </p:cNvPr>
            <p:cNvGrpSpPr/>
            <p:nvPr/>
          </p:nvGrpSpPr>
          <p:grpSpPr>
            <a:xfrm>
              <a:off x="8624256" y="4028015"/>
              <a:ext cx="2427737" cy="1221786"/>
              <a:chOff x="8149685" y="4028015"/>
              <a:chExt cx="2427737" cy="1221786"/>
            </a:xfrm>
          </p:grpSpPr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71622232-A562-4B47-9E6A-4FD4EDC91EE0}"/>
                  </a:ext>
                </a:extLst>
              </p:cNvPr>
              <p:cNvSpPr/>
              <p:nvPr/>
            </p:nvSpPr>
            <p:spPr>
              <a:xfrm>
                <a:off x="8149685" y="4028015"/>
                <a:ext cx="2379819" cy="121117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ADEC6422-BF4B-4BA8-BDB1-A1BDB0BFD162}"/>
                  </a:ext>
                </a:extLst>
              </p:cNvPr>
              <p:cNvSpPr txBox="1"/>
              <p:nvPr/>
            </p:nvSpPr>
            <p:spPr>
              <a:xfrm>
                <a:off x="8170950" y="4080250"/>
                <a:ext cx="2406472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>
                    <a:solidFill>
                      <a:srgbClr val="7030A0"/>
                    </a:solidFill>
                  </a:rPr>
                  <a:t>Peritoneal nodule biopsy – </a:t>
                </a:r>
                <a:r>
                  <a:rPr lang="en-US" sz="1400" b="1" err="1">
                    <a:solidFill>
                      <a:srgbClr val="7030A0"/>
                    </a:solidFill>
                  </a:rPr>
                  <a:t>FoundationOne</a:t>
                </a:r>
                <a:r>
                  <a:rPr lang="en-US" sz="1400" b="1">
                    <a:solidFill>
                      <a:srgbClr val="7030A0"/>
                    </a:solidFill>
                  </a:rPr>
                  <a:t> </a:t>
                </a:r>
                <a:r>
                  <a:rPr lang="en-US" sz="1400" b="1" err="1">
                    <a:solidFill>
                      <a:srgbClr val="7030A0"/>
                    </a:solidFill>
                  </a:rPr>
                  <a:t>CDx</a:t>
                </a:r>
                <a:endParaRPr lang="en-US" sz="1400" b="1">
                  <a:solidFill>
                    <a:srgbClr val="7030A0"/>
                  </a:solidFill>
                </a:endParaRPr>
              </a:p>
              <a:p>
                <a:r>
                  <a:rPr lang="en-US" sz="1400" b="1"/>
                  <a:t>EGFR p.L858R</a:t>
                </a:r>
              </a:p>
              <a:p>
                <a:r>
                  <a:rPr lang="en-US" sz="1400"/>
                  <a:t>BAP1 loss</a:t>
                </a:r>
              </a:p>
              <a:p>
                <a:r>
                  <a:rPr lang="en-US" sz="1400" b="1"/>
                  <a:t>MET Y1230H</a:t>
                </a:r>
                <a:endParaRPr lang="en-US" sz="1400"/>
              </a:p>
            </p:txBody>
          </p:sp>
        </p:grp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084A14B8-4841-D44F-A029-A8D49D3D74B9}"/>
                </a:ext>
              </a:extLst>
            </p:cNvPr>
            <p:cNvCxnSpPr>
              <a:cxnSpLocks/>
            </p:cNvCxnSpPr>
            <p:nvPr/>
          </p:nvCxnSpPr>
          <p:spPr>
            <a:xfrm>
              <a:off x="9833178" y="1612473"/>
              <a:ext cx="0" cy="2376000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90D2F5D1-6F2A-8145-8E84-DEAFF8D4C0F5}"/>
              </a:ext>
            </a:extLst>
          </p:cNvPr>
          <p:cNvCxnSpPr>
            <a:cxnSpLocks/>
          </p:cNvCxnSpPr>
          <p:nvPr/>
        </p:nvCxnSpPr>
        <p:spPr>
          <a:xfrm>
            <a:off x="10633039" y="2462438"/>
            <a:ext cx="0" cy="830185"/>
          </a:xfrm>
          <a:prstGeom prst="straightConnector1">
            <a:avLst/>
          </a:prstGeom>
          <a:ln w="5715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id="{1E0A31AB-A8BB-CB4A-AEEB-60B0E028308A}"/>
              </a:ext>
            </a:extLst>
          </p:cNvPr>
          <p:cNvSpPr/>
          <p:nvPr/>
        </p:nvSpPr>
        <p:spPr>
          <a:xfrm>
            <a:off x="9689077" y="3277774"/>
            <a:ext cx="1897497" cy="117866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361BDA88-8EB0-49D5-9547-05B7A9488EAB}"/>
              </a:ext>
            </a:extLst>
          </p:cNvPr>
          <p:cNvGrpSpPr/>
          <p:nvPr/>
        </p:nvGrpSpPr>
        <p:grpSpPr>
          <a:xfrm>
            <a:off x="6462706" y="2453957"/>
            <a:ext cx="1188578" cy="1353867"/>
            <a:chOff x="5591304" y="1574678"/>
            <a:chExt cx="1188578" cy="1353867"/>
          </a:xfrm>
        </p:grpSpPr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FF5AF048-C69E-49AB-B9E7-F3D4059028C6}"/>
                </a:ext>
              </a:extLst>
            </p:cNvPr>
            <p:cNvCxnSpPr>
              <a:cxnSpLocks/>
            </p:cNvCxnSpPr>
            <p:nvPr/>
          </p:nvCxnSpPr>
          <p:spPr>
            <a:xfrm>
              <a:off x="6221605" y="1574678"/>
              <a:ext cx="0" cy="830185"/>
            </a:xfrm>
            <a:prstGeom prst="straightConnector1">
              <a:avLst/>
            </a:prstGeom>
            <a:ln w="57150">
              <a:solidFill>
                <a:schemeClr val="accent2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24805886-112B-4E60-85A5-5460C42B2E74}"/>
                </a:ext>
              </a:extLst>
            </p:cNvPr>
            <p:cNvSpPr/>
            <p:nvPr/>
          </p:nvSpPr>
          <p:spPr>
            <a:xfrm>
              <a:off x="5604111" y="2399348"/>
              <a:ext cx="1150321" cy="5291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0991C0F2-103A-45FC-84AB-EC86DC2C4E94}"/>
                </a:ext>
              </a:extLst>
            </p:cNvPr>
            <p:cNvSpPr txBox="1"/>
            <p:nvPr/>
          </p:nvSpPr>
          <p:spPr>
            <a:xfrm>
              <a:off x="5591304" y="2368688"/>
              <a:ext cx="11885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Peritoneal progression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A87E71F-13CA-4215-BBF9-8A1EF8E2B465}"/>
              </a:ext>
            </a:extLst>
          </p:cNvPr>
          <p:cNvGrpSpPr/>
          <p:nvPr/>
        </p:nvGrpSpPr>
        <p:grpSpPr>
          <a:xfrm>
            <a:off x="10178901" y="1065659"/>
            <a:ext cx="1581485" cy="1309948"/>
            <a:chOff x="4020664" y="164744"/>
            <a:chExt cx="1581485" cy="1309948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80A53E20-41A8-43FD-A35B-4F38837764D3}"/>
                </a:ext>
              </a:extLst>
            </p:cNvPr>
            <p:cNvSpPr/>
            <p:nvPr/>
          </p:nvSpPr>
          <p:spPr>
            <a:xfrm>
              <a:off x="4114597" y="190389"/>
              <a:ext cx="1487552" cy="70830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D8EC8DD-D1B5-4212-825D-17BA4691D08A}"/>
                </a:ext>
              </a:extLst>
            </p:cNvPr>
            <p:cNvSpPr txBox="1"/>
            <p:nvPr/>
          </p:nvSpPr>
          <p:spPr>
            <a:xfrm>
              <a:off x="4020664" y="164744"/>
              <a:ext cx="1487552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1400"/>
                <a:t>SABR to right superior pubic ramus. ZA.</a:t>
              </a:r>
              <a:endParaRPr lang="en-US" sz="1400"/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9BB473E0-AEAA-49AB-9CAD-40165848F9E1}"/>
                </a:ext>
              </a:extLst>
            </p:cNvPr>
            <p:cNvCxnSpPr>
              <a:cxnSpLocks/>
            </p:cNvCxnSpPr>
            <p:nvPr/>
          </p:nvCxnSpPr>
          <p:spPr>
            <a:xfrm>
              <a:off x="4511660" y="898692"/>
              <a:ext cx="0" cy="57600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A647CFE8-E6F4-064B-AAFC-7903E54B6715}"/>
              </a:ext>
            </a:extLst>
          </p:cNvPr>
          <p:cNvSpPr/>
          <p:nvPr/>
        </p:nvSpPr>
        <p:spPr>
          <a:xfrm>
            <a:off x="64255" y="3272512"/>
            <a:ext cx="1764791" cy="93779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4EFF97F-5DBB-EC40-9888-D7F43D708F28}"/>
              </a:ext>
            </a:extLst>
          </p:cNvPr>
          <p:cNvSpPr txBox="1"/>
          <p:nvPr/>
        </p:nvSpPr>
        <p:spPr>
          <a:xfrm>
            <a:off x="16945" y="3262648"/>
            <a:ext cx="1887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CT chest – large L pleural effusion with left lower lobe primary</a:t>
            </a:r>
            <a:endParaRPr lang="en-NZ" sz="1400"/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7557E7F6-774A-A54C-A457-49814D56910E}"/>
              </a:ext>
            </a:extLst>
          </p:cNvPr>
          <p:cNvCxnSpPr>
            <a:cxnSpLocks/>
          </p:cNvCxnSpPr>
          <p:nvPr/>
        </p:nvCxnSpPr>
        <p:spPr>
          <a:xfrm>
            <a:off x="949583" y="2453957"/>
            <a:ext cx="0" cy="830185"/>
          </a:xfrm>
          <a:prstGeom prst="straightConnector1">
            <a:avLst/>
          </a:prstGeom>
          <a:ln w="5715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98690F0D-3585-2345-B37D-13E380D49CB4}"/>
              </a:ext>
            </a:extLst>
          </p:cNvPr>
          <p:cNvGrpSpPr/>
          <p:nvPr/>
        </p:nvGrpSpPr>
        <p:grpSpPr>
          <a:xfrm>
            <a:off x="2862940" y="1504567"/>
            <a:ext cx="1147319" cy="886863"/>
            <a:chOff x="2862940" y="625288"/>
            <a:chExt cx="1147319" cy="886863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C50E60F6-4CDF-9044-B9A3-D284D13FC1BF}"/>
                </a:ext>
              </a:extLst>
            </p:cNvPr>
            <p:cNvSpPr/>
            <p:nvPr/>
          </p:nvSpPr>
          <p:spPr>
            <a:xfrm>
              <a:off x="2884712" y="625288"/>
              <a:ext cx="1088567" cy="3108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1CCA4450-6102-B044-BADB-EE5725DB7E98}"/>
                </a:ext>
              </a:extLst>
            </p:cNvPr>
            <p:cNvCxnSpPr>
              <a:cxnSpLocks/>
            </p:cNvCxnSpPr>
            <p:nvPr/>
          </p:nvCxnSpPr>
          <p:spPr>
            <a:xfrm>
              <a:off x="3427363" y="936151"/>
              <a:ext cx="0" cy="57600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E8E8EA8A-1EF6-464A-8775-652F8BD4EE62}"/>
                </a:ext>
              </a:extLst>
            </p:cNvPr>
            <p:cNvSpPr txBox="1"/>
            <p:nvPr/>
          </p:nvSpPr>
          <p:spPr>
            <a:xfrm>
              <a:off x="2862940" y="626746"/>
              <a:ext cx="114731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1400"/>
                <a:t>Osimertinib</a:t>
              </a:r>
              <a:endParaRPr lang="en-US" sz="1400"/>
            </a:p>
          </p:txBody>
        </p:sp>
      </p:grpSp>
      <p:sp>
        <p:nvSpPr>
          <p:cNvPr id="102" name="Rectangle 101">
            <a:extLst>
              <a:ext uri="{FF2B5EF4-FFF2-40B4-BE49-F238E27FC236}">
                <a16:creationId xmlns:a16="http://schemas.microsoft.com/office/drawing/2014/main" id="{50FDB0CF-8A4A-6B42-857C-51B09A0F4160}"/>
              </a:ext>
            </a:extLst>
          </p:cNvPr>
          <p:cNvSpPr/>
          <p:nvPr/>
        </p:nvSpPr>
        <p:spPr>
          <a:xfrm>
            <a:off x="4049486" y="1031679"/>
            <a:ext cx="2122715" cy="78375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82BC7CC7-029F-8049-AD69-C07F700951D8}"/>
              </a:ext>
            </a:extLst>
          </p:cNvPr>
          <p:cNvCxnSpPr>
            <a:cxnSpLocks/>
          </p:cNvCxnSpPr>
          <p:nvPr/>
        </p:nvCxnSpPr>
        <p:spPr>
          <a:xfrm>
            <a:off x="5038449" y="1815430"/>
            <a:ext cx="0" cy="57600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F7392127-520F-FF46-8923-B1572B63F671}"/>
              </a:ext>
            </a:extLst>
          </p:cNvPr>
          <p:cNvSpPr txBox="1"/>
          <p:nvPr/>
        </p:nvSpPr>
        <p:spPr>
          <a:xfrm>
            <a:off x="4003902" y="1048826"/>
            <a:ext cx="2209801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400"/>
              <a:t>Carboplatin/Paclitaxel/</a:t>
            </a:r>
          </a:p>
          <a:p>
            <a:pPr algn="ctr"/>
            <a:r>
              <a:rPr lang="en-NZ" sz="1400"/>
              <a:t>Bevacizumab/</a:t>
            </a:r>
          </a:p>
          <a:p>
            <a:pPr algn="ctr"/>
            <a:r>
              <a:rPr lang="en-NZ" sz="1400"/>
              <a:t>Atezolizumab</a:t>
            </a:r>
            <a:endParaRPr lang="en-US" sz="1400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D8E258DC-48E0-504D-923D-047227C2DE18}"/>
              </a:ext>
            </a:extLst>
          </p:cNvPr>
          <p:cNvSpPr txBox="1"/>
          <p:nvPr/>
        </p:nvSpPr>
        <p:spPr>
          <a:xfrm>
            <a:off x="595442" y="4974527"/>
            <a:ext cx="23995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7030A0"/>
                </a:solidFill>
              </a:rPr>
              <a:t>Axilla lymph node biopsy – </a:t>
            </a:r>
            <a:r>
              <a:rPr lang="en-US" sz="1400" b="1" err="1">
                <a:solidFill>
                  <a:srgbClr val="7030A0"/>
                </a:solidFill>
              </a:rPr>
              <a:t>FoundationOne</a:t>
            </a:r>
            <a:endParaRPr lang="en-US" sz="1400" b="1">
              <a:solidFill>
                <a:srgbClr val="7030A0"/>
              </a:solidFill>
            </a:endParaRPr>
          </a:p>
          <a:p>
            <a:r>
              <a:rPr lang="en-US" sz="1400" b="1"/>
              <a:t>EGFR p.L858R</a:t>
            </a:r>
          </a:p>
          <a:p>
            <a:r>
              <a:rPr lang="en-US" sz="1400"/>
              <a:t>BAP1 loss</a:t>
            </a:r>
            <a:endParaRPr lang="en-NZ" sz="140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4061446E-99AA-B348-BD87-1D99E11DD77D}"/>
              </a:ext>
            </a:extLst>
          </p:cNvPr>
          <p:cNvSpPr txBox="1"/>
          <p:nvPr/>
        </p:nvSpPr>
        <p:spPr>
          <a:xfrm>
            <a:off x="5149454" y="4353875"/>
            <a:ext cx="23486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7030A0"/>
                </a:solidFill>
              </a:rPr>
              <a:t>Peritoneal nodule biopsy – </a:t>
            </a:r>
            <a:r>
              <a:rPr lang="en-US" sz="1400" b="1" err="1">
                <a:solidFill>
                  <a:srgbClr val="7030A0"/>
                </a:solidFill>
              </a:rPr>
              <a:t>FoundationOne</a:t>
            </a:r>
            <a:r>
              <a:rPr lang="en-US" sz="1400" b="1">
                <a:solidFill>
                  <a:srgbClr val="7030A0"/>
                </a:solidFill>
              </a:rPr>
              <a:t> </a:t>
            </a:r>
            <a:r>
              <a:rPr lang="en-US" sz="1400" b="1" err="1">
                <a:solidFill>
                  <a:srgbClr val="7030A0"/>
                </a:solidFill>
              </a:rPr>
              <a:t>CDx</a:t>
            </a:r>
            <a:endParaRPr lang="en-US" sz="1400" b="1">
              <a:solidFill>
                <a:srgbClr val="7030A0"/>
              </a:solidFill>
            </a:endParaRPr>
          </a:p>
          <a:p>
            <a:r>
              <a:rPr lang="en-US" sz="1400" b="1"/>
              <a:t>EGFR p.L858R</a:t>
            </a:r>
          </a:p>
          <a:p>
            <a:r>
              <a:rPr lang="en-US" sz="1400"/>
              <a:t>BAP1 loss</a:t>
            </a:r>
          </a:p>
          <a:p>
            <a:r>
              <a:rPr lang="en-US" sz="1400" b="1"/>
              <a:t>MET amplification (equivocal)</a:t>
            </a:r>
            <a:endParaRPr lang="en-NZ" sz="1400" b="1">
              <a:solidFill>
                <a:srgbClr val="0070C0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9080E1E3-4AD4-FE4D-9D02-3FEDE21E6A5C}"/>
              </a:ext>
            </a:extLst>
          </p:cNvPr>
          <p:cNvSpPr txBox="1"/>
          <p:nvPr/>
        </p:nvSpPr>
        <p:spPr>
          <a:xfrm>
            <a:off x="9527986" y="3268164"/>
            <a:ext cx="21963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(After initial good response)</a:t>
            </a:r>
          </a:p>
          <a:p>
            <a:pPr algn="ctr"/>
            <a:r>
              <a:rPr lang="en-US" sz="1400" err="1"/>
              <a:t>Oligoprogression</a:t>
            </a:r>
            <a:r>
              <a:rPr lang="en-US" sz="1400"/>
              <a:t> at pubic bone/single peritoneal nodule</a:t>
            </a: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D1D1C24B-F94E-AC46-8F1D-E7164834263D}"/>
              </a:ext>
            </a:extLst>
          </p:cNvPr>
          <p:cNvCxnSpPr>
            <a:cxnSpLocks/>
          </p:cNvCxnSpPr>
          <p:nvPr/>
        </p:nvCxnSpPr>
        <p:spPr>
          <a:xfrm>
            <a:off x="922290" y="2419718"/>
            <a:ext cx="10044000" cy="1"/>
          </a:xfrm>
          <a:prstGeom prst="line">
            <a:avLst/>
          </a:prstGeom>
          <a:ln w="76200">
            <a:solidFill>
              <a:srgbClr val="0F4C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7DF657B-96D2-3647-9A11-941B371EB9AB}"/>
              </a:ext>
            </a:extLst>
          </p:cNvPr>
          <p:cNvSpPr txBox="1"/>
          <p:nvPr/>
        </p:nvSpPr>
        <p:spPr>
          <a:xfrm>
            <a:off x="4916556" y="6481380"/>
            <a:ext cx="2669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Months from diagnosis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6A0762A7-3880-034F-BF23-AC6C38BB9D4C}"/>
              </a:ext>
            </a:extLst>
          </p:cNvPr>
          <p:cNvSpPr txBox="1"/>
          <p:nvPr/>
        </p:nvSpPr>
        <p:spPr>
          <a:xfrm>
            <a:off x="0" y="0"/>
            <a:ext cx="27879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54 </a:t>
            </a:r>
            <a:r>
              <a:rPr lang="en-US" err="1"/>
              <a:t>yo</a:t>
            </a:r>
            <a:r>
              <a:rPr lang="en-US"/>
              <a:t> male</a:t>
            </a:r>
          </a:p>
          <a:p>
            <a:r>
              <a:rPr lang="en-US"/>
              <a:t>Lung adenocarcinoma</a:t>
            </a:r>
          </a:p>
          <a:p>
            <a:r>
              <a:rPr lang="en-US" err="1"/>
              <a:t>HepB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590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E3F4C-71D8-42A9-BA1B-A80EA5D17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End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B37159-5B98-45F4-9255-DDEB514361D0}"/>
              </a:ext>
            </a:extLst>
          </p:cNvPr>
          <p:cNvGrpSpPr/>
          <p:nvPr/>
        </p:nvGrpSpPr>
        <p:grpSpPr>
          <a:xfrm>
            <a:off x="945077" y="5148262"/>
            <a:ext cx="6009904" cy="1182357"/>
            <a:chOff x="4087602" y="5536722"/>
            <a:chExt cx="4519883" cy="810550"/>
          </a:xfrm>
        </p:grpSpPr>
        <p:pic>
          <p:nvPicPr>
            <p:cNvPr id="5" name="Picture 2" descr="The University of Auckland - WUN">
              <a:extLst>
                <a:ext uri="{FF2B5EF4-FFF2-40B4-BE49-F238E27FC236}">
                  <a16:creationId xmlns:a16="http://schemas.microsoft.com/office/drawing/2014/main" id="{16650EDD-33CE-4A69-B9C5-1A37DDBE88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7602" y="5536722"/>
              <a:ext cx="2456783" cy="810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8B9FF84-09FA-4638-AF71-E73C30398E9E}"/>
                </a:ext>
              </a:extLst>
            </p:cNvPr>
            <p:cNvSpPr txBox="1"/>
            <p:nvPr/>
          </p:nvSpPr>
          <p:spPr>
            <a:xfrm>
              <a:off x="6661373" y="5649609"/>
              <a:ext cx="19461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>
                  <a:solidFill>
                    <a:srgbClr val="035085"/>
                  </a:solidFill>
                  <a:latin typeface="+mj-lt"/>
                </a:rPr>
                <a:t>Genomics into</a:t>
              </a:r>
            </a:p>
            <a:p>
              <a:r>
                <a:rPr lang="en-US" sz="1600">
                  <a:solidFill>
                    <a:srgbClr val="035085"/>
                  </a:solidFill>
                  <a:latin typeface="+mj-lt"/>
                </a:rPr>
                <a:t>Medicine</a:t>
              </a:r>
              <a:endParaRPr lang="en-NZ" sz="1600">
                <a:solidFill>
                  <a:srgbClr val="035085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4883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9282" y="365125"/>
            <a:ext cx="6723888" cy="40011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>
                <a:solidFill>
                  <a:srgbClr val="F0EDE5"/>
                </a:solidFill>
              </a:rPr>
              <a:t>Male, 54 years. Never smoked. PMHx: </a:t>
            </a:r>
            <a:r>
              <a:rPr lang="en-US" sz="2000" err="1">
                <a:solidFill>
                  <a:srgbClr val="F0EDE5"/>
                </a:solidFill>
              </a:rPr>
              <a:t>HepB</a:t>
            </a:r>
            <a:r>
              <a:rPr lang="en-US" sz="2000">
                <a:solidFill>
                  <a:srgbClr val="F0EDE5"/>
                </a:solidFill>
              </a:rPr>
              <a:t>.</a:t>
            </a:r>
            <a:endParaRPr lang="en-NZ" sz="2000">
              <a:solidFill>
                <a:srgbClr val="F0EDE5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9282" y="827851"/>
            <a:ext cx="10515600" cy="707886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>
                <a:solidFill>
                  <a:srgbClr val="F0EDE5"/>
                </a:solidFill>
              </a:rPr>
              <a:t>Stage </a:t>
            </a:r>
            <a:r>
              <a:rPr lang="en-US" sz="2000" err="1">
                <a:solidFill>
                  <a:srgbClr val="F0EDE5"/>
                </a:solidFill>
              </a:rPr>
              <a:t>IVb</a:t>
            </a:r>
            <a:r>
              <a:rPr lang="en-US" sz="2000">
                <a:solidFill>
                  <a:srgbClr val="F0EDE5"/>
                </a:solidFill>
              </a:rPr>
              <a:t> EGFR mutated lung adenocarcinoma with nodal, pleura, peritoneal and bone </a:t>
            </a:r>
            <a:r>
              <a:rPr lang="en-US" sz="2000" err="1">
                <a:solidFill>
                  <a:srgbClr val="F0EDE5"/>
                </a:solidFill>
              </a:rPr>
              <a:t>mets</a:t>
            </a:r>
            <a:r>
              <a:rPr lang="en-US" sz="2000">
                <a:solidFill>
                  <a:srgbClr val="F0EDE5"/>
                </a:solidFill>
              </a:rPr>
              <a:t>. Progressing on 5</a:t>
            </a:r>
            <a:r>
              <a:rPr lang="en-US" sz="2000" baseline="30000">
                <a:solidFill>
                  <a:srgbClr val="F0EDE5"/>
                </a:solidFill>
              </a:rPr>
              <a:t>th</a:t>
            </a:r>
            <a:r>
              <a:rPr lang="en-US" sz="2000">
                <a:solidFill>
                  <a:srgbClr val="F0EDE5"/>
                </a:solidFill>
              </a:rPr>
              <a:t> line treatment, 4 years after diagnosis. ECOG 0.</a:t>
            </a:r>
            <a:endParaRPr lang="en-NZ" sz="2000">
              <a:solidFill>
                <a:srgbClr val="F0EDE5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0D32CC-EED7-4D37-82FF-9032D7649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9" y="2113861"/>
            <a:ext cx="6575653" cy="36060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A306D2-C615-484D-A3D5-B1A864AF9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5427" y="2214664"/>
            <a:ext cx="3533775" cy="3505200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89455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451645-682B-48BA-8B04-069088F22E4A}"/>
              </a:ext>
            </a:extLst>
          </p:cNvPr>
          <p:cNvSpPr txBox="1"/>
          <p:nvPr/>
        </p:nvSpPr>
        <p:spPr>
          <a:xfrm>
            <a:off x="3979775" y="4329726"/>
            <a:ext cx="63792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360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http://varnomen.hgvs.org/</a:t>
            </a:r>
            <a:endParaRPr lang="en-NZ" sz="36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NZ" sz="36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CD5869-3A00-4DFE-84D0-3A3768C42B8A}"/>
              </a:ext>
            </a:extLst>
          </p:cNvPr>
          <p:cNvSpPr txBox="1"/>
          <p:nvPr/>
        </p:nvSpPr>
        <p:spPr>
          <a:xfrm>
            <a:off x="854190" y="2859102"/>
            <a:ext cx="10665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i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EGFR      </a:t>
            </a:r>
            <a:r>
              <a:rPr lang="en-NZ" sz="280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NM_005228.5</a:t>
            </a:r>
            <a:r>
              <a:rPr lang="en-NZ" sz="2800">
                <a:latin typeface="Segoe UI" panose="020B0502040204020203" pitchFamily="34" charset="0"/>
                <a:cs typeface="Segoe UI" panose="020B0502040204020203" pitchFamily="34" charset="0"/>
              </a:rPr>
              <a:t>:  c.2573T&gt;G      </a:t>
            </a:r>
            <a:r>
              <a:rPr lang="en-NZ" sz="280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p.(Leu858Arg) or p.(L858R)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987060-08FC-4CCF-8529-9DD8ABF63CBB}"/>
              </a:ext>
            </a:extLst>
          </p:cNvPr>
          <p:cNvSpPr txBox="1"/>
          <p:nvPr/>
        </p:nvSpPr>
        <p:spPr>
          <a:xfrm>
            <a:off x="903345" y="2318608"/>
            <a:ext cx="976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i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8589D7-7F84-4C6F-818E-CA9B4D9D7250}"/>
              </a:ext>
            </a:extLst>
          </p:cNvPr>
          <p:cNvSpPr/>
          <p:nvPr/>
        </p:nvSpPr>
        <p:spPr>
          <a:xfrm>
            <a:off x="2059988" y="2580218"/>
            <a:ext cx="559954" cy="245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38FDB0-81D2-4A16-A482-76FFE2A30BE1}"/>
              </a:ext>
            </a:extLst>
          </p:cNvPr>
          <p:cNvSpPr txBox="1"/>
          <p:nvPr/>
        </p:nvSpPr>
        <p:spPr>
          <a:xfrm>
            <a:off x="7061115" y="2301570"/>
            <a:ext cx="1312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80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Protein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DE541C-CAD6-4F74-A467-5E84FEBBE7E9}"/>
              </a:ext>
            </a:extLst>
          </p:cNvPr>
          <p:cNvSpPr txBox="1"/>
          <p:nvPr/>
        </p:nvSpPr>
        <p:spPr>
          <a:xfrm>
            <a:off x="4433034" y="2318608"/>
            <a:ext cx="2180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800">
                <a:latin typeface="Segoe UI" panose="020B0502040204020203" pitchFamily="34" charset="0"/>
                <a:cs typeface="Segoe UI" panose="020B0502040204020203" pitchFamily="34" charset="0"/>
              </a:rPr>
              <a:t>Coding DNA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7ED863F-F0BA-4498-A9E2-4B0BB9A7B0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131" y="3771253"/>
            <a:ext cx="2773099" cy="163346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4B069E2-5CD0-43B9-8F32-2E181452B699}"/>
              </a:ext>
            </a:extLst>
          </p:cNvPr>
          <p:cNvSpPr txBox="1"/>
          <p:nvPr/>
        </p:nvSpPr>
        <p:spPr>
          <a:xfrm>
            <a:off x="2339965" y="2301570"/>
            <a:ext cx="1905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i="1">
                <a:solidFill>
                  <a:srgbClr val="2F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Transcript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CC07A640-DBBF-4F27-BFBF-01F91D6A4701}"/>
              </a:ext>
            </a:extLst>
          </p:cNvPr>
          <p:cNvSpPr txBox="1">
            <a:spLocks/>
          </p:cNvSpPr>
          <p:nvPr/>
        </p:nvSpPr>
        <p:spPr>
          <a:xfrm>
            <a:off x="601249" y="2679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B2CA"/>
                </a:solidFill>
                <a:effectLst/>
                <a:uLnTx/>
                <a:uFillTx/>
                <a:latin typeface="Segoe UI Semibold"/>
                <a:ea typeface="+mj-ea"/>
                <a:cs typeface="+mj-cs"/>
              </a:rPr>
              <a:t>Sequence Variant Nomenclature: HGVS</a:t>
            </a:r>
            <a:endParaRPr kumimoji="0" lang="en-NZ" sz="4400" b="0" i="0" u="none" strike="noStrike" kern="1200" cap="none" spc="0" normalizeH="0" baseline="0" noProof="0">
              <a:ln>
                <a:noFill/>
              </a:ln>
              <a:solidFill>
                <a:srgbClr val="00B2CA"/>
              </a:solidFill>
              <a:effectLst/>
              <a:uLnTx/>
              <a:uFillTx/>
              <a:latin typeface="Segoe UI Semibold"/>
              <a:ea typeface="+mj-ea"/>
              <a:cs typeface="+mj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7110F4-AB18-486C-B2CF-EE32450CDE2C}"/>
              </a:ext>
            </a:extLst>
          </p:cNvPr>
          <p:cNvSpPr/>
          <p:nvPr/>
        </p:nvSpPr>
        <p:spPr>
          <a:xfrm>
            <a:off x="601249" y="1653436"/>
            <a:ext cx="10843620" cy="4849926"/>
          </a:xfrm>
          <a:prstGeom prst="rect">
            <a:avLst/>
          </a:prstGeom>
          <a:noFill/>
          <a:ln w="38100">
            <a:solidFill>
              <a:srgbClr val="00B2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450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82BD77BD-F145-4238-BCD9-2A4F0E488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6" y="10433"/>
            <a:ext cx="12192000" cy="1129792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BF383EA2-5C1D-464E-B314-FDB2E1295303}"/>
              </a:ext>
            </a:extLst>
          </p:cNvPr>
          <p:cNvSpPr txBox="1"/>
          <p:nvPr/>
        </p:nvSpPr>
        <p:spPr>
          <a:xfrm>
            <a:off x="4004643" y="6520700"/>
            <a:ext cx="3366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400">
                <a:solidFill>
                  <a:schemeClr val="tx2"/>
                </a:solidFill>
              </a:rPr>
              <a:t>From: </a:t>
            </a:r>
            <a:r>
              <a:rPr lang="en-NZ" sz="1400" err="1">
                <a:solidFill>
                  <a:schemeClr val="tx2"/>
                </a:solidFill>
              </a:rPr>
              <a:t>Horak</a:t>
            </a:r>
            <a:r>
              <a:rPr lang="en-NZ" sz="1400">
                <a:solidFill>
                  <a:schemeClr val="tx2"/>
                </a:solidFill>
              </a:rPr>
              <a:t> </a:t>
            </a:r>
            <a:r>
              <a:rPr lang="en-NZ" sz="1400" i="1">
                <a:solidFill>
                  <a:schemeClr val="tx2"/>
                </a:solidFill>
              </a:rPr>
              <a:t>et al</a:t>
            </a:r>
            <a:r>
              <a:rPr lang="en-NZ" sz="1400">
                <a:solidFill>
                  <a:schemeClr val="tx2"/>
                </a:solidFill>
              </a:rPr>
              <a:t>., Genet Med., 2022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77707B9-58FB-4A19-A878-D4DE7598F9F6}"/>
              </a:ext>
            </a:extLst>
          </p:cNvPr>
          <p:cNvSpPr/>
          <p:nvPr/>
        </p:nvSpPr>
        <p:spPr>
          <a:xfrm>
            <a:off x="5481796" y="287173"/>
            <a:ext cx="1324760" cy="683645"/>
          </a:xfrm>
          <a:prstGeom prst="rect">
            <a:avLst/>
          </a:prstGeom>
          <a:solidFill>
            <a:srgbClr val="C56D31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E4C3F4C-FC29-4491-A0E9-7F376128331F}"/>
              </a:ext>
            </a:extLst>
          </p:cNvPr>
          <p:cNvGrpSpPr/>
          <p:nvPr/>
        </p:nvGrpSpPr>
        <p:grpSpPr>
          <a:xfrm>
            <a:off x="7936464" y="1241748"/>
            <a:ext cx="1741715" cy="5453883"/>
            <a:chOff x="5133634" y="1199707"/>
            <a:chExt cx="1741715" cy="5453883"/>
          </a:xfrm>
        </p:grpSpPr>
        <p:sp>
          <p:nvSpPr>
            <p:cNvPr id="64" name="Hexagon 63">
              <a:extLst>
                <a:ext uri="{FF2B5EF4-FFF2-40B4-BE49-F238E27FC236}">
                  <a16:creationId xmlns:a16="http://schemas.microsoft.com/office/drawing/2014/main" id="{DCD955BA-7789-47CE-9958-5275DB24D494}"/>
                </a:ext>
              </a:extLst>
            </p:cNvPr>
            <p:cNvSpPr/>
            <p:nvPr/>
          </p:nvSpPr>
          <p:spPr>
            <a:xfrm>
              <a:off x="5133635" y="1199707"/>
              <a:ext cx="1741714" cy="1358537"/>
            </a:xfrm>
            <a:prstGeom prst="hexagon">
              <a:avLst/>
            </a:prstGeom>
            <a:solidFill>
              <a:srgbClr val="E9C7B1"/>
            </a:solidFill>
            <a:ln w="57150" cap="flat" cmpd="sng" algn="ctr">
              <a:solidFill>
                <a:srgbClr val="C2672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0" cap="none" spc="0" normalizeH="0" baseline="0" noProof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9476CAC-66D9-48BC-B9B9-D7AF1849CB3D}"/>
                </a:ext>
              </a:extLst>
            </p:cNvPr>
            <p:cNvSpPr txBox="1"/>
            <p:nvPr/>
          </p:nvSpPr>
          <p:spPr>
            <a:xfrm>
              <a:off x="5280005" y="1624593"/>
              <a:ext cx="1400129" cy="830997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NZ" sz="1600" b="1" kern="0">
                  <a:solidFill>
                    <a:srgbClr val="5A5A5A"/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Benign</a:t>
              </a:r>
            </a:p>
            <a:p>
              <a:pPr algn="ctr">
                <a:defRPr/>
              </a:pPr>
              <a:r>
                <a:rPr kumimoji="0" lang="en-NZ" sz="1600" b="1" i="0" u="none" strike="noStrike" kern="0" cap="none" spc="0" normalizeH="0" baseline="0" noProof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Segoe UI Symbol" panose="020B0502040204020203" pitchFamily="34" charset="0"/>
                  <a:ea typeface="Segoe UI Symbol" panose="020B0502040204020203" pitchFamily="34" charset="0"/>
                </a:rPr>
                <a:t>Likely Benign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600" b="1" i="0" u="none" strike="noStrike" kern="0" cap="none" spc="0" normalizeH="0" baseline="0" noProof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Segoe UI Symbol" panose="020B0502040204020203" pitchFamily="34" charset="0"/>
                <a:ea typeface="Segoe UI Symbol" panose="020B0502040204020203" pitchFamily="34" charset="0"/>
              </a:endParaRPr>
            </a:p>
          </p:txBody>
        </p:sp>
        <p:sp>
          <p:nvSpPr>
            <p:cNvPr id="66" name="Hexagon 65">
              <a:extLst>
                <a:ext uri="{FF2B5EF4-FFF2-40B4-BE49-F238E27FC236}">
                  <a16:creationId xmlns:a16="http://schemas.microsoft.com/office/drawing/2014/main" id="{ED599A02-15C2-4B15-BC6C-A4A5842E9673}"/>
                </a:ext>
              </a:extLst>
            </p:cNvPr>
            <p:cNvSpPr/>
            <p:nvPr/>
          </p:nvSpPr>
          <p:spPr>
            <a:xfrm>
              <a:off x="5133634" y="2558244"/>
              <a:ext cx="1741714" cy="1358537"/>
            </a:xfrm>
            <a:prstGeom prst="hexagon">
              <a:avLst/>
            </a:prstGeom>
            <a:solidFill>
              <a:srgbClr val="E9C7B1"/>
            </a:solidFill>
            <a:ln w="57150" cap="flat" cmpd="sng" algn="ctr">
              <a:solidFill>
                <a:srgbClr val="C2672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0" cap="none" spc="0" normalizeH="0" baseline="0" noProof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Segoe UI Symbol" panose="020B0502040204020203" pitchFamily="34" charset="0"/>
                <a:ea typeface="Segoe UI Symbol" panose="020B0502040204020203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E87C72F-0523-4298-8D93-A82260EC6DF0}"/>
                </a:ext>
              </a:extLst>
            </p:cNvPr>
            <p:cNvSpPr txBox="1"/>
            <p:nvPr/>
          </p:nvSpPr>
          <p:spPr>
            <a:xfrm>
              <a:off x="5232699" y="2830788"/>
              <a:ext cx="1543585" cy="830997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600" b="1" i="0" u="none" strike="noStrike" kern="0" cap="none" spc="0" normalizeH="0" baseline="0" noProof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Segoe UI Symbol" panose="020B0502040204020203" pitchFamily="34" charset="0"/>
                  <a:ea typeface="Segoe UI Symbol" panose="020B0502040204020203" pitchFamily="34" charset="0"/>
                </a:rPr>
                <a:t>V</a:t>
              </a:r>
              <a:r>
                <a:rPr kumimoji="0" lang="en-NZ" sz="1600" b="0" i="0" u="none" strike="noStrike" kern="0" cap="none" spc="0" normalizeH="0" baseline="0" noProof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Segoe UI Symbol" panose="020B0502040204020203" pitchFamily="34" charset="0"/>
                  <a:ea typeface="Segoe UI Symbol" panose="020B0502040204020203" pitchFamily="34" charset="0"/>
                </a:rPr>
                <a:t>ariant of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NZ" sz="1600" b="1" kern="0">
                  <a:solidFill>
                    <a:srgbClr val="5A5A5A"/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U</a:t>
              </a:r>
              <a:r>
                <a:rPr lang="en-NZ" sz="1600" kern="0">
                  <a:solidFill>
                    <a:srgbClr val="5A5A5A"/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ncertain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600" b="1" i="0" u="none" strike="noStrike" kern="0" cap="none" spc="0" normalizeH="0" baseline="0" noProof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Segoe UI Symbol" panose="020B0502040204020203" pitchFamily="34" charset="0"/>
                  <a:ea typeface="Segoe UI Symbol" panose="020B0502040204020203" pitchFamily="34" charset="0"/>
                </a:rPr>
                <a:t>S</a:t>
              </a:r>
              <a:r>
                <a:rPr kumimoji="0" lang="en-NZ" sz="1600" b="0" i="0" u="none" strike="noStrike" kern="0" cap="none" spc="0" normalizeH="0" baseline="0" noProof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Segoe UI Symbol" panose="020B0502040204020203" pitchFamily="34" charset="0"/>
                  <a:ea typeface="Segoe UI Symbol" panose="020B0502040204020203" pitchFamily="34" charset="0"/>
                </a:rPr>
                <a:t>ignificance</a:t>
              </a:r>
            </a:p>
          </p:txBody>
        </p:sp>
        <p:sp>
          <p:nvSpPr>
            <p:cNvPr id="68" name="Hexagon 67">
              <a:extLst>
                <a:ext uri="{FF2B5EF4-FFF2-40B4-BE49-F238E27FC236}">
                  <a16:creationId xmlns:a16="http://schemas.microsoft.com/office/drawing/2014/main" id="{72EAADB9-46F5-4A14-8AE5-F02CFC970DF1}"/>
                </a:ext>
              </a:extLst>
            </p:cNvPr>
            <p:cNvSpPr/>
            <p:nvPr/>
          </p:nvSpPr>
          <p:spPr>
            <a:xfrm>
              <a:off x="5133634" y="3916781"/>
              <a:ext cx="1741714" cy="1358537"/>
            </a:xfrm>
            <a:prstGeom prst="hexagon">
              <a:avLst/>
            </a:prstGeom>
            <a:solidFill>
              <a:srgbClr val="E9C7B1"/>
            </a:solidFill>
            <a:ln w="57150" cap="flat" cmpd="sng" algn="ctr">
              <a:solidFill>
                <a:srgbClr val="C2672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0" cap="none" spc="0" normalizeH="0" baseline="0" noProof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Segoe UI Symbol" panose="020B0502040204020203" pitchFamily="34" charset="0"/>
                <a:ea typeface="Segoe UI Symbol" panose="020B0502040204020203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F31BBEE-B6D7-4E38-B133-29DAD1F16101}"/>
                </a:ext>
              </a:extLst>
            </p:cNvPr>
            <p:cNvSpPr txBox="1"/>
            <p:nvPr/>
          </p:nvSpPr>
          <p:spPr>
            <a:xfrm>
              <a:off x="5297254" y="4169508"/>
              <a:ext cx="1414473" cy="646331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b="0" i="0" u="none" strike="noStrike" kern="0" cap="none" spc="0" normalizeH="0" baseline="0" noProof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Segoe UI Symbol" panose="020B0502040204020203" pitchFamily="34" charset="0"/>
                  <a:ea typeface="Segoe UI Symbol" panose="020B0502040204020203" pitchFamily="34" charset="0"/>
                </a:rPr>
                <a:t>Likely Oncogenic</a:t>
              </a:r>
            </a:p>
          </p:txBody>
        </p:sp>
        <p:sp>
          <p:nvSpPr>
            <p:cNvPr id="70" name="Hexagon 69">
              <a:extLst>
                <a:ext uri="{FF2B5EF4-FFF2-40B4-BE49-F238E27FC236}">
                  <a16:creationId xmlns:a16="http://schemas.microsoft.com/office/drawing/2014/main" id="{F6DB7654-D7EA-4115-B7D3-C35A4AC128E0}"/>
                </a:ext>
              </a:extLst>
            </p:cNvPr>
            <p:cNvSpPr/>
            <p:nvPr/>
          </p:nvSpPr>
          <p:spPr>
            <a:xfrm>
              <a:off x="5133634" y="5295053"/>
              <a:ext cx="1741714" cy="1358537"/>
            </a:xfrm>
            <a:prstGeom prst="hexagon">
              <a:avLst/>
            </a:prstGeom>
            <a:solidFill>
              <a:srgbClr val="E9C7B1"/>
            </a:solidFill>
            <a:ln w="57150" cap="flat" cmpd="sng" algn="ctr">
              <a:solidFill>
                <a:srgbClr val="C2672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0" cap="none" spc="0" normalizeH="0" baseline="0" noProof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Segoe UI Symbol" panose="020B0502040204020203" pitchFamily="34" charset="0"/>
                <a:ea typeface="Segoe UI Symbol" panose="020B0502040204020203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EB1B552-64AC-4068-AE0C-A23C3DE02289}"/>
                </a:ext>
              </a:extLst>
            </p:cNvPr>
            <p:cNvSpPr txBox="1"/>
            <p:nvPr/>
          </p:nvSpPr>
          <p:spPr>
            <a:xfrm>
              <a:off x="5265661" y="5807506"/>
              <a:ext cx="1414473" cy="369332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NZ" kern="0">
                  <a:solidFill>
                    <a:srgbClr val="5A5A5A"/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Oncogenic</a:t>
              </a:r>
              <a:endParaRPr kumimoji="0" lang="en-NZ" b="0" i="0" u="none" strike="noStrike" kern="0" cap="none" spc="0" normalizeH="0" baseline="0" noProof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Segoe UI Symbol" panose="020B0502040204020203" pitchFamily="34" charset="0"/>
                <a:ea typeface="Segoe UI Symbol" panose="020B0502040204020203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72C99D4-B97A-408A-A596-9758D0A4885F}"/>
              </a:ext>
            </a:extLst>
          </p:cNvPr>
          <p:cNvGrpSpPr/>
          <p:nvPr/>
        </p:nvGrpSpPr>
        <p:grpSpPr>
          <a:xfrm>
            <a:off x="5043507" y="1204820"/>
            <a:ext cx="1741714" cy="1527105"/>
            <a:chOff x="3881325" y="3425194"/>
            <a:chExt cx="1741714" cy="1527105"/>
          </a:xfrm>
        </p:grpSpPr>
        <p:sp>
          <p:nvSpPr>
            <p:cNvPr id="72" name="Hexagon 71">
              <a:extLst>
                <a:ext uri="{FF2B5EF4-FFF2-40B4-BE49-F238E27FC236}">
                  <a16:creationId xmlns:a16="http://schemas.microsoft.com/office/drawing/2014/main" id="{6A903D48-E359-4941-9F3D-00CB05C7FBF0}"/>
                </a:ext>
              </a:extLst>
            </p:cNvPr>
            <p:cNvSpPr/>
            <p:nvPr/>
          </p:nvSpPr>
          <p:spPr>
            <a:xfrm>
              <a:off x="3881325" y="3425194"/>
              <a:ext cx="1741714" cy="1358537"/>
            </a:xfrm>
            <a:prstGeom prst="hexagon">
              <a:avLst/>
            </a:prstGeom>
            <a:solidFill>
              <a:srgbClr val="E9C7B1"/>
            </a:solidFill>
            <a:ln w="57150" cap="flat" cmpd="sng" algn="ctr">
              <a:solidFill>
                <a:srgbClr val="C2672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0" cap="none" spc="0" normalizeH="0" baseline="0" noProof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4177878-76C2-494E-90AD-67194E37F9BD}"/>
                </a:ext>
              </a:extLst>
            </p:cNvPr>
            <p:cNvSpPr txBox="1"/>
            <p:nvPr/>
          </p:nvSpPr>
          <p:spPr>
            <a:xfrm>
              <a:off x="4012411" y="3474971"/>
              <a:ext cx="1414473" cy="1477328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b="0" i="0" u="none" strike="noStrike" kern="0" cap="none" spc="0" normalizeH="0" baseline="0" noProof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Segoe UI Symbol" panose="020B0502040204020203" pitchFamily="34" charset="0"/>
                  <a:ea typeface="Segoe UI Symbol" panose="020B0502040204020203" pitchFamily="34" charset="0"/>
                </a:rPr>
                <a:t>Functional &amp;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b="0" i="0" u="none" strike="noStrike" kern="0" cap="none" spc="0" normalizeH="0" baseline="0" noProof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Segoe UI Symbol" panose="020B0502040204020203" pitchFamily="34" charset="0"/>
                  <a:ea typeface="Segoe UI Symbol" panose="020B0502040204020203" pitchFamily="34" charset="0"/>
                </a:rPr>
                <a:t>biological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NZ" kern="0">
                  <a:solidFill>
                    <a:srgbClr val="5A5A5A"/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impact</a:t>
              </a:r>
              <a:endParaRPr kumimoji="0" lang="en-NZ" b="0" i="0" u="none" strike="noStrike" kern="0" cap="none" spc="0" normalizeH="0" baseline="0" noProof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Segoe UI Symbol" panose="020B0502040204020203" pitchFamily="34" charset="0"/>
                <a:ea typeface="Segoe UI Symbol" panose="020B0502040204020203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b="0" i="0" u="none" strike="noStrike" kern="0" cap="none" spc="0" normalizeH="0" baseline="0" noProof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Segoe UI Symbol" panose="020B0502040204020203" pitchFamily="34" charset="0"/>
                <a:ea typeface="Segoe UI Symbol" panose="020B0502040204020203" pitchFamily="34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85F7CB1E-48C7-476A-8D97-F29BC39D67B5}"/>
              </a:ext>
            </a:extLst>
          </p:cNvPr>
          <p:cNvGrpSpPr/>
          <p:nvPr/>
        </p:nvGrpSpPr>
        <p:grpSpPr>
          <a:xfrm>
            <a:off x="3622928" y="1908275"/>
            <a:ext cx="1741714" cy="1459247"/>
            <a:chOff x="3881325" y="3425194"/>
            <a:chExt cx="1741714" cy="1459247"/>
          </a:xfrm>
        </p:grpSpPr>
        <p:sp>
          <p:nvSpPr>
            <p:cNvPr id="77" name="Hexagon 76">
              <a:extLst>
                <a:ext uri="{FF2B5EF4-FFF2-40B4-BE49-F238E27FC236}">
                  <a16:creationId xmlns:a16="http://schemas.microsoft.com/office/drawing/2014/main" id="{76D05681-97E1-4DB5-8017-79F334B44C0A}"/>
                </a:ext>
              </a:extLst>
            </p:cNvPr>
            <p:cNvSpPr/>
            <p:nvPr/>
          </p:nvSpPr>
          <p:spPr>
            <a:xfrm>
              <a:off x="3881325" y="3425194"/>
              <a:ext cx="1741714" cy="1358537"/>
            </a:xfrm>
            <a:prstGeom prst="hexagon">
              <a:avLst/>
            </a:prstGeom>
            <a:noFill/>
            <a:ln w="57150" cap="flat" cmpd="sng" algn="ctr">
              <a:solidFill>
                <a:srgbClr val="C2672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0" cap="none" spc="0" normalizeH="0" baseline="0" noProof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903F03B0-2CA5-4A9C-BA46-D77D5C7EBE28}"/>
                </a:ext>
              </a:extLst>
            </p:cNvPr>
            <p:cNvSpPr txBox="1"/>
            <p:nvPr/>
          </p:nvSpPr>
          <p:spPr>
            <a:xfrm>
              <a:off x="4044945" y="3684112"/>
              <a:ext cx="1414473" cy="1200329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b="0" i="0" u="none" strike="noStrike" kern="0" cap="none" spc="0" normalizeH="0" baseline="0" noProof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Segoe UI Symbol" panose="020B0502040204020203" pitchFamily="34" charset="0"/>
                  <a:ea typeface="Segoe UI Symbol" panose="020B0502040204020203" pitchFamily="34" charset="0"/>
                </a:rPr>
                <a:t>Effect on gene function?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b="0" i="0" u="none" strike="noStrike" kern="0" cap="none" spc="0" normalizeH="0" baseline="0" noProof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Segoe UI Symbol" panose="020B0502040204020203" pitchFamily="34" charset="0"/>
                <a:ea typeface="Segoe UI Symbol" panose="020B0502040204020203" pitchFamily="34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A1623F26-5AF4-45C6-A692-81ABD8F6201C}"/>
              </a:ext>
            </a:extLst>
          </p:cNvPr>
          <p:cNvGrpSpPr/>
          <p:nvPr/>
        </p:nvGrpSpPr>
        <p:grpSpPr>
          <a:xfrm>
            <a:off x="5069925" y="3990183"/>
            <a:ext cx="1741714" cy="1358537"/>
            <a:chOff x="3881325" y="3425194"/>
            <a:chExt cx="1741714" cy="1358537"/>
          </a:xfrm>
        </p:grpSpPr>
        <p:sp>
          <p:nvSpPr>
            <p:cNvPr id="80" name="Hexagon 79">
              <a:extLst>
                <a:ext uri="{FF2B5EF4-FFF2-40B4-BE49-F238E27FC236}">
                  <a16:creationId xmlns:a16="http://schemas.microsoft.com/office/drawing/2014/main" id="{353A1D34-4E55-4AE9-8386-80A36B4BC789}"/>
                </a:ext>
              </a:extLst>
            </p:cNvPr>
            <p:cNvSpPr/>
            <p:nvPr/>
          </p:nvSpPr>
          <p:spPr>
            <a:xfrm>
              <a:off x="3881325" y="3425194"/>
              <a:ext cx="1741714" cy="1358537"/>
            </a:xfrm>
            <a:prstGeom prst="hexagon">
              <a:avLst/>
            </a:prstGeom>
            <a:noFill/>
            <a:ln w="57150" cap="flat" cmpd="sng" algn="ctr">
              <a:solidFill>
                <a:srgbClr val="C2672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0" cap="none" spc="0" normalizeH="0" baseline="0" noProof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C5405E28-D25A-4D6C-9ACE-E583A4A0586B}"/>
                </a:ext>
              </a:extLst>
            </p:cNvPr>
            <p:cNvSpPr txBox="1"/>
            <p:nvPr/>
          </p:nvSpPr>
          <p:spPr>
            <a:xfrm>
              <a:off x="4044945" y="3684112"/>
              <a:ext cx="1414473" cy="923330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b="0" i="0" u="none" strike="noStrike" kern="0" cap="none" spc="0" normalizeH="0" baseline="0" noProof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Segoe UI Symbol" panose="020B0502040204020203" pitchFamily="34" charset="0"/>
                  <a:ea typeface="Segoe UI Symbol" panose="020B0502040204020203" pitchFamily="34" charset="0"/>
                </a:rPr>
                <a:t>Role in mol. </a:t>
              </a:r>
              <a:r>
                <a:rPr kumimoji="0" lang="en-NZ" b="0" i="0" u="none" strike="noStrike" kern="0" cap="none" spc="0" normalizeH="0" baseline="0" noProof="0" err="1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Segoe UI Symbol" panose="020B0502040204020203" pitchFamily="34" charset="0"/>
                  <a:ea typeface="Segoe UI Symbol" panose="020B0502040204020203" pitchFamily="34" charset="0"/>
                </a:rPr>
                <a:t>signaling</a:t>
              </a:r>
              <a:r>
                <a:rPr kumimoji="0" lang="en-NZ" b="0" i="0" u="none" strike="noStrike" kern="0" cap="none" spc="0" normalizeH="0" baseline="0" noProof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Segoe UI Symbol" panose="020B0502040204020203" pitchFamily="34" charset="0"/>
                  <a:ea typeface="Segoe UI Symbol" panose="020B0502040204020203" pitchFamily="34" charset="0"/>
                </a:rPr>
                <a:t>?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b="0" i="0" u="none" strike="noStrike" kern="0" cap="none" spc="0" normalizeH="0" baseline="0" noProof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Segoe UI Symbol" panose="020B0502040204020203" pitchFamily="34" charset="0"/>
                <a:ea typeface="Segoe UI Symbol" panose="020B0502040204020203" pitchFamily="34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666F819D-B204-407D-B486-FDC2DA4CEC36}"/>
              </a:ext>
            </a:extLst>
          </p:cNvPr>
          <p:cNvGrpSpPr/>
          <p:nvPr/>
        </p:nvGrpSpPr>
        <p:grpSpPr>
          <a:xfrm>
            <a:off x="5060012" y="2581472"/>
            <a:ext cx="1741714" cy="1459247"/>
            <a:chOff x="3881325" y="3425194"/>
            <a:chExt cx="1741714" cy="1459247"/>
          </a:xfrm>
        </p:grpSpPr>
        <p:sp>
          <p:nvSpPr>
            <p:cNvPr id="84" name="Hexagon 83">
              <a:extLst>
                <a:ext uri="{FF2B5EF4-FFF2-40B4-BE49-F238E27FC236}">
                  <a16:creationId xmlns:a16="http://schemas.microsoft.com/office/drawing/2014/main" id="{E983DB26-9D35-43CC-8701-925998D6EBA0}"/>
                </a:ext>
              </a:extLst>
            </p:cNvPr>
            <p:cNvSpPr/>
            <p:nvPr/>
          </p:nvSpPr>
          <p:spPr>
            <a:xfrm>
              <a:off x="3881325" y="3425194"/>
              <a:ext cx="1741714" cy="1358537"/>
            </a:xfrm>
            <a:prstGeom prst="hexagon">
              <a:avLst/>
            </a:prstGeom>
            <a:noFill/>
            <a:ln w="57150" cap="flat" cmpd="sng" algn="ctr">
              <a:solidFill>
                <a:srgbClr val="C2672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0" cap="none" spc="0" normalizeH="0" baseline="0" noProof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265B0C8-2915-4315-A446-E59646D3150B}"/>
                </a:ext>
              </a:extLst>
            </p:cNvPr>
            <p:cNvSpPr txBox="1"/>
            <p:nvPr/>
          </p:nvSpPr>
          <p:spPr>
            <a:xfrm>
              <a:off x="4044945" y="3684112"/>
              <a:ext cx="1414473" cy="1200329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b="0" i="0" u="none" strike="noStrike" kern="0" cap="none" spc="0" normalizeH="0" baseline="0" noProof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Segoe UI Symbol" panose="020B0502040204020203" pitchFamily="34" charset="0"/>
                  <a:ea typeface="Segoe UI Symbol" panose="020B0502040204020203" pitchFamily="34" charset="0"/>
                </a:rPr>
                <a:t>Effect on protein function?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b="0" i="0" u="none" strike="noStrike" kern="0" cap="none" spc="0" normalizeH="0" baseline="0" noProof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Segoe UI Symbol" panose="020B0502040204020203" pitchFamily="34" charset="0"/>
                <a:ea typeface="Segoe UI Symbol" panose="020B0502040204020203" pitchFamily="3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CC5D124F-54F9-4916-BA6B-C77BF20E6A14}"/>
              </a:ext>
            </a:extLst>
          </p:cNvPr>
          <p:cNvGrpSpPr/>
          <p:nvPr/>
        </p:nvGrpSpPr>
        <p:grpSpPr>
          <a:xfrm>
            <a:off x="6484398" y="3289423"/>
            <a:ext cx="1742215" cy="2729061"/>
            <a:chOff x="1154641" y="4049725"/>
            <a:chExt cx="1742215" cy="2729061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1631493B-4B20-4EA8-955D-2B5800BC12D7}"/>
                </a:ext>
              </a:extLst>
            </p:cNvPr>
            <p:cNvGrpSpPr/>
            <p:nvPr/>
          </p:nvGrpSpPr>
          <p:grpSpPr>
            <a:xfrm>
              <a:off x="1154641" y="4049725"/>
              <a:ext cx="1741714" cy="1358537"/>
              <a:chOff x="1523974" y="4692440"/>
              <a:chExt cx="1741714" cy="1358537"/>
            </a:xfrm>
          </p:grpSpPr>
          <p:sp>
            <p:nvSpPr>
              <p:cNvPr id="90" name="Hexagon 89">
                <a:extLst>
                  <a:ext uri="{FF2B5EF4-FFF2-40B4-BE49-F238E27FC236}">
                    <a16:creationId xmlns:a16="http://schemas.microsoft.com/office/drawing/2014/main" id="{ADA23FE3-4122-4EE6-825E-A6F6EA8A42D8}"/>
                  </a:ext>
                </a:extLst>
              </p:cNvPr>
              <p:cNvSpPr/>
              <p:nvPr/>
            </p:nvSpPr>
            <p:spPr>
              <a:xfrm>
                <a:off x="1523974" y="4692440"/>
                <a:ext cx="1741714" cy="1358537"/>
              </a:xfrm>
              <a:prstGeom prst="hexagon">
                <a:avLst/>
              </a:prstGeom>
              <a:noFill/>
              <a:ln w="57150" cap="flat" cmpd="sng" algn="ctr">
                <a:solidFill>
                  <a:srgbClr val="C26728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800" b="0" i="0" u="none" strike="noStrike" kern="0" cap="none" spc="0" normalizeH="0" baseline="0" noProof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6F205F44-725E-4BF5-9C86-3366E8686910}"/>
                  </a:ext>
                </a:extLst>
              </p:cNvPr>
              <p:cNvSpPr txBox="1"/>
              <p:nvPr/>
            </p:nvSpPr>
            <p:spPr>
              <a:xfrm>
                <a:off x="1768910" y="5104549"/>
                <a:ext cx="1177551" cy="646331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NZ" sz="1800" b="1" i="1" u="none" strike="noStrike" kern="0" cap="none" spc="0" normalizeH="0" baseline="0" noProof="0">
                    <a:ln>
                      <a:noFill/>
                    </a:ln>
                    <a:solidFill>
                      <a:srgbClr val="5A5A5A"/>
                    </a:solidFill>
                    <a:effectLst/>
                    <a:uLnTx/>
                    <a:uFillTx/>
                    <a:latin typeface="Calibri" panose="020F0502020204030204"/>
                  </a:rPr>
                  <a:t>in vitro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NZ" sz="1800" b="1" i="1" u="none" strike="noStrike" kern="0" cap="none" spc="0" normalizeH="0" baseline="0" noProof="0">
                    <a:ln>
                      <a:noFill/>
                    </a:ln>
                    <a:solidFill>
                      <a:srgbClr val="5A5A5A"/>
                    </a:solidFill>
                    <a:effectLst/>
                    <a:uLnTx/>
                    <a:uFillTx/>
                    <a:latin typeface="Calibri" panose="020F0502020204030204"/>
                  </a:rPr>
                  <a:t>in vivo</a:t>
                </a:r>
              </a:p>
            </p:txBody>
          </p:sp>
        </p:grpSp>
        <p:sp>
          <p:nvSpPr>
            <p:cNvPr id="88" name="Hexagon 87">
              <a:extLst>
                <a:ext uri="{FF2B5EF4-FFF2-40B4-BE49-F238E27FC236}">
                  <a16:creationId xmlns:a16="http://schemas.microsoft.com/office/drawing/2014/main" id="{F2924D75-C731-48BD-A6D6-4AD9ABA15DDE}"/>
                </a:ext>
              </a:extLst>
            </p:cNvPr>
            <p:cNvSpPr/>
            <p:nvPr/>
          </p:nvSpPr>
          <p:spPr>
            <a:xfrm>
              <a:off x="1155142" y="5420249"/>
              <a:ext cx="1741714" cy="1358537"/>
            </a:xfrm>
            <a:prstGeom prst="hexagon">
              <a:avLst/>
            </a:prstGeom>
            <a:noFill/>
            <a:ln w="57150" cap="flat" cmpd="sng" algn="ctr">
              <a:solidFill>
                <a:srgbClr val="C2672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0" cap="none" spc="0" normalizeH="0" baseline="0" noProof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D1F10C91-EB4C-4C35-8252-05BF0AD265B2}"/>
                </a:ext>
              </a:extLst>
            </p:cNvPr>
            <p:cNvSpPr txBox="1"/>
            <p:nvPr/>
          </p:nvSpPr>
          <p:spPr>
            <a:xfrm>
              <a:off x="1476319" y="5854513"/>
              <a:ext cx="1177551" cy="369332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1" u="none" strike="noStrike" kern="0" cap="none" spc="0" normalizeH="0" baseline="0" noProof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Calibri" panose="020F0502020204030204"/>
                </a:rPr>
                <a:t>in silico 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EEE6910F-EE22-405D-9A98-C8CABD559C3B}"/>
              </a:ext>
            </a:extLst>
          </p:cNvPr>
          <p:cNvGrpSpPr/>
          <p:nvPr/>
        </p:nvGrpSpPr>
        <p:grpSpPr>
          <a:xfrm>
            <a:off x="6484398" y="1897586"/>
            <a:ext cx="1741714" cy="1358537"/>
            <a:chOff x="1411317" y="4701843"/>
            <a:chExt cx="1741714" cy="1358537"/>
          </a:xfrm>
        </p:grpSpPr>
        <p:sp>
          <p:nvSpPr>
            <p:cNvPr id="93" name="Hexagon 92">
              <a:extLst>
                <a:ext uri="{FF2B5EF4-FFF2-40B4-BE49-F238E27FC236}">
                  <a16:creationId xmlns:a16="http://schemas.microsoft.com/office/drawing/2014/main" id="{48F57A5B-BAE8-4A46-80AF-CB020D206025}"/>
                </a:ext>
              </a:extLst>
            </p:cNvPr>
            <p:cNvSpPr/>
            <p:nvPr/>
          </p:nvSpPr>
          <p:spPr>
            <a:xfrm>
              <a:off x="1411317" y="4701843"/>
              <a:ext cx="1741714" cy="1358537"/>
            </a:xfrm>
            <a:prstGeom prst="hexagon">
              <a:avLst/>
            </a:prstGeom>
            <a:noFill/>
            <a:ln w="57150" cap="flat" cmpd="sng" algn="ctr">
              <a:solidFill>
                <a:srgbClr val="C2672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0" cap="none" spc="0" normalizeH="0" baseline="0" noProof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BFC89F5-DE33-436E-B82C-12776B92B413}"/>
                </a:ext>
              </a:extLst>
            </p:cNvPr>
            <p:cNvSpPr txBox="1"/>
            <p:nvPr/>
          </p:nvSpPr>
          <p:spPr>
            <a:xfrm>
              <a:off x="1668654" y="5154376"/>
              <a:ext cx="1177551" cy="369332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NZ" b="1" kern="0">
                  <a:solidFill>
                    <a:srgbClr val="5A5A5A"/>
                  </a:solidFill>
                  <a:latin typeface="Calibri" panose="020F0502020204030204"/>
                </a:rPr>
                <a:t>Literature</a:t>
              </a:r>
              <a:endParaRPr kumimoji="0" lang="en-NZ" sz="1800" b="1" i="0" u="none" strike="noStrike" kern="0" cap="none" spc="0" normalizeH="0" baseline="0" noProof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066FE9D-3603-4F80-A1B3-3C31C798DFD2}"/>
              </a:ext>
            </a:extLst>
          </p:cNvPr>
          <p:cNvGrpSpPr/>
          <p:nvPr/>
        </p:nvGrpSpPr>
        <p:grpSpPr>
          <a:xfrm>
            <a:off x="2231085" y="1235999"/>
            <a:ext cx="1741714" cy="1358537"/>
            <a:chOff x="5557643" y="3406184"/>
            <a:chExt cx="1741714" cy="1358537"/>
          </a:xfrm>
          <a:noFill/>
        </p:grpSpPr>
        <p:sp>
          <p:nvSpPr>
            <p:cNvPr id="96" name="Hexagon 95">
              <a:extLst>
                <a:ext uri="{FF2B5EF4-FFF2-40B4-BE49-F238E27FC236}">
                  <a16:creationId xmlns:a16="http://schemas.microsoft.com/office/drawing/2014/main" id="{A7B3AA54-96BC-45DA-898B-E1A1FA6AF70A}"/>
                </a:ext>
              </a:extLst>
            </p:cNvPr>
            <p:cNvSpPr/>
            <p:nvPr/>
          </p:nvSpPr>
          <p:spPr>
            <a:xfrm>
              <a:off x="5557643" y="3406184"/>
              <a:ext cx="1741714" cy="1358537"/>
            </a:xfrm>
            <a:prstGeom prst="hexagon">
              <a:avLst/>
            </a:prstGeom>
            <a:solidFill>
              <a:srgbClr val="E9C7B1"/>
            </a:solidFill>
            <a:ln w="57150" cap="flat" cmpd="sng" algn="ctr">
              <a:solidFill>
                <a:srgbClr val="C2672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0" cap="none" spc="0" normalizeH="0" baseline="0" noProof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E5DC838D-A72C-445D-BCC1-D8F07939498D}"/>
                </a:ext>
              </a:extLst>
            </p:cNvPr>
            <p:cNvSpPr txBox="1"/>
            <p:nvPr/>
          </p:nvSpPr>
          <p:spPr>
            <a:xfrm>
              <a:off x="5732062" y="3704089"/>
              <a:ext cx="1285362" cy="707886"/>
            </a:xfrm>
            <a:prstGeom prst="rect">
              <a:avLst/>
            </a:prstGeom>
            <a:grp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2000" b="0" i="0" u="none" strike="noStrike" kern="0" cap="none" spc="0" normalizeH="0" baseline="0" noProof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Calibri" panose="020F0502020204030204"/>
                </a:rPr>
                <a:t>Somatic databases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69E2839-937A-49D4-8410-F9148253C58C}"/>
              </a:ext>
            </a:extLst>
          </p:cNvPr>
          <p:cNvGrpSpPr/>
          <p:nvPr/>
        </p:nvGrpSpPr>
        <p:grpSpPr>
          <a:xfrm>
            <a:off x="3679305" y="3289422"/>
            <a:ext cx="1741714" cy="1358537"/>
            <a:chOff x="8820573" y="4477776"/>
            <a:chExt cx="1741714" cy="1358537"/>
          </a:xfrm>
          <a:noFill/>
        </p:grpSpPr>
        <p:sp>
          <p:nvSpPr>
            <p:cNvPr id="99" name="Hexagon 98">
              <a:extLst>
                <a:ext uri="{FF2B5EF4-FFF2-40B4-BE49-F238E27FC236}">
                  <a16:creationId xmlns:a16="http://schemas.microsoft.com/office/drawing/2014/main" id="{A898B48A-1B91-400A-99CC-5BD33613AA39}"/>
                </a:ext>
              </a:extLst>
            </p:cNvPr>
            <p:cNvSpPr/>
            <p:nvPr/>
          </p:nvSpPr>
          <p:spPr>
            <a:xfrm>
              <a:off x="8820573" y="4477776"/>
              <a:ext cx="1741714" cy="1358537"/>
            </a:xfrm>
            <a:prstGeom prst="hexagon">
              <a:avLst/>
            </a:prstGeom>
            <a:grpFill/>
            <a:ln w="57150" cap="flat" cmpd="sng" algn="ctr">
              <a:solidFill>
                <a:srgbClr val="C2672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0" cap="none" spc="0" normalizeH="0" baseline="0" noProof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9CDA0F56-C4D6-41B2-8EBC-890D40F91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70838" y="4962480"/>
              <a:ext cx="1241184" cy="389128"/>
            </a:xfrm>
            <a:prstGeom prst="rect">
              <a:avLst/>
            </a:prstGeom>
            <a:grpFill/>
            <a:ln w="57150">
              <a:noFill/>
            </a:ln>
          </p:spPr>
        </p:pic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8BB344EE-729B-40E4-9586-346044146395}"/>
              </a:ext>
            </a:extLst>
          </p:cNvPr>
          <p:cNvGrpSpPr/>
          <p:nvPr/>
        </p:nvGrpSpPr>
        <p:grpSpPr>
          <a:xfrm>
            <a:off x="822674" y="1948217"/>
            <a:ext cx="1741714" cy="1358537"/>
            <a:chOff x="7042638" y="4124315"/>
            <a:chExt cx="1741714" cy="1358537"/>
          </a:xfrm>
          <a:noFill/>
        </p:grpSpPr>
        <p:sp>
          <p:nvSpPr>
            <p:cNvPr id="102" name="Hexagon 101">
              <a:extLst>
                <a:ext uri="{FF2B5EF4-FFF2-40B4-BE49-F238E27FC236}">
                  <a16:creationId xmlns:a16="http://schemas.microsoft.com/office/drawing/2014/main" id="{0B53C684-4C1E-4DDB-BA11-1733B2381858}"/>
                </a:ext>
              </a:extLst>
            </p:cNvPr>
            <p:cNvSpPr/>
            <p:nvPr/>
          </p:nvSpPr>
          <p:spPr>
            <a:xfrm>
              <a:off x="7042638" y="4124315"/>
              <a:ext cx="1741714" cy="1358537"/>
            </a:xfrm>
            <a:prstGeom prst="hexagon">
              <a:avLst/>
            </a:prstGeom>
            <a:grpFill/>
            <a:ln w="57150" cap="flat" cmpd="sng" algn="ctr">
              <a:solidFill>
                <a:srgbClr val="C2672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0" cap="none" spc="0" normalizeH="0" baseline="0" noProof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E6FDFAE4-124D-49FE-9484-B382545F0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85314" y="4969175"/>
              <a:ext cx="440839" cy="460578"/>
            </a:xfrm>
            <a:prstGeom prst="rect">
              <a:avLst/>
            </a:prstGeom>
            <a:grpFill/>
            <a:ln w="57150">
              <a:noFill/>
            </a:ln>
          </p:spPr>
        </p:pic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6B82728A-1ACF-49DB-B08C-ED2A7547A714}"/>
                </a:ext>
              </a:extLst>
            </p:cNvPr>
            <p:cNvSpPr txBox="1"/>
            <p:nvPr/>
          </p:nvSpPr>
          <p:spPr>
            <a:xfrm>
              <a:off x="7171820" y="4377703"/>
              <a:ext cx="1537216" cy="584775"/>
            </a:xfrm>
            <a:prstGeom prst="rect">
              <a:avLst/>
            </a:prstGeom>
            <a:grpFill/>
            <a:ln w="57150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3200" b="0" i="0" u="none" strike="noStrike" kern="0" cap="none" spc="0" normalizeH="0" baseline="0" noProof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Calibri" panose="020F0502020204030204"/>
                </a:rPr>
                <a:t>COSMIC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86C44E38-0EC7-4006-BA3F-90F224E3061D}"/>
              </a:ext>
            </a:extLst>
          </p:cNvPr>
          <p:cNvGrpSpPr/>
          <p:nvPr/>
        </p:nvGrpSpPr>
        <p:grpSpPr>
          <a:xfrm>
            <a:off x="795521" y="3322753"/>
            <a:ext cx="1741714" cy="1358537"/>
            <a:chOff x="4301723" y="5460167"/>
            <a:chExt cx="1741714" cy="1358537"/>
          </a:xfrm>
          <a:noFill/>
        </p:grpSpPr>
        <p:sp>
          <p:nvSpPr>
            <p:cNvPr id="109" name="Hexagon 108">
              <a:extLst>
                <a:ext uri="{FF2B5EF4-FFF2-40B4-BE49-F238E27FC236}">
                  <a16:creationId xmlns:a16="http://schemas.microsoft.com/office/drawing/2014/main" id="{A72B7E14-B2F3-4668-BF6C-71DECDCE8D69}"/>
                </a:ext>
              </a:extLst>
            </p:cNvPr>
            <p:cNvSpPr/>
            <p:nvPr/>
          </p:nvSpPr>
          <p:spPr>
            <a:xfrm>
              <a:off x="4301723" y="5460167"/>
              <a:ext cx="1741714" cy="1358537"/>
            </a:xfrm>
            <a:prstGeom prst="hexagon">
              <a:avLst/>
            </a:prstGeom>
            <a:grpFill/>
            <a:ln w="57150" cap="flat" cmpd="sng" algn="ctr">
              <a:solidFill>
                <a:srgbClr val="C2672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0" cap="none" spc="0" normalizeH="0" baseline="0" noProof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49F81DA9-1EE5-4204-A2F9-3CB1E0884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22999" y="5909089"/>
              <a:ext cx="1285362" cy="352975"/>
            </a:xfrm>
            <a:prstGeom prst="rect">
              <a:avLst/>
            </a:prstGeom>
            <a:grpFill/>
            <a:ln w="57150">
              <a:noFill/>
            </a:ln>
          </p:spPr>
        </p:pic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8381F5D5-99BF-4BA3-A881-21165AAE52DC}"/>
              </a:ext>
            </a:extLst>
          </p:cNvPr>
          <p:cNvGrpSpPr/>
          <p:nvPr/>
        </p:nvGrpSpPr>
        <p:grpSpPr>
          <a:xfrm>
            <a:off x="2228057" y="2630834"/>
            <a:ext cx="1741714" cy="1358537"/>
            <a:chOff x="8466572" y="2079048"/>
            <a:chExt cx="1741714" cy="1358537"/>
          </a:xfrm>
          <a:noFill/>
        </p:grpSpPr>
        <p:sp>
          <p:nvSpPr>
            <p:cNvPr id="112" name="Hexagon 111">
              <a:extLst>
                <a:ext uri="{FF2B5EF4-FFF2-40B4-BE49-F238E27FC236}">
                  <a16:creationId xmlns:a16="http://schemas.microsoft.com/office/drawing/2014/main" id="{11A9F901-A931-49E5-AC92-A8AD7ABA071D}"/>
                </a:ext>
              </a:extLst>
            </p:cNvPr>
            <p:cNvSpPr/>
            <p:nvPr/>
          </p:nvSpPr>
          <p:spPr>
            <a:xfrm>
              <a:off x="8466572" y="2079048"/>
              <a:ext cx="1741714" cy="1358537"/>
            </a:xfrm>
            <a:prstGeom prst="hexagon">
              <a:avLst/>
            </a:prstGeom>
            <a:grpFill/>
            <a:ln w="57150" cap="flat" cmpd="sng" algn="ctr">
              <a:solidFill>
                <a:srgbClr val="C2672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0" cap="none" spc="0" normalizeH="0" baseline="0" noProof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3" name="Picture 2" descr="ClinVar - ClinGen | Clinical Genome Resource">
              <a:extLst>
                <a:ext uri="{FF2B5EF4-FFF2-40B4-BE49-F238E27FC236}">
                  <a16:creationId xmlns:a16="http://schemas.microsoft.com/office/drawing/2014/main" id="{04A544CD-BC36-4EB9-BC3A-03F85740C3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0508" y="2311827"/>
              <a:ext cx="935317" cy="935317"/>
            </a:xfrm>
            <a:prstGeom prst="rect">
              <a:avLst/>
            </a:prstGeom>
            <a:grpFill/>
            <a:ln w="57150">
              <a:noFill/>
            </a:ln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EB6AFE9C-EF6F-418B-84E5-744FB0C33BB5}"/>
              </a:ext>
            </a:extLst>
          </p:cNvPr>
          <p:cNvGrpSpPr/>
          <p:nvPr/>
        </p:nvGrpSpPr>
        <p:grpSpPr>
          <a:xfrm>
            <a:off x="2225732" y="3999868"/>
            <a:ext cx="1741714" cy="1358537"/>
            <a:chOff x="4233089" y="5460167"/>
            <a:chExt cx="1741714" cy="1358537"/>
          </a:xfrm>
          <a:noFill/>
        </p:grpSpPr>
        <p:sp>
          <p:nvSpPr>
            <p:cNvPr id="119" name="Hexagon 118">
              <a:extLst>
                <a:ext uri="{FF2B5EF4-FFF2-40B4-BE49-F238E27FC236}">
                  <a16:creationId xmlns:a16="http://schemas.microsoft.com/office/drawing/2014/main" id="{F17D21B0-C564-491E-84CF-139333D03C7E}"/>
                </a:ext>
              </a:extLst>
            </p:cNvPr>
            <p:cNvSpPr/>
            <p:nvPr/>
          </p:nvSpPr>
          <p:spPr>
            <a:xfrm>
              <a:off x="4233089" y="5460167"/>
              <a:ext cx="1741714" cy="1358537"/>
            </a:xfrm>
            <a:prstGeom prst="hexagon">
              <a:avLst/>
            </a:prstGeom>
            <a:grpFill/>
            <a:ln w="57150" cap="flat" cmpd="sng" algn="ctr">
              <a:solidFill>
                <a:srgbClr val="C2672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0" cap="none" spc="0" normalizeH="0" baseline="0" noProof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1570DF6C-8D45-4B6B-BB41-92FCAB133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13636" y="5866289"/>
              <a:ext cx="1218281" cy="584775"/>
            </a:xfrm>
            <a:prstGeom prst="rect">
              <a:avLst/>
            </a:prstGeom>
            <a:grpFill/>
            <a:ln w="57150">
              <a:noFill/>
            </a:ln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E863566-EB86-4A2D-B052-0AE1BB817E71}"/>
              </a:ext>
            </a:extLst>
          </p:cNvPr>
          <p:cNvGrpSpPr/>
          <p:nvPr/>
        </p:nvGrpSpPr>
        <p:grpSpPr>
          <a:xfrm>
            <a:off x="2222274" y="5348720"/>
            <a:ext cx="1741714" cy="1358537"/>
            <a:chOff x="2222274" y="5348720"/>
            <a:chExt cx="1741714" cy="1358537"/>
          </a:xfrm>
        </p:grpSpPr>
        <p:sp>
          <p:nvSpPr>
            <p:cNvPr id="122" name="Hexagon 121">
              <a:extLst>
                <a:ext uri="{FF2B5EF4-FFF2-40B4-BE49-F238E27FC236}">
                  <a16:creationId xmlns:a16="http://schemas.microsoft.com/office/drawing/2014/main" id="{1E296C8D-F48C-4CE6-B760-64B64389DC05}"/>
                </a:ext>
              </a:extLst>
            </p:cNvPr>
            <p:cNvSpPr/>
            <p:nvPr/>
          </p:nvSpPr>
          <p:spPr>
            <a:xfrm>
              <a:off x="2222274" y="5348720"/>
              <a:ext cx="1741714" cy="1358537"/>
            </a:xfrm>
            <a:prstGeom prst="hexagon">
              <a:avLst/>
            </a:prstGeom>
            <a:noFill/>
            <a:ln w="57150" cap="flat" cmpd="sng" algn="ctr">
              <a:solidFill>
                <a:srgbClr val="C2672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0" cap="none" spc="0" normalizeH="0" baseline="0" noProof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F1EB08A-196B-4957-8BC3-7F4E8054EF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560151" y="5824041"/>
              <a:ext cx="1050571" cy="422957"/>
            </a:xfrm>
            <a:prstGeom prst="rect">
              <a:avLst/>
            </a:prstGeom>
          </p:spPr>
        </p:pic>
      </p:grpSp>
      <p:sp>
        <p:nvSpPr>
          <p:cNvPr id="59" name="Hexagon 58">
            <a:extLst>
              <a:ext uri="{FF2B5EF4-FFF2-40B4-BE49-F238E27FC236}">
                <a16:creationId xmlns:a16="http://schemas.microsoft.com/office/drawing/2014/main" id="{904E5597-3F06-49B3-9B82-FF672A2CAB7A}"/>
              </a:ext>
            </a:extLst>
          </p:cNvPr>
          <p:cNvSpPr/>
          <p:nvPr/>
        </p:nvSpPr>
        <p:spPr>
          <a:xfrm>
            <a:off x="3642890" y="4657825"/>
            <a:ext cx="1741714" cy="1358537"/>
          </a:xfrm>
          <a:prstGeom prst="hexagon">
            <a:avLst/>
          </a:prstGeom>
          <a:solidFill>
            <a:srgbClr val="E9C7B1"/>
          </a:solidFill>
          <a:ln w="57150" cap="flat" cmpd="sng" algn="ctr">
            <a:solidFill>
              <a:srgbClr val="C2672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0" cap="none" spc="0" normalizeH="0" baseline="0" noProof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1595663-C836-4DDA-85F5-36F7C91344C2}"/>
              </a:ext>
            </a:extLst>
          </p:cNvPr>
          <p:cNvSpPr txBox="1"/>
          <p:nvPr/>
        </p:nvSpPr>
        <p:spPr>
          <a:xfrm>
            <a:off x="3809159" y="4830684"/>
            <a:ext cx="1414473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b="0" i="0" u="none" strike="noStrike" kern="0" cap="none" spc="0" normalizeH="0" baseline="0" noProof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Segoe UI Symbol" panose="020B0502040204020203" pitchFamily="34" charset="0"/>
                <a:ea typeface="Segoe UI Symbol" panose="020B0502040204020203" pitchFamily="34" charset="0"/>
              </a:rPr>
              <a:t>General population dbs.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b="0" i="0" u="none" strike="noStrike" kern="0" cap="none" spc="0" normalizeH="0" baseline="0" noProof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09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Rectangle 325">
            <a:extLst>
              <a:ext uri="{FF2B5EF4-FFF2-40B4-BE49-F238E27FC236}">
                <a16:creationId xmlns:a16="http://schemas.microsoft.com/office/drawing/2014/main" id="{22C47EE8-BF98-4A14-B3BB-8D7EB46B5A6E}"/>
              </a:ext>
            </a:extLst>
          </p:cNvPr>
          <p:cNvSpPr/>
          <p:nvPr/>
        </p:nvSpPr>
        <p:spPr>
          <a:xfrm>
            <a:off x="1914220" y="2865421"/>
            <a:ext cx="9731236" cy="359036"/>
          </a:xfrm>
          <a:prstGeom prst="rect">
            <a:avLst/>
          </a:prstGeom>
          <a:solidFill>
            <a:srgbClr val="FEE29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49" name="Rectangle 548">
            <a:extLst>
              <a:ext uri="{FF2B5EF4-FFF2-40B4-BE49-F238E27FC236}">
                <a16:creationId xmlns:a16="http://schemas.microsoft.com/office/drawing/2014/main" id="{30C7DD3E-B504-4D88-B67D-BE9ACFAA9CB9}"/>
              </a:ext>
            </a:extLst>
          </p:cNvPr>
          <p:cNvSpPr/>
          <p:nvPr/>
        </p:nvSpPr>
        <p:spPr>
          <a:xfrm>
            <a:off x="2013182" y="2893739"/>
            <a:ext cx="1137287" cy="302400"/>
          </a:xfrm>
          <a:prstGeom prst="rect">
            <a:avLst/>
          </a:prstGeom>
          <a:solidFill>
            <a:srgbClr val="577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>
                <a:solidFill>
                  <a:schemeClr val="bg1"/>
                </a:solidFill>
              </a:rPr>
              <a:t>Exon 20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DD2E54A-C2F9-4AF7-AA44-7CEAA4CE4962}"/>
              </a:ext>
            </a:extLst>
          </p:cNvPr>
          <p:cNvSpPr/>
          <p:nvPr/>
        </p:nvSpPr>
        <p:spPr>
          <a:xfrm>
            <a:off x="7854535" y="2910849"/>
            <a:ext cx="1154868" cy="286126"/>
          </a:xfrm>
          <a:prstGeom prst="rect">
            <a:avLst/>
          </a:prstGeom>
          <a:solidFill>
            <a:srgbClr val="577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bg1"/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6547CF0-6B22-42B3-A35D-EB38C17F4AFD}"/>
              </a:ext>
            </a:extLst>
          </p:cNvPr>
          <p:cNvSpPr txBox="1"/>
          <p:nvPr/>
        </p:nvSpPr>
        <p:spPr>
          <a:xfrm>
            <a:off x="6779838" y="2887911"/>
            <a:ext cx="1228043" cy="338554"/>
          </a:xfrm>
          <a:prstGeom prst="rect">
            <a:avLst/>
          </a:prstGeom>
          <a:solidFill>
            <a:srgbClr val="FEE292"/>
          </a:solidFill>
        </p:spPr>
        <p:txBody>
          <a:bodyPr wrap="square" rtlCol="0">
            <a:spAutoFit/>
          </a:bodyPr>
          <a:lstStyle/>
          <a:p>
            <a:r>
              <a:rPr lang="en-NZ" sz="1600">
                <a:solidFill>
                  <a:srgbClr val="FFC000"/>
                </a:solidFill>
              </a:rPr>
              <a:t>Intron 21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B4FB35C9-4CE5-44EC-BC28-F31E17DA8C79}"/>
              </a:ext>
            </a:extLst>
          </p:cNvPr>
          <p:cNvSpPr txBox="1"/>
          <p:nvPr/>
        </p:nvSpPr>
        <p:spPr>
          <a:xfrm>
            <a:off x="2438342" y="5390686"/>
            <a:ext cx="1230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i="1">
                <a:solidFill>
                  <a:srgbClr val="5775A9"/>
                </a:solidFill>
              </a:rPr>
              <a:t>Translation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0936F77-C11E-4808-AA2F-B61777A9D15F}"/>
              </a:ext>
            </a:extLst>
          </p:cNvPr>
          <p:cNvSpPr/>
          <p:nvPr/>
        </p:nvSpPr>
        <p:spPr>
          <a:xfrm>
            <a:off x="4601832" y="2890742"/>
            <a:ext cx="2217816" cy="311561"/>
          </a:xfrm>
          <a:prstGeom prst="rect">
            <a:avLst/>
          </a:prstGeom>
          <a:solidFill>
            <a:srgbClr val="577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>
                <a:solidFill>
                  <a:schemeClr val="bg1"/>
                </a:solidFill>
              </a:rPr>
              <a:t>….GGG CTG GCC ….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E3C4219-4394-4977-8B34-F5F001DF90E7}"/>
              </a:ext>
            </a:extLst>
          </p:cNvPr>
          <p:cNvSpPr txBox="1"/>
          <p:nvPr/>
        </p:nvSpPr>
        <p:spPr>
          <a:xfrm>
            <a:off x="7506329" y="4758539"/>
            <a:ext cx="184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Z">
              <a:solidFill>
                <a:schemeClr val="bg1"/>
              </a:solidFill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80D6DC0-88C4-4B7D-BA82-047BB97B0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718"/>
            <a:ext cx="10515600" cy="1325563"/>
          </a:xfrm>
        </p:spPr>
        <p:txBody>
          <a:bodyPr/>
          <a:lstStyle/>
          <a:p>
            <a:r>
              <a:rPr lang="en-US"/>
              <a:t>Variant nomenclature EGFR p.Leu858Arg</a:t>
            </a:r>
            <a:endParaRPr lang="en-NZ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5EE1D6F-A7DB-4609-ABD5-B5C08EEC8262}"/>
              </a:ext>
            </a:extLst>
          </p:cNvPr>
          <p:cNvGrpSpPr/>
          <p:nvPr/>
        </p:nvGrpSpPr>
        <p:grpSpPr>
          <a:xfrm>
            <a:off x="5365085" y="1416871"/>
            <a:ext cx="2516685" cy="593256"/>
            <a:chOff x="8837115" y="1417335"/>
            <a:chExt cx="2516685" cy="59325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09135CC-F35D-4456-BCCD-2E0E984A31F2}"/>
                </a:ext>
              </a:extLst>
            </p:cNvPr>
            <p:cNvSpPr txBox="1"/>
            <p:nvPr/>
          </p:nvSpPr>
          <p:spPr>
            <a:xfrm>
              <a:off x="8837115" y="1417335"/>
              <a:ext cx="17413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>
                  <a:solidFill>
                    <a:schemeClr val="accent6"/>
                  </a:solidFill>
                </a:rPr>
                <a:t>Chromosome 7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BB56B92-4025-4483-92BA-96457FE5E05E}"/>
                </a:ext>
              </a:extLst>
            </p:cNvPr>
            <p:cNvSpPr/>
            <p:nvPr/>
          </p:nvSpPr>
          <p:spPr>
            <a:xfrm>
              <a:off x="9608222" y="1819747"/>
              <a:ext cx="1745578" cy="188260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6B7628CF-3D89-445E-983E-B264C10A44DB}"/>
                </a:ext>
              </a:extLst>
            </p:cNvPr>
            <p:cNvSpPr/>
            <p:nvPr/>
          </p:nvSpPr>
          <p:spPr>
            <a:xfrm>
              <a:off x="8918812" y="1822331"/>
              <a:ext cx="689410" cy="188260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CBC92BA-746F-40A6-97FF-1B648C70E89F}"/>
                </a:ext>
              </a:extLst>
            </p:cNvPr>
            <p:cNvSpPr/>
            <p:nvPr/>
          </p:nvSpPr>
          <p:spPr>
            <a:xfrm>
              <a:off x="10485194" y="1810443"/>
              <a:ext cx="90451" cy="188260"/>
            </a:xfrm>
            <a:prstGeom prst="rect">
              <a:avLst/>
            </a:prstGeom>
            <a:solidFill>
              <a:srgbClr val="FEE29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1C56EF-776A-403B-AE69-30F2FA084DD2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7058390" y="1998239"/>
            <a:ext cx="4586865" cy="852435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900E624-E01D-49E1-A7B7-028111BDB546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1914220" y="1998239"/>
            <a:ext cx="5144170" cy="86342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80E3CA4-D607-4BC7-9CBA-13D976E98CEA}"/>
              </a:ext>
            </a:extLst>
          </p:cNvPr>
          <p:cNvSpPr txBox="1"/>
          <p:nvPr/>
        </p:nvSpPr>
        <p:spPr>
          <a:xfrm>
            <a:off x="93364" y="2596825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/>
              <a:t>EGFR</a:t>
            </a:r>
          </a:p>
          <a:p>
            <a:pPr algn="ctr"/>
            <a:r>
              <a:rPr lang="en-US" i="1"/>
              <a:t>genomic DNA</a:t>
            </a:r>
            <a:endParaRPr lang="en-NZ" i="1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8B06E5C-BFAB-48AF-994B-238E66D9B54E}"/>
              </a:ext>
            </a:extLst>
          </p:cNvPr>
          <p:cNvGrpSpPr/>
          <p:nvPr/>
        </p:nvGrpSpPr>
        <p:grpSpPr>
          <a:xfrm>
            <a:off x="613642" y="3233476"/>
            <a:ext cx="9579874" cy="1793341"/>
            <a:chOff x="2112050" y="3191435"/>
            <a:chExt cx="9579874" cy="1793341"/>
          </a:xfrm>
        </p:grpSpPr>
        <p:grpSp>
          <p:nvGrpSpPr>
            <p:cNvPr id="264" name="Group 263">
              <a:extLst>
                <a:ext uri="{FF2B5EF4-FFF2-40B4-BE49-F238E27FC236}">
                  <a16:creationId xmlns:a16="http://schemas.microsoft.com/office/drawing/2014/main" id="{19146146-FC18-4EB1-BFC3-23FCD7C4BB43}"/>
                </a:ext>
              </a:extLst>
            </p:cNvPr>
            <p:cNvGrpSpPr/>
            <p:nvPr/>
          </p:nvGrpSpPr>
          <p:grpSpPr>
            <a:xfrm>
              <a:off x="2955296" y="3191435"/>
              <a:ext cx="8736628" cy="1516342"/>
              <a:chOff x="189743" y="2796621"/>
              <a:chExt cx="8736628" cy="1516342"/>
            </a:xfrm>
          </p:grpSpPr>
          <p:grpSp>
            <p:nvGrpSpPr>
              <p:cNvPr id="263" name="Group 262">
                <a:extLst>
                  <a:ext uri="{FF2B5EF4-FFF2-40B4-BE49-F238E27FC236}">
                    <a16:creationId xmlns:a16="http://schemas.microsoft.com/office/drawing/2014/main" id="{2363E3B4-7B7B-4490-BDFB-2C95C84D9ABB}"/>
                  </a:ext>
                </a:extLst>
              </p:cNvPr>
              <p:cNvGrpSpPr/>
              <p:nvPr/>
            </p:nvGrpSpPr>
            <p:grpSpPr>
              <a:xfrm>
                <a:off x="189743" y="2796621"/>
                <a:ext cx="8736628" cy="1498189"/>
                <a:chOff x="189743" y="2796621"/>
                <a:chExt cx="8736628" cy="1498189"/>
              </a:xfrm>
            </p:grpSpPr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BFE2EEF1-492F-4B77-99FB-3887B097B741}"/>
                    </a:ext>
                  </a:extLst>
                </p:cNvPr>
                <p:cNvSpPr/>
                <p:nvPr/>
              </p:nvSpPr>
              <p:spPr>
                <a:xfrm>
                  <a:off x="1593159" y="3987043"/>
                  <a:ext cx="7333212" cy="307767"/>
                </a:xfrm>
                <a:prstGeom prst="rect">
                  <a:avLst/>
                </a:prstGeom>
                <a:solidFill>
                  <a:srgbClr val="5775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>
                      <a:solidFill>
                        <a:schemeClr val="bg1"/>
                      </a:solidFill>
                    </a:rPr>
                    <a:t>                              ………..</a:t>
                  </a:r>
                  <a:endParaRPr lang="en-NZ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C1322D59-F1C0-4A33-AFB3-2F41140531C4}"/>
                    </a:ext>
                  </a:extLst>
                </p:cNvPr>
                <p:cNvSpPr/>
                <p:nvPr/>
              </p:nvSpPr>
              <p:spPr>
                <a:xfrm>
                  <a:off x="8043745" y="4011489"/>
                  <a:ext cx="844429" cy="254484"/>
                </a:xfrm>
                <a:prstGeom prst="rect">
                  <a:avLst/>
                </a:prstGeom>
                <a:pattFill prst="pct5">
                  <a:fgClr>
                    <a:srgbClr val="5775A9"/>
                  </a:fgClr>
                  <a:bgClr>
                    <a:schemeClr val="bg1"/>
                  </a:bgClr>
                </a:pattFill>
                <a:ln>
                  <a:solidFill>
                    <a:srgbClr val="5775A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NZ">
                      <a:solidFill>
                        <a:srgbClr val="5E7BAD"/>
                      </a:solidFill>
                    </a:rPr>
                    <a:t>3’UTR</a:t>
                  </a:r>
                </a:p>
              </p:txBody>
            </p:sp>
            <p:cxnSp>
              <p:nvCxnSpPr>
                <p:cNvPr id="202" name="Straight Connector 201">
                  <a:extLst>
                    <a:ext uri="{FF2B5EF4-FFF2-40B4-BE49-F238E27FC236}">
                      <a16:creationId xmlns:a16="http://schemas.microsoft.com/office/drawing/2014/main" id="{8331B705-51A5-4A9B-A501-A57E85FE0A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33204" y="2796621"/>
                  <a:ext cx="0" cy="1131434"/>
                </a:xfrm>
                <a:prstGeom prst="line">
                  <a:avLst/>
                </a:prstGeom>
                <a:ln w="38100">
                  <a:solidFill>
                    <a:srgbClr val="5775A9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45875B27-4F38-4773-9CAE-EF28D207188C}"/>
                    </a:ext>
                  </a:extLst>
                </p:cNvPr>
                <p:cNvSpPr/>
                <p:nvPr/>
              </p:nvSpPr>
              <p:spPr>
                <a:xfrm>
                  <a:off x="1593159" y="3993806"/>
                  <a:ext cx="869857" cy="254484"/>
                </a:xfrm>
                <a:prstGeom prst="rect">
                  <a:avLst/>
                </a:prstGeom>
                <a:pattFill prst="pct5">
                  <a:fgClr>
                    <a:srgbClr val="5775A9"/>
                  </a:fgClr>
                  <a:bgClr>
                    <a:schemeClr val="bg1"/>
                  </a:bgClr>
                </a:pattFill>
                <a:ln>
                  <a:solidFill>
                    <a:srgbClr val="5775A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NZ">
                      <a:solidFill>
                        <a:srgbClr val="5E7BAD"/>
                      </a:solidFill>
                    </a:rPr>
                    <a:t>5’UTR</a:t>
                  </a:r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48115550-DF38-4356-AD82-07844C1A5BEF}"/>
                    </a:ext>
                  </a:extLst>
                </p:cNvPr>
                <p:cNvSpPr txBox="1"/>
                <p:nvPr/>
              </p:nvSpPr>
              <p:spPr>
                <a:xfrm>
                  <a:off x="189743" y="3185775"/>
                  <a:ext cx="2452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NZ" i="1">
                      <a:solidFill>
                        <a:srgbClr val="5775A9"/>
                      </a:solidFill>
                    </a:rPr>
                    <a:t>Transcription &amp; Splicing</a:t>
                  </a:r>
                </a:p>
              </p:txBody>
            </p:sp>
          </p:grp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E46E038-779E-41DD-9B9E-01F347F47CB8}"/>
                  </a:ext>
                </a:extLst>
              </p:cNvPr>
              <p:cNvSpPr txBox="1"/>
              <p:nvPr/>
            </p:nvSpPr>
            <p:spPr>
              <a:xfrm>
                <a:off x="2397310" y="3943631"/>
                <a:ext cx="6058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>
                    <a:solidFill>
                      <a:srgbClr val="92D050"/>
                    </a:solidFill>
                  </a:rPr>
                  <a:t>ATG</a:t>
                </a:r>
              </a:p>
            </p:txBody>
          </p:sp>
        </p:grp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8965AA1E-8488-4D6A-B370-0F5A8DD80A07}"/>
                </a:ext>
              </a:extLst>
            </p:cNvPr>
            <p:cNvSpPr txBox="1"/>
            <p:nvPr/>
          </p:nvSpPr>
          <p:spPr>
            <a:xfrm>
              <a:off x="6655824" y="4338445"/>
              <a:ext cx="6058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NZ">
                <a:solidFill>
                  <a:srgbClr val="00FFFF"/>
                </a:solidFill>
              </a:endParaRP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D86A6D9C-D147-4E41-9F05-14F1538BA34A}"/>
                </a:ext>
              </a:extLst>
            </p:cNvPr>
            <p:cNvSpPr txBox="1"/>
            <p:nvPr/>
          </p:nvSpPr>
          <p:spPr>
            <a:xfrm>
              <a:off x="6913337" y="4338445"/>
              <a:ext cx="712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>
                  <a:solidFill>
                    <a:schemeClr val="bg1"/>
                  </a:solidFill>
                </a:rPr>
                <a:t>CTG</a:t>
              </a:r>
              <a:endParaRPr lang="en-NZ">
                <a:solidFill>
                  <a:srgbClr val="00FFFF"/>
                </a:solidFill>
              </a:endParaRP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82F39B3F-8D5E-4E9A-AD74-1C1CC6135DAC}"/>
                </a:ext>
              </a:extLst>
            </p:cNvPr>
            <p:cNvSpPr txBox="1"/>
            <p:nvPr/>
          </p:nvSpPr>
          <p:spPr>
            <a:xfrm>
              <a:off x="7634600" y="4348879"/>
              <a:ext cx="7249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>
                  <a:solidFill>
                    <a:schemeClr val="bg1"/>
                  </a:solidFill>
                </a:rPr>
                <a:t>GCC</a:t>
              </a:r>
              <a:endParaRPr lang="en-NZ">
                <a:solidFill>
                  <a:srgbClr val="00FFFF"/>
                </a:solidFill>
              </a:endParaRP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4DC618BE-B18C-4E63-A019-A72EF25D177D}"/>
                </a:ext>
              </a:extLst>
            </p:cNvPr>
            <p:cNvSpPr txBox="1"/>
            <p:nvPr/>
          </p:nvSpPr>
          <p:spPr>
            <a:xfrm>
              <a:off x="10242659" y="4367041"/>
              <a:ext cx="14110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>
                  <a:solidFill>
                    <a:srgbClr val="FF0000"/>
                  </a:solidFill>
                </a:rPr>
                <a:t>TAA </a:t>
              </a:r>
              <a:endParaRPr lang="en-NZ">
                <a:solidFill>
                  <a:schemeClr val="bg1"/>
                </a:solidFill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4117317E-7D94-4C0D-B378-96461180B77A}"/>
                </a:ext>
              </a:extLst>
            </p:cNvPr>
            <p:cNvSpPr txBox="1"/>
            <p:nvPr/>
          </p:nvSpPr>
          <p:spPr>
            <a:xfrm>
              <a:off x="2112050" y="4338445"/>
              <a:ext cx="22983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/>
                <a:t>Coding DNA (mRNA)</a:t>
              </a:r>
            </a:p>
            <a:p>
              <a:pPr algn="ctr"/>
              <a:r>
                <a:rPr lang="en-NZ" sz="1800">
                  <a:latin typeface="Segoe UI" panose="020B0502040204020203" pitchFamily="34" charset="0"/>
                  <a:cs typeface="Segoe UI" panose="020B0502040204020203" pitchFamily="34" charset="0"/>
                </a:rPr>
                <a:t>NM_005228.5</a:t>
              </a:r>
              <a:endParaRPr lang="en-NZ" i="1"/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3508EDEE-3642-4D8B-993E-49DD9D513ABE}"/>
              </a:ext>
            </a:extLst>
          </p:cNvPr>
          <p:cNvSpPr/>
          <p:nvPr/>
        </p:nvSpPr>
        <p:spPr>
          <a:xfrm>
            <a:off x="7888353" y="2896566"/>
            <a:ext cx="1137287" cy="302400"/>
          </a:xfrm>
          <a:prstGeom prst="rect">
            <a:avLst/>
          </a:prstGeom>
          <a:solidFill>
            <a:srgbClr val="577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>
                <a:solidFill>
                  <a:schemeClr val="bg1"/>
                </a:solidFill>
              </a:rPr>
              <a:t>Exon 22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BB41E10-AE59-4B84-8DFB-384F6C25C7FE}"/>
              </a:ext>
            </a:extLst>
          </p:cNvPr>
          <p:cNvSpPr/>
          <p:nvPr/>
        </p:nvSpPr>
        <p:spPr>
          <a:xfrm>
            <a:off x="9791962" y="2896566"/>
            <a:ext cx="1561838" cy="302400"/>
          </a:xfrm>
          <a:prstGeom prst="rect">
            <a:avLst/>
          </a:prstGeom>
          <a:solidFill>
            <a:srgbClr val="577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>
                <a:solidFill>
                  <a:schemeClr val="bg1"/>
                </a:solidFill>
              </a:rPr>
              <a:t>Exon 23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6B8E5B6-610E-485C-BBF4-82C4851C7756}"/>
              </a:ext>
            </a:extLst>
          </p:cNvPr>
          <p:cNvSpPr txBox="1"/>
          <p:nvPr/>
        </p:nvSpPr>
        <p:spPr>
          <a:xfrm>
            <a:off x="3178282" y="2885902"/>
            <a:ext cx="1228043" cy="338554"/>
          </a:xfrm>
          <a:prstGeom prst="rect">
            <a:avLst/>
          </a:prstGeom>
          <a:solidFill>
            <a:srgbClr val="FEE292"/>
          </a:solidFill>
        </p:spPr>
        <p:txBody>
          <a:bodyPr wrap="square" rtlCol="0">
            <a:spAutoFit/>
          </a:bodyPr>
          <a:lstStyle/>
          <a:p>
            <a:r>
              <a:rPr lang="en-NZ" sz="1600">
                <a:solidFill>
                  <a:srgbClr val="FFC000"/>
                </a:solidFill>
              </a:rPr>
              <a:t>Intron 20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F67B7F0-DF14-401A-ACF6-8B9804A57FF6}"/>
              </a:ext>
            </a:extLst>
          </p:cNvPr>
          <p:cNvGrpSpPr/>
          <p:nvPr/>
        </p:nvGrpSpPr>
        <p:grpSpPr>
          <a:xfrm>
            <a:off x="3685054" y="4734398"/>
            <a:ext cx="5663729" cy="1943188"/>
            <a:chOff x="3392728" y="4736245"/>
            <a:chExt cx="5663729" cy="1943188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5F071E6D-F82B-4984-908D-748834E72C2D}"/>
                </a:ext>
              </a:extLst>
            </p:cNvPr>
            <p:cNvSpPr/>
            <p:nvPr/>
          </p:nvSpPr>
          <p:spPr>
            <a:xfrm>
              <a:off x="5144175" y="6310101"/>
              <a:ext cx="511370" cy="342227"/>
            </a:xfrm>
            <a:prstGeom prst="ellipse">
              <a:avLst/>
            </a:prstGeom>
            <a:solidFill>
              <a:srgbClr val="5775A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solidFill>
                  <a:srgbClr val="00FFFF"/>
                </a:solidFill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3874ADE-CF66-4FB3-8F16-7C733064774C}"/>
                </a:ext>
              </a:extLst>
            </p:cNvPr>
            <p:cNvGrpSpPr/>
            <p:nvPr/>
          </p:nvGrpSpPr>
          <p:grpSpPr>
            <a:xfrm>
              <a:off x="3392728" y="4736245"/>
              <a:ext cx="5663729" cy="1943188"/>
              <a:chOff x="3392728" y="4736245"/>
              <a:chExt cx="5663729" cy="1943188"/>
            </a:xfrm>
          </p:grpSpPr>
          <p:grpSp>
            <p:nvGrpSpPr>
              <p:cNvPr id="269" name="Group 268">
                <a:extLst>
                  <a:ext uri="{FF2B5EF4-FFF2-40B4-BE49-F238E27FC236}">
                    <a16:creationId xmlns:a16="http://schemas.microsoft.com/office/drawing/2014/main" id="{9BD938A8-61CA-4819-921A-A0AB64C12894}"/>
                  </a:ext>
                </a:extLst>
              </p:cNvPr>
              <p:cNvGrpSpPr/>
              <p:nvPr/>
            </p:nvGrpSpPr>
            <p:grpSpPr>
              <a:xfrm>
                <a:off x="3392728" y="4752886"/>
                <a:ext cx="572977" cy="1913810"/>
                <a:chOff x="2842471" y="4341560"/>
                <a:chExt cx="572977" cy="1913810"/>
              </a:xfrm>
            </p:grpSpPr>
            <p:sp>
              <p:nvSpPr>
                <p:cNvPr id="136" name="Oval 135">
                  <a:extLst>
                    <a:ext uri="{FF2B5EF4-FFF2-40B4-BE49-F238E27FC236}">
                      <a16:creationId xmlns:a16="http://schemas.microsoft.com/office/drawing/2014/main" id="{C9A45823-3FA8-446F-94B3-09C63FBC6601}"/>
                    </a:ext>
                  </a:extLst>
                </p:cNvPr>
                <p:cNvSpPr/>
                <p:nvPr/>
              </p:nvSpPr>
              <p:spPr>
                <a:xfrm>
                  <a:off x="2885105" y="5901383"/>
                  <a:ext cx="511370" cy="342227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>
                    <a:solidFill>
                      <a:srgbClr val="00FFFF"/>
                    </a:solidFill>
                  </a:endParaRPr>
                </a:p>
              </p:txBody>
            </p:sp>
            <p:grpSp>
              <p:nvGrpSpPr>
                <p:cNvPr id="265" name="Group 264">
                  <a:extLst>
                    <a:ext uri="{FF2B5EF4-FFF2-40B4-BE49-F238E27FC236}">
                      <a16:creationId xmlns:a16="http://schemas.microsoft.com/office/drawing/2014/main" id="{16645698-C03E-4682-A6B9-8A0C2BC51BC8}"/>
                    </a:ext>
                  </a:extLst>
                </p:cNvPr>
                <p:cNvGrpSpPr/>
                <p:nvPr/>
              </p:nvGrpSpPr>
              <p:grpSpPr>
                <a:xfrm>
                  <a:off x="2842471" y="4341560"/>
                  <a:ext cx="572977" cy="1913810"/>
                  <a:chOff x="2842471" y="4341560"/>
                  <a:chExt cx="572977" cy="1913810"/>
                </a:xfrm>
              </p:grpSpPr>
              <p:cxnSp>
                <p:nvCxnSpPr>
                  <p:cNvPr id="25" name="Straight Connector 24">
                    <a:extLst>
                      <a:ext uri="{FF2B5EF4-FFF2-40B4-BE49-F238E27FC236}">
                        <a16:creationId xmlns:a16="http://schemas.microsoft.com/office/drawing/2014/main" id="{EEA461BF-49A6-44FD-91AB-72A320C4780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119186" y="4548391"/>
                    <a:ext cx="0" cy="1335963"/>
                  </a:xfrm>
                  <a:prstGeom prst="line">
                    <a:avLst/>
                  </a:prstGeom>
                  <a:ln>
                    <a:solidFill>
                      <a:srgbClr val="92D050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8" name="Right Brace 57">
                    <a:extLst>
                      <a:ext uri="{FF2B5EF4-FFF2-40B4-BE49-F238E27FC236}">
                        <a16:creationId xmlns:a16="http://schemas.microsoft.com/office/drawing/2014/main" id="{DD89EB09-B1C0-4097-AA15-10EAE5E15CB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061089" y="4245193"/>
                    <a:ext cx="115034" cy="307767"/>
                  </a:xfrm>
                  <a:prstGeom prst="rightBrace">
                    <a:avLst/>
                  </a:prstGeom>
                  <a:ln>
                    <a:solidFill>
                      <a:srgbClr val="92D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B5376819-7893-4B5B-98E4-5FA280A7BB7F}"/>
                      </a:ext>
                    </a:extLst>
                  </p:cNvPr>
                  <p:cNvSpPr txBox="1"/>
                  <p:nvPr/>
                </p:nvSpPr>
                <p:spPr>
                  <a:xfrm>
                    <a:off x="2842471" y="5886038"/>
                    <a:ext cx="57297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NZ">
                        <a:solidFill>
                          <a:schemeClr val="bg1"/>
                        </a:solidFill>
                      </a:rPr>
                      <a:t>Met</a:t>
                    </a:r>
                  </a:p>
                </p:txBody>
              </p:sp>
            </p:grpSp>
          </p:grpSp>
          <p:grpSp>
            <p:nvGrpSpPr>
              <p:cNvPr id="274" name="Group 273">
                <a:extLst>
                  <a:ext uri="{FF2B5EF4-FFF2-40B4-BE49-F238E27FC236}">
                    <a16:creationId xmlns:a16="http://schemas.microsoft.com/office/drawing/2014/main" id="{57EF775E-FB14-46EA-9B00-A5B48DC52DA0}"/>
                  </a:ext>
                </a:extLst>
              </p:cNvPr>
              <p:cNvGrpSpPr/>
              <p:nvPr/>
            </p:nvGrpSpPr>
            <p:grpSpPr>
              <a:xfrm>
                <a:off x="8447636" y="4736245"/>
                <a:ext cx="608821" cy="1918691"/>
                <a:chOff x="8598815" y="4317151"/>
                <a:chExt cx="608821" cy="1918691"/>
              </a:xfrm>
            </p:grpSpPr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6139BC51-9383-46F3-BB75-CC142CB07AF3}"/>
                    </a:ext>
                  </a:extLst>
                </p:cNvPr>
                <p:cNvSpPr/>
                <p:nvPr/>
              </p:nvSpPr>
              <p:spPr>
                <a:xfrm>
                  <a:off x="8620128" y="5884354"/>
                  <a:ext cx="511370" cy="34222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>
                    <a:solidFill>
                      <a:srgbClr val="00FFFF"/>
                    </a:solidFill>
                  </a:endParaRPr>
                </a:p>
              </p:txBody>
            </p:sp>
            <p:grpSp>
              <p:nvGrpSpPr>
                <p:cNvPr id="267" name="Group 266">
                  <a:extLst>
                    <a:ext uri="{FF2B5EF4-FFF2-40B4-BE49-F238E27FC236}">
                      <a16:creationId xmlns:a16="http://schemas.microsoft.com/office/drawing/2014/main" id="{6535C8C7-01F2-4185-9EB4-B07AE7F97ABE}"/>
                    </a:ext>
                  </a:extLst>
                </p:cNvPr>
                <p:cNvGrpSpPr/>
                <p:nvPr/>
              </p:nvGrpSpPr>
              <p:grpSpPr>
                <a:xfrm>
                  <a:off x="8598815" y="4317151"/>
                  <a:ext cx="608821" cy="1918691"/>
                  <a:chOff x="8598815" y="4317151"/>
                  <a:chExt cx="608821" cy="1918691"/>
                </a:xfrm>
              </p:grpSpPr>
              <p:cxnSp>
                <p:nvCxnSpPr>
                  <p:cNvPr id="132" name="Straight Connector 131">
                    <a:extLst>
                      <a:ext uri="{FF2B5EF4-FFF2-40B4-BE49-F238E27FC236}">
                        <a16:creationId xmlns:a16="http://schemas.microsoft.com/office/drawing/2014/main" id="{063A4F4D-4200-4B0B-A892-22EB5B6E791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842375" y="4565677"/>
                    <a:ext cx="0" cy="132701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0" name="Right Brace 169">
                    <a:extLst>
                      <a:ext uri="{FF2B5EF4-FFF2-40B4-BE49-F238E27FC236}">
                        <a16:creationId xmlns:a16="http://schemas.microsoft.com/office/drawing/2014/main" id="{B1E9FBEC-0F81-49F7-A75A-E0F5E8470DF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795939" y="4175657"/>
                    <a:ext cx="92870" cy="375857"/>
                  </a:xfrm>
                  <a:prstGeom prst="rightBrac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200" name="TextBox 199">
                    <a:extLst>
                      <a:ext uri="{FF2B5EF4-FFF2-40B4-BE49-F238E27FC236}">
                        <a16:creationId xmlns:a16="http://schemas.microsoft.com/office/drawing/2014/main" id="{4462E5DC-CEE3-466E-8A06-25F4140C0FAE}"/>
                      </a:ext>
                    </a:extLst>
                  </p:cNvPr>
                  <p:cNvSpPr txBox="1"/>
                  <p:nvPr/>
                </p:nvSpPr>
                <p:spPr>
                  <a:xfrm>
                    <a:off x="8598815" y="5866510"/>
                    <a:ext cx="60882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NZ">
                        <a:solidFill>
                          <a:schemeClr val="bg1"/>
                        </a:solidFill>
                      </a:rPr>
                      <a:t>Stop</a:t>
                    </a:r>
                  </a:p>
                </p:txBody>
              </p:sp>
            </p:grpSp>
          </p:grpSp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AC4B030C-CE7C-4146-B988-B552AA0A905E}"/>
                  </a:ext>
                </a:extLst>
              </p:cNvPr>
              <p:cNvSpPr txBox="1"/>
              <p:nvPr/>
            </p:nvSpPr>
            <p:spPr>
              <a:xfrm>
                <a:off x="5169547" y="6310101"/>
                <a:ext cx="5437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NZ">
                    <a:solidFill>
                      <a:schemeClr val="bg1"/>
                    </a:solidFill>
                  </a:rPr>
                  <a:t>Leu</a:t>
                </a:r>
              </a:p>
            </p:txBody>
          </p:sp>
          <p:sp>
            <p:nvSpPr>
              <p:cNvPr id="187" name="Right Brace 186">
                <a:extLst>
                  <a:ext uri="{FF2B5EF4-FFF2-40B4-BE49-F238E27FC236}">
                    <a16:creationId xmlns:a16="http://schemas.microsoft.com/office/drawing/2014/main" id="{937BFCB6-560C-4721-A803-CF743A0579C6}"/>
                  </a:ext>
                </a:extLst>
              </p:cNvPr>
              <p:cNvSpPr/>
              <p:nvPr/>
            </p:nvSpPr>
            <p:spPr>
              <a:xfrm rot="5400000">
                <a:off x="5383170" y="4676144"/>
                <a:ext cx="115034" cy="307767"/>
              </a:xfrm>
              <a:prstGeom prst="righ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8309B95F-058E-4A9C-AC3B-E25B9ADCA8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40687" y="4974602"/>
                <a:ext cx="0" cy="1335963"/>
              </a:xfrm>
              <a:prstGeom prst="line">
                <a:avLst/>
              </a:prstGeom>
              <a:ln>
                <a:solidFill>
                  <a:srgbClr val="5775A9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C294B696-48CC-4B1A-A909-F20FC9A6B13A}"/>
                  </a:ext>
                </a:extLst>
              </p:cNvPr>
              <p:cNvSpPr txBox="1"/>
              <p:nvPr/>
            </p:nvSpPr>
            <p:spPr>
              <a:xfrm>
                <a:off x="5875630" y="6275435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NZ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89256DA4-534E-4C4C-BBB4-58FABAFA0723}"/>
                  </a:ext>
                </a:extLst>
              </p:cNvPr>
              <p:cNvCxnSpPr>
                <a:cxnSpLocks/>
                <a:stCxn id="182" idx="3"/>
                <a:endCxn id="200" idx="1"/>
              </p:cNvCxnSpPr>
              <p:nvPr/>
            </p:nvCxnSpPr>
            <p:spPr>
              <a:xfrm flipV="1">
                <a:off x="5713286" y="6470270"/>
                <a:ext cx="2734350" cy="24497"/>
              </a:xfrm>
              <a:prstGeom prst="line">
                <a:avLst/>
              </a:prstGeom>
              <a:ln w="3810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98883C1C-9280-49AB-92A6-744E2ECCE73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60860" y="6470270"/>
                <a:ext cx="1004415" cy="9201"/>
              </a:xfrm>
              <a:prstGeom prst="line">
                <a:avLst/>
              </a:prstGeom>
              <a:ln w="3810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C7506E70-A4F9-460A-80F7-C1771483BA22}"/>
              </a:ext>
            </a:extLst>
          </p:cNvPr>
          <p:cNvSpPr txBox="1"/>
          <p:nvPr/>
        </p:nvSpPr>
        <p:spPr>
          <a:xfrm>
            <a:off x="4227709" y="4380486"/>
            <a:ext cx="1309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>
                <a:solidFill>
                  <a:schemeClr val="bg1"/>
                </a:solidFill>
              </a:rPr>
              <a:t>………. GGG</a:t>
            </a:r>
            <a:endParaRPr lang="en-NZ">
              <a:solidFill>
                <a:srgbClr val="00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23F018-0A76-4578-8D08-F376A1A04BBD}"/>
              </a:ext>
            </a:extLst>
          </p:cNvPr>
          <p:cNvSpPr txBox="1"/>
          <p:nvPr/>
        </p:nvSpPr>
        <p:spPr>
          <a:xfrm>
            <a:off x="5519723" y="2448288"/>
            <a:ext cx="1370888" cy="369332"/>
          </a:xfrm>
          <a:prstGeom prst="rect">
            <a:avLst/>
          </a:prstGeom>
          <a:solidFill>
            <a:srgbClr val="5775A9"/>
          </a:solidFill>
        </p:spPr>
        <p:txBody>
          <a:bodyPr wrap="none" rtlCol="0">
            <a:spAutoFit/>
          </a:bodyPr>
          <a:lstStyle/>
          <a:p>
            <a:r>
              <a:rPr lang="en-NZ">
                <a:solidFill>
                  <a:schemeClr val="bg1"/>
                </a:solidFill>
              </a:rPr>
              <a:t>g.55259515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95C5F8-F7D2-499F-B3E6-CBDB0D38E528}"/>
              </a:ext>
            </a:extLst>
          </p:cNvPr>
          <p:cNvSpPr/>
          <p:nvPr/>
        </p:nvSpPr>
        <p:spPr>
          <a:xfrm>
            <a:off x="5591605" y="2896566"/>
            <a:ext cx="177624" cy="280998"/>
          </a:xfrm>
          <a:prstGeom prst="rect">
            <a:avLst/>
          </a:prstGeom>
          <a:solidFill>
            <a:srgbClr val="FFFF00">
              <a:alpha val="56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E548F92-F9E2-48C3-8A94-E2E6EFDEE6D8}"/>
              </a:ext>
            </a:extLst>
          </p:cNvPr>
          <p:cNvSpPr/>
          <p:nvPr/>
        </p:nvSpPr>
        <p:spPr>
          <a:xfrm>
            <a:off x="5599814" y="4414853"/>
            <a:ext cx="177624" cy="280998"/>
          </a:xfrm>
          <a:prstGeom prst="rect">
            <a:avLst/>
          </a:prstGeom>
          <a:solidFill>
            <a:srgbClr val="FFFF00">
              <a:alpha val="56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037E0BE-E404-410E-9DAA-39CBD9131852}"/>
              </a:ext>
            </a:extLst>
          </p:cNvPr>
          <p:cNvSpPr/>
          <p:nvPr/>
        </p:nvSpPr>
        <p:spPr>
          <a:xfrm>
            <a:off x="5508316" y="6362249"/>
            <a:ext cx="393991" cy="280998"/>
          </a:xfrm>
          <a:prstGeom prst="rect">
            <a:avLst/>
          </a:prstGeom>
          <a:solidFill>
            <a:srgbClr val="FFFF00">
              <a:alpha val="56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6D115CE-16BC-46AE-AE39-951EA2F7362B}"/>
              </a:ext>
            </a:extLst>
          </p:cNvPr>
          <p:cNvSpPr/>
          <p:nvPr/>
        </p:nvSpPr>
        <p:spPr>
          <a:xfrm>
            <a:off x="5589252" y="2468560"/>
            <a:ext cx="1190585" cy="280998"/>
          </a:xfrm>
          <a:prstGeom prst="rect">
            <a:avLst/>
          </a:prstGeom>
          <a:solidFill>
            <a:srgbClr val="FFFF00">
              <a:alpha val="56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570A59A-1580-4652-B15A-9B6F6ACB9181}"/>
              </a:ext>
            </a:extLst>
          </p:cNvPr>
          <p:cNvSpPr txBox="1"/>
          <p:nvPr/>
        </p:nvSpPr>
        <p:spPr>
          <a:xfrm>
            <a:off x="5806208" y="3982075"/>
            <a:ext cx="841897" cy="369332"/>
          </a:xfrm>
          <a:prstGeom prst="rect">
            <a:avLst/>
          </a:prstGeom>
          <a:solidFill>
            <a:srgbClr val="5775A9"/>
          </a:solidFill>
        </p:spPr>
        <p:txBody>
          <a:bodyPr wrap="none" rtlCol="0">
            <a:spAutoFit/>
          </a:bodyPr>
          <a:lstStyle/>
          <a:p>
            <a:r>
              <a:rPr lang="en-NZ">
                <a:solidFill>
                  <a:schemeClr val="bg1"/>
                </a:solidFill>
              </a:rPr>
              <a:t>c.2573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3E724DC-6CEF-435B-81E0-13CAD0C2ED1D}"/>
              </a:ext>
            </a:extLst>
          </p:cNvPr>
          <p:cNvSpPr/>
          <p:nvPr/>
        </p:nvSpPr>
        <p:spPr>
          <a:xfrm>
            <a:off x="5856174" y="4012505"/>
            <a:ext cx="673835" cy="280998"/>
          </a:xfrm>
          <a:prstGeom prst="rect">
            <a:avLst/>
          </a:prstGeom>
          <a:solidFill>
            <a:srgbClr val="FFFF00">
              <a:alpha val="56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1751025-0B1D-45D9-8A3D-9AA2FA338E0C}"/>
              </a:ext>
            </a:extLst>
          </p:cNvPr>
          <p:cNvSpPr txBox="1"/>
          <p:nvPr/>
        </p:nvSpPr>
        <p:spPr>
          <a:xfrm>
            <a:off x="5886897" y="5903499"/>
            <a:ext cx="1104790" cy="369332"/>
          </a:xfrm>
          <a:prstGeom prst="rect">
            <a:avLst/>
          </a:prstGeom>
          <a:solidFill>
            <a:srgbClr val="5775A9"/>
          </a:solidFill>
        </p:spPr>
        <p:txBody>
          <a:bodyPr wrap="none" rtlCol="0">
            <a:spAutoFit/>
          </a:bodyPr>
          <a:lstStyle/>
          <a:p>
            <a:r>
              <a:rPr lang="en-NZ">
                <a:solidFill>
                  <a:schemeClr val="bg1"/>
                </a:solidFill>
              </a:rPr>
              <a:t>p.Leu858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F2AD488-25DD-4DF1-96B7-ED5EAB50543A}"/>
              </a:ext>
            </a:extLst>
          </p:cNvPr>
          <p:cNvSpPr/>
          <p:nvPr/>
        </p:nvSpPr>
        <p:spPr>
          <a:xfrm>
            <a:off x="5955261" y="5963938"/>
            <a:ext cx="935350" cy="280998"/>
          </a:xfrm>
          <a:prstGeom prst="rect">
            <a:avLst/>
          </a:prstGeom>
          <a:solidFill>
            <a:srgbClr val="FFFF00">
              <a:alpha val="56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0D798D1-3233-47AF-8B18-DFE6A5ECF620}"/>
              </a:ext>
            </a:extLst>
          </p:cNvPr>
          <p:cNvSpPr txBox="1"/>
          <p:nvPr/>
        </p:nvSpPr>
        <p:spPr>
          <a:xfrm>
            <a:off x="2035294" y="6244936"/>
            <a:ext cx="899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/>
              <a:t>Protein</a:t>
            </a:r>
            <a:endParaRPr lang="en-NZ" i="1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928DD184-5F84-4506-96B1-33ED23802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6" y="10433"/>
            <a:ext cx="12192000" cy="1129792"/>
          </a:xfrm>
          <a:prstGeom prst="rect">
            <a:avLst/>
          </a:prstGeom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6F038461-7DF2-42AE-87AD-062A3C68B445}"/>
              </a:ext>
            </a:extLst>
          </p:cNvPr>
          <p:cNvSpPr/>
          <p:nvPr/>
        </p:nvSpPr>
        <p:spPr>
          <a:xfrm>
            <a:off x="5481796" y="287173"/>
            <a:ext cx="1324760" cy="683645"/>
          </a:xfrm>
          <a:prstGeom prst="rect">
            <a:avLst/>
          </a:prstGeom>
          <a:solidFill>
            <a:srgbClr val="C56D31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AC475C83-5374-4D34-9B7C-EE1B319FD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3" y="25048"/>
            <a:ext cx="12192000" cy="1129792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EB67510F-D794-49B1-B1D6-B0F57F5645F1}"/>
              </a:ext>
            </a:extLst>
          </p:cNvPr>
          <p:cNvSpPr/>
          <p:nvPr/>
        </p:nvSpPr>
        <p:spPr>
          <a:xfrm>
            <a:off x="5519723" y="274080"/>
            <a:ext cx="1324760" cy="683645"/>
          </a:xfrm>
          <a:prstGeom prst="rect">
            <a:avLst/>
          </a:prstGeom>
          <a:solidFill>
            <a:srgbClr val="C56D31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2446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/>
      <p:bldP spid="4" grpId="0" animBg="1"/>
      <p:bldP spid="8" grpId="0" animBg="1"/>
      <p:bldP spid="67" grpId="0" animBg="1"/>
      <p:bldP spid="68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Rectangle 325">
            <a:extLst>
              <a:ext uri="{FF2B5EF4-FFF2-40B4-BE49-F238E27FC236}">
                <a16:creationId xmlns:a16="http://schemas.microsoft.com/office/drawing/2014/main" id="{22C47EE8-BF98-4A14-B3BB-8D7EB46B5A6E}"/>
              </a:ext>
            </a:extLst>
          </p:cNvPr>
          <p:cNvSpPr/>
          <p:nvPr/>
        </p:nvSpPr>
        <p:spPr>
          <a:xfrm>
            <a:off x="1914220" y="2865421"/>
            <a:ext cx="9731236" cy="359036"/>
          </a:xfrm>
          <a:prstGeom prst="rect">
            <a:avLst/>
          </a:prstGeom>
          <a:solidFill>
            <a:srgbClr val="FEE29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49" name="Rectangle 548">
            <a:extLst>
              <a:ext uri="{FF2B5EF4-FFF2-40B4-BE49-F238E27FC236}">
                <a16:creationId xmlns:a16="http://schemas.microsoft.com/office/drawing/2014/main" id="{30C7DD3E-B504-4D88-B67D-BE9ACFAA9CB9}"/>
              </a:ext>
            </a:extLst>
          </p:cNvPr>
          <p:cNvSpPr/>
          <p:nvPr/>
        </p:nvSpPr>
        <p:spPr>
          <a:xfrm>
            <a:off x="2035284" y="2902209"/>
            <a:ext cx="1137287" cy="302400"/>
          </a:xfrm>
          <a:prstGeom prst="rect">
            <a:avLst/>
          </a:prstGeom>
          <a:solidFill>
            <a:srgbClr val="577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>
                <a:solidFill>
                  <a:schemeClr val="bg1"/>
                </a:solidFill>
              </a:rPr>
              <a:t>Exon 20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DD2E54A-C2F9-4AF7-AA44-7CEAA4CE4962}"/>
              </a:ext>
            </a:extLst>
          </p:cNvPr>
          <p:cNvSpPr/>
          <p:nvPr/>
        </p:nvSpPr>
        <p:spPr>
          <a:xfrm>
            <a:off x="7854535" y="2910849"/>
            <a:ext cx="1154868" cy="286126"/>
          </a:xfrm>
          <a:prstGeom prst="rect">
            <a:avLst/>
          </a:prstGeom>
          <a:solidFill>
            <a:srgbClr val="577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bg1"/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6547CF0-6B22-42B3-A35D-EB38C17F4AFD}"/>
              </a:ext>
            </a:extLst>
          </p:cNvPr>
          <p:cNvSpPr txBox="1"/>
          <p:nvPr/>
        </p:nvSpPr>
        <p:spPr>
          <a:xfrm>
            <a:off x="6779838" y="2887911"/>
            <a:ext cx="1228043" cy="338554"/>
          </a:xfrm>
          <a:prstGeom prst="rect">
            <a:avLst/>
          </a:prstGeom>
          <a:solidFill>
            <a:srgbClr val="FEE292"/>
          </a:solidFill>
        </p:spPr>
        <p:txBody>
          <a:bodyPr wrap="square" rtlCol="0">
            <a:spAutoFit/>
          </a:bodyPr>
          <a:lstStyle/>
          <a:p>
            <a:r>
              <a:rPr lang="en-NZ" sz="1600">
                <a:solidFill>
                  <a:srgbClr val="FFC000"/>
                </a:solidFill>
              </a:rPr>
              <a:t>Intron 21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B4FB35C9-4CE5-44EC-BC28-F31E17DA8C79}"/>
              </a:ext>
            </a:extLst>
          </p:cNvPr>
          <p:cNvSpPr txBox="1"/>
          <p:nvPr/>
        </p:nvSpPr>
        <p:spPr>
          <a:xfrm>
            <a:off x="2438342" y="5390686"/>
            <a:ext cx="1230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i="1">
                <a:solidFill>
                  <a:srgbClr val="5775A9"/>
                </a:solidFill>
              </a:rPr>
              <a:t>Translation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0936F77-C11E-4808-AA2F-B61777A9D15F}"/>
              </a:ext>
            </a:extLst>
          </p:cNvPr>
          <p:cNvSpPr/>
          <p:nvPr/>
        </p:nvSpPr>
        <p:spPr>
          <a:xfrm>
            <a:off x="4601832" y="2890742"/>
            <a:ext cx="2217816" cy="311561"/>
          </a:xfrm>
          <a:prstGeom prst="rect">
            <a:avLst/>
          </a:prstGeom>
          <a:solidFill>
            <a:srgbClr val="577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>
                <a:solidFill>
                  <a:schemeClr val="bg1"/>
                </a:solidFill>
              </a:rPr>
              <a:t>….GGG C</a:t>
            </a:r>
            <a:r>
              <a:rPr lang="en-NZ" b="1">
                <a:solidFill>
                  <a:schemeClr val="tx1"/>
                </a:solidFill>
              </a:rPr>
              <a:t>G</a:t>
            </a:r>
            <a:r>
              <a:rPr lang="en-NZ">
                <a:solidFill>
                  <a:schemeClr val="bg1"/>
                </a:solidFill>
              </a:rPr>
              <a:t>G GCC ….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E3C4219-4394-4977-8B34-F5F001DF90E7}"/>
              </a:ext>
            </a:extLst>
          </p:cNvPr>
          <p:cNvSpPr txBox="1"/>
          <p:nvPr/>
        </p:nvSpPr>
        <p:spPr>
          <a:xfrm>
            <a:off x="7506329" y="4758539"/>
            <a:ext cx="184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Z">
              <a:solidFill>
                <a:schemeClr val="bg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5EE1D6F-A7DB-4609-ABD5-B5C08EEC8262}"/>
              </a:ext>
            </a:extLst>
          </p:cNvPr>
          <p:cNvGrpSpPr/>
          <p:nvPr/>
        </p:nvGrpSpPr>
        <p:grpSpPr>
          <a:xfrm>
            <a:off x="5365085" y="1416871"/>
            <a:ext cx="2516685" cy="593256"/>
            <a:chOff x="8837115" y="1417335"/>
            <a:chExt cx="2516685" cy="59325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09135CC-F35D-4456-BCCD-2E0E984A31F2}"/>
                </a:ext>
              </a:extLst>
            </p:cNvPr>
            <p:cNvSpPr txBox="1"/>
            <p:nvPr/>
          </p:nvSpPr>
          <p:spPr>
            <a:xfrm>
              <a:off x="8837115" y="1417335"/>
              <a:ext cx="17413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>
                  <a:solidFill>
                    <a:schemeClr val="accent6"/>
                  </a:solidFill>
                </a:rPr>
                <a:t>Chromosome 7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BB56B92-4025-4483-92BA-96457FE5E05E}"/>
                </a:ext>
              </a:extLst>
            </p:cNvPr>
            <p:cNvSpPr/>
            <p:nvPr/>
          </p:nvSpPr>
          <p:spPr>
            <a:xfrm>
              <a:off x="9608222" y="1819747"/>
              <a:ext cx="1745578" cy="188260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6B7628CF-3D89-445E-983E-B264C10A44DB}"/>
                </a:ext>
              </a:extLst>
            </p:cNvPr>
            <p:cNvSpPr/>
            <p:nvPr/>
          </p:nvSpPr>
          <p:spPr>
            <a:xfrm>
              <a:off x="8918812" y="1822331"/>
              <a:ext cx="689410" cy="188260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CBC92BA-746F-40A6-97FF-1B648C70E89F}"/>
                </a:ext>
              </a:extLst>
            </p:cNvPr>
            <p:cNvSpPr/>
            <p:nvPr/>
          </p:nvSpPr>
          <p:spPr>
            <a:xfrm>
              <a:off x="10485194" y="1810443"/>
              <a:ext cx="90451" cy="1882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1C56EF-776A-403B-AE69-30F2FA084DD2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7058390" y="1998239"/>
            <a:ext cx="4586865" cy="8524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900E624-E01D-49E1-A7B7-028111BDB546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2499228" y="1998239"/>
            <a:ext cx="4559162" cy="856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80E3CA4-D607-4BC7-9CBA-13D976E98CEA}"/>
              </a:ext>
            </a:extLst>
          </p:cNvPr>
          <p:cNvSpPr txBox="1"/>
          <p:nvPr/>
        </p:nvSpPr>
        <p:spPr>
          <a:xfrm>
            <a:off x="93364" y="2596825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/>
              <a:t>EGFR</a:t>
            </a:r>
          </a:p>
          <a:p>
            <a:pPr algn="ctr"/>
            <a:r>
              <a:rPr lang="en-US" i="1"/>
              <a:t>genomic DNA</a:t>
            </a:r>
            <a:endParaRPr lang="en-NZ" i="1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8B06E5C-BFAB-48AF-994B-238E66D9B54E}"/>
              </a:ext>
            </a:extLst>
          </p:cNvPr>
          <p:cNvGrpSpPr/>
          <p:nvPr/>
        </p:nvGrpSpPr>
        <p:grpSpPr>
          <a:xfrm>
            <a:off x="613642" y="3233476"/>
            <a:ext cx="9579874" cy="1526776"/>
            <a:chOff x="2112050" y="3191435"/>
            <a:chExt cx="9579874" cy="1526776"/>
          </a:xfrm>
        </p:grpSpPr>
        <p:grpSp>
          <p:nvGrpSpPr>
            <p:cNvPr id="264" name="Group 263">
              <a:extLst>
                <a:ext uri="{FF2B5EF4-FFF2-40B4-BE49-F238E27FC236}">
                  <a16:creationId xmlns:a16="http://schemas.microsoft.com/office/drawing/2014/main" id="{19146146-FC18-4EB1-BFC3-23FCD7C4BB43}"/>
                </a:ext>
              </a:extLst>
            </p:cNvPr>
            <p:cNvGrpSpPr/>
            <p:nvPr/>
          </p:nvGrpSpPr>
          <p:grpSpPr>
            <a:xfrm>
              <a:off x="2955296" y="3191435"/>
              <a:ext cx="8736628" cy="1516342"/>
              <a:chOff x="189743" y="2796621"/>
              <a:chExt cx="8736628" cy="1516342"/>
            </a:xfrm>
          </p:grpSpPr>
          <p:grpSp>
            <p:nvGrpSpPr>
              <p:cNvPr id="263" name="Group 262">
                <a:extLst>
                  <a:ext uri="{FF2B5EF4-FFF2-40B4-BE49-F238E27FC236}">
                    <a16:creationId xmlns:a16="http://schemas.microsoft.com/office/drawing/2014/main" id="{2363E3B4-7B7B-4490-BDFB-2C95C84D9ABB}"/>
                  </a:ext>
                </a:extLst>
              </p:cNvPr>
              <p:cNvGrpSpPr/>
              <p:nvPr/>
            </p:nvGrpSpPr>
            <p:grpSpPr>
              <a:xfrm>
                <a:off x="189743" y="2796621"/>
                <a:ext cx="8736628" cy="1498189"/>
                <a:chOff x="189743" y="2796621"/>
                <a:chExt cx="8736628" cy="1498189"/>
              </a:xfrm>
            </p:grpSpPr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BFE2EEF1-492F-4B77-99FB-3887B097B741}"/>
                    </a:ext>
                  </a:extLst>
                </p:cNvPr>
                <p:cNvSpPr/>
                <p:nvPr/>
              </p:nvSpPr>
              <p:spPr>
                <a:xfrm>
                  <a:off x="1593159" y="3987043"/>
                  <a:ext cx="7333212" cy="307767"/>
                </a:xfrm>
                <a:prstGeom prst="rect">
                  <a:avLst/>
                </a:prstGeom>
                <a:solidFill>
                  <a:srgbClr val="5775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>
                      <a:solidFill>
                        <a:schemeClr val="bg1"/>
                      </a:solidFill>
                    </a:rPr>
                    <a:t>                              ………..</a:t>
                  </a:r>
                  <a:endParaRPr lang="en-NZ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C1322D59-F1C0-4A33-AFB3-2F41140531C4}"/>
                    </a:ext>
                  </a:extLst>
                </p:cNvPr>
                <p:cNvSpPr/>
                <p:nvPr/>
              </p:nvSpPr>
              <p:spPr>
                <a:xfrm>
                  <a:off x="8043745" y="4011489"/>
                  <a:ext cx="844429" cy="254484"/>
                </a:xfrm>
                <a:prstGeom prst="rect">
                  <a:avLst/>
                </a:prstGeom>
                <a:pattFill prst="pct5">
                  <a:fgClr>
                    <a:srgbClr val="5775A9"/>
                  </a:fgClr>
                  <a:bgClr>
                    <a:schemeClr val="bg1"/>
                  </a:bgClr>
                </a:pattFill>
                <a:ln>
                  <a:solidFill>
                    <a:srgbClr val="5775A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NZ">
                      <a:solidFill>
                        <a:srgbClr val="5E7BAD"/>
                      </a:solidFill>
                    </a:rPr>
                    <a:t>3’UTR</a:t>
                  </a:r>
                </a:p>
              </p:txBody>
            </p:sp>
            <p:cxnSp>
              <p:nvCxnSpPr>
                <p:cNvPr id="202" name="Straight Connector 201">
                  <a:extLst>
                    <a:ext uri="{FF2B5EF4-FFF2-40B4-BE49-F238E27FC236}">
                      <a16:creationId xmlns:a16="http://schemas.microsoft.com/office/drawing/2014/main" id="{8331B705-51A5-4A9B-A501-A57E85FE0A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33204" y="2796621"/>
                  <a:ext cx="0" cy="1131434"/>
                </a:xfrm>
                <a:prstGeom prst="line">
                  <a:avLst/>
                </a:prstGeom>
                <a:ln w="38100">
                  <a:solidFill>
                    <a:srgbClr val="5775A9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45875B27-4F38-4773-9CAE-EF28D207188C}"/>
                    </a:ext>
                  </a:extLst>
                </p:cNvPr>
                <p:cNvSpPr/>
                <p:nvPr/>
              </p:nvSpPr>
              <p:spPr>
                <a:xfrm>
                  <a:off x="1593159" y="3993806"/>
                  <a:ext cx="869857" cy="254484"/>
                </a:xfrm>
                <a:prstGeom prst="rect">
                  <a:avLst/>
                </a:prstGeom>
                <a:pattFill prst="pct5">
                  <a:fgClr>
                    <a:srgbClr val="5775A9"/>
                  </a:fgClr>
                  <a:bgClr>
                    <a:schemeClr val="bg1"/>
                  </a:bgClr>
                </a:pattFill>
                <a:ln>
                  <a:solidFill>
                    <a:srgbClr val="5775A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NZ">
                      <a:solidFill>
                        <a:srgbClr val="5E7BAD"/>
                      </a:solidFill>
                    </a:rPr>
                    <a:t>5’UTR</a:t>
                  </a:r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48115550-DF38-4356-AD82-07844C1A5BEF}"/>
                    </a:ext>
                  </a:extLst>
                </p:cNvPr>
                <p:cNvSpPr txBox="1"/>
                <p:nvPr/>
              </p:nvSpPr>
              <p:spPr>
                <a:xfrm>
                  <a:off x="189743" y="3185775"/>
                  <a:ext cx="2452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NZ" i="1">
                      <a:solidFill>
                        <a:srgbClr val="5775A9"/>
                      </a:solidFill>
                    </a:rPr>
                    <a:t>Transcription &amp; Splicing</a:t>
                  </a:r>
                </a:p>
              </p:txBody>
            </p:sp>
          </p:grp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E46E038-779E-41DD-9B9E-01F347F47CB8}"/>
                  </a:ext>
                </a:extLst>
              </p:cNvPr>
              <p:cNvSpPr txBox="1"/>
              <p:nvPr/>
            </p:nvSpPr>
            <p:spPr>
              <a:xfrm>
                <a:off x="2397310" y="3943631"/>
                <a:ext cx="6058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>
                    <a:solidFill>
                      <a:srgbClr val="92D050"/>
                    </a:solidFill>
                  </a:rPr>
                  <a:t>ATG</a:t>
                </a:r>
              </a:p>
            </p:txBody>
          </p:sp>
        </p:grp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8965AA1E-8488-4D6A-B370-0F5A8DD80A07}"/>
                </a:ext>
              </a:extLst>
            </p:cNvPr>
            <p:cNvSpPr txBox="1"/>
            <p:nvPr/>
          </p:nvSpPr>
          <p:spPr>
            <a:xfrm>
              <a:off x="6655824" y="4338445"/>
              <a:ext cx="6058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NZ">
                <a:solidFill>
                  <a:srgbClr val="00FFFF"/>
                </a:solidFill>
              </a:endParaRP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D86A6D9C-D147-4E41-9F05-14F1538BA34A}"/>
                </a:ext>
              </a:extLst>
            </p:cNvPr>
            <p:cNvSpPr txBox="1"/>
            <p:nvPr/>
          </p:nvSpPr>
          <p:spPr>
            <a:xfrm>
              <a:off x="6913337" y="4338445"/>
              <a:ext cx="712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>
                  <a:solidFill>
                    <a:schemeClr val="bg1"/>
                  </a:solidFill>
                </a:rPr>
                <a:t>C</a:t>
              </a:r>
              <a:r>
                <a:rPr lang="en-NZ" b="1"/>
                <a:t>G</a:t>
              </a:r>
              <a:r>
                <a:rPr lang="en-NZ">
                  <a:solidFill>
                    <a:schemeClr val="bg1"/>
                  </a:solidFill>
                </a:rPr>
                <a:t>G</a:t>
              </a: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82F39B3F-8D5E-4E9A-AD74-1C1CC6135DAC}"/>
                </a:ext>
              </a:extLst>
            </p:cNvPr>
            <p:cNvSpPr txBox="1"/>
            <p:nvPr/>
          </p:nvSpPr>
          <p:spPr>
            <a:xfrm>
              <a:off x="7634600" y="4348879"/>
              <a:ext cx="7249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>
                  <a:solidFill>
                    <a:schemeClr val="bg1"/>
                  </a:solidFill>
                </a:rPr>
                <a:t>GCC</a:t>
              </a:r>
              <a:endParaRPr lang="en-NZ">
                <a:solidFill>
                  <a:srgbClr val="00FFFF"/>
                </a:solidFill>
              </a:endParaRP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4DC618BE-B18C-4E63-A019-A72EF25D177D}"/>
                </a:ext>
              </a:extLst>
            </p:cNvPr>
            <p:cNvSpPr txBox="1"/>
            <p:nvPr/>
          </p:nvSpPr>
          <p:spPr>
            <a:xfrm>
              <a:off x="10225164" y="4338445"/>
              <a:ext cx="14110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>
                  <a:solidFill>
                    <a:schemeClr val="bg1"/>
                  </a:solidFill>
                </a:rPr>
                <a:t>TAA</a:t>
              </a:r>
              <a:r>
                <a:rPr lang="en-NZ">
                  <a:solidFill>
                    <a:srgbClr val="FF0000"/>
                  </a:solidFill>
                </a:rPr>
                <a:t> </a:t>
              </a:r>
              <a:endParaRPr lang="en-NZ">
                <a:solidFill>
                  <a:schemeClr val="bg1"/>
                </a:solidFill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4117317E-7D94-4C0D-B378-96461180B77A}"/>
                </a:ext>
              </a:extLst>
            </p:cNvPr>
            <p:cNvSpPr txBox="1"/>
            <p:nvPr/>
          </p:nvSpPr>
          <p:spPr>
            <a:xfrm>
              <a:off x="2112050" y="4338445"/>
              <a:ext cx="22983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/>
                <a:t>Coding DNA (mRNA)</a:t>
              </a:r>
              <a:endParaRPr lang="en-NZ" i="1"/>
            </a:p>
          </p:txBody>
        </p: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211CDDDE-8405-416A-A7EB-7F93E2C6B5F0}"/>
              </a:ext>
            </a:extLst>
          </p:cNvPr>
          <p:cNvSpPr txBox="1"/>
          <p:nvPr/>
        </p:nvSpPr>
        <p:spPr>
          <a:xfrm>
            <a:off x="2627059" y="6249061"/>
            <a:ext cx="899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/>
              <a:t>Protein</a:t>
            </a:r>
            <a:endParaRPr lang="en-NZ" i="1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508EDEE-3642-4D8B-993E-49DD9D513ABE}"/>
              </a:ext>
            </a:extLst>
          </p:cNvPr>
          <p:cNvSpPr/>
          <p:nvPr/>
        </p:nvSpPr>
        <p:spPr>
          <a:xfrm>
            <a:off x="7888353" y="2896566"/>
            <a:ext cx="1137287" cy="302400"/>
          </a:xfrm>
          <a:prstGeom prst="rect">
            <a:avLst/>
          </a:prstGeom>
          <a:solidFill>
            <a:srgbClr val="577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>
                <a:solidFill>
                  <a:schemeClr val="bg1"/>
                </a:solidFill>
              </a:rPr>
              <a:t>Exon 22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BB41E10-AE59-4B84-8DFB-384F6C25C7FE}"/>
              </a:ext>
            </a:extLst>
          </p:cNvPr>
          <p:cNvSpPr/>
          <p:nvPr/>
        </p:nvSpPr>
        <p:spPr>
          <a:xfrm>
            <a:off x="9791962" y="2896566"/>
            <a:ext cx="1561838" cy="302400"/>
          </a:xfrm>
          <a:prstGeom prst="rect">
            <a:avLst/>
          </a:prstGeom>
          <a:solidFill>
            <a:srgbClr val="577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>
                <a:solidFill>
                  <a:schemeClr val="bg1"/>
                </a:solidFill>
              </a:rPr>
              <a:t>Exon 23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6B8E5B6-610E-485C-BBF4-82C4851C7756}"/>
              </a:ext>
            </a:extLst>
          </p:cNvPr>
          <p:cNvSpPr txBox="1"/>
          <p:nvPr/>
        </p:nvSpPr>
        <p:spPr>
          <a:xfrm>
            <a:off x="3178282" y="2885902"/>
            <a:ext cx="1228043" cy="338554"/>
          </a:xfrm>
          <a:prstGeom prst="rect">
            <a:avLst/>
          </a:prstGeom>
          <a:solidFill>
            <a:srgbClr val="FEE292"/>
          </a:solidFill>
        </p:spPr>
        <p:txBody>
          <a:bodyPr wrap="square" rtlCol="0">
            <a:spAutoFit/>
          </a:bodyPr>
          <a:lstStyle/>
          <a:p>
            <a:r>
              <a:rPr lang="en-NZ" sz="1600">
                <a:solidFill>
                  <a:srgbClr val="FFC000"/>
                </a:solidFill>
              </a:rPr>
              <a:t>Intron 20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F67B7F0-DF14-401A-ACF6-8B9804A57FF6}"/>
              </a:ext>
            </a:extLst>
          </p:cNvPr>
          <p:cNvGrpSpPr/>
          <p:nvPr/>
        </p:nvGrpSpPr>
        <p:grpSpPr>
          <a:xfrm>
            <a:off x="3685054" y="4734398"/>
            <a:ext cx="5663729" cy="1943188"/>
            <a:chOff x="3392728" y="4736245"/>
            <a:chExt cx="5663729" cy="1943188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5F071E6D-F82B-4984-908D-748834E72C2D}"/>
                </a:ext>
              </a:extLst>
            </p:cNvPr>
            <p:cNvSpPr/>
            <p:nvPr/>
          </p:nvSpPr>
          <p:spPr>
            <a:xfrm>
              <a:off x="5144175" y="6310101"/>
              <a:ext cx="587544" cy="369332"/>
            </a:xfrm>
            <a:prstGeom prst="ellipse">
              <a:avLst/>
            </a:prstGeom>
            <a:solidFill>
              <a:srgbClr val="5775A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solidFill>
                  <a:srgbClr val="00FFFF"/>
                </a:solidFill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3874ADE-CF66-4FB3-8F16-7C733064774C}"/>
                </a:ext>
              </a:extLst>
            </p:cNvPr>
            <p:cNvGrpSpPr/>
            <p:nvPr/>
          </p:nvGrpSpPr>
          <p:grpSpPr>
            <a:xfrm>
              <a:off x="3392728" y="4736245"/>
              <a:ext cx="5663729" cy="1930451"/>
              <a:chOff x="3392728" y="4736245"/>
              <a:chExt cx="5663729" cy="1930451"/>
            </a:xfrm>
          </p:grpSpPr>
          <p:grpSp>
            <p:nvGrpSpPr>
              <p:cNvPr id="269" name="Group 268">
                <a:extLst>
                  <a:ext uri="{FF2B5EF4-FFF2-40B4-BE49-F238E27FC236}">
                    <a16:creationId xmlns:a16="http://schemas.microsoft.com/office/drawing/2014/main" id="{9BD938A8-61CA-4819-921A-A0AB64C12894}"/>
                  </a:ext>
                </a:extLst>
              </p:cNvPr>
              <p:cNvGrpSpPr/>
              <p:nvPr/>
            </p:nvGrpSpPr>
            <p:grpSpPr>
              <a:xfrm>
                <a:off x="3392728" y="4752886"/>
                <a:ext cx="572977" cy="1913810"/>
                <a:chOff x="2842471" y="4341560"/>
                <a:chExt cx="572977" cy="1913810"/>
              </a:xfrm>
            </p:grpSpPr>
            <p:sp>
              <p:nvSpPr>
                <p:cNvPr id="136" name="Oval 135">
                  <a:extLst>
                    <a:ext uri="{FF2B5EF4-FFF2-40B4-BE49-F238E27FC236}">
                      <a16:creationId xmlns:a16="http://schemas.microsoft.com/office/drawing/2014/main" id="{C9A45823-3FA8-446F-94B3-09C63FBC6601}"/>
                    </a:ext>
                  </a:extLst>
                </p:cNvPr>
                <p:cNvSpPr/>
                <p:nvPr/>
              </p:nvSpPr>
              <p:spPr>
                <a:xfrm>
                  <a:off x="2885105" y="5901383"/>
                  <a:ext cx="511370" cy="342227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>
                    <a:solidFill>
                      <a:srgbClr val="00FFFF"/>
                    </a:solidFill>
                  </a:endParaRPr>
                </a:p>
              </p:txBody>
            </p:sp>
            <p:grpSp>
              <p:nvGrpSpPr>
                <p:cNvPr id="265" name="Group 264">
                  <a:extLst>
                    <a:ext uri="{FF2B5EF4-FFF2-40B4-BE49-F238E27FC236}">
                      <a16:creationId xmlns:a16="http://schemas.microsoft.com/office/drawing/2014/main" id="{16645698-C03E-4682-A6B9-8A0C2BC51BC8}"/>
                    </a:ext>
                  </a:extLst>
                </p:cNvPr>
                <p:cNvGrpSpPr/>
                <p:nvPr/>
              </p:nvGrpSpPr>
              <p:grpSpPr>
                <a:xfrm>
                  <a:off x="2842471" y="4341560"/>
                  <a:ext cx="572977" cy="1913810"/>
                  <a:chOff x="2842471" y="4341560"/>
                  <a:chExt cx="572977" cy="1913810"/>
                </a:xfrm>
              </p:grpSpPr>
              <p:cxnSp>
                <p:nvCxnSpPr>
                  <p:cNvPr id="25" name="Straight Connector 24">
                    <a:extLst>
                      <a:ext uri="{FF2B5EF4-FFF2-40B4-BE49-F238E27FC236}">
                        <a16:creationId xmlns:a16="http://schemas.microsoft.com/office/drawing/2014/main" id="{EEA461BF-49A6-44FD-91AB-72A320C4780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119186" y="4548391"/>
                    <a:ext cx="0" cy="1335963"/>
                  </a:xfrm>
                  <a:prstGeom prst="line">
                    <a:avLst/>
                  </a:prstGeom>
                  <a:ln>
                    <a:solidFill>
                      <a:srgbClr val="92D050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8" name="Right Brace 57">
                    <a:extLst>
                      <a:ext uri="{FF2B5EF4-FFF2-40B4-BE49-F238E27FC236}">
                        <a16:creationId xmlns:a16="http://schemas.microsoft.com/office/drawing/2014/main" id="{DD89EB09-B1C0-4097-AA15-10EAE5E15CB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061089" y="4245193"/>
                    <a:ext cx="115034" cy="307767"/>
                  </a:xfrm>
                  <a:prstGeom prst="rightBrace">
                    <a:avLst/>
                  </a:prstGeom>
                  <a:ln>
                    <a:solidFill>
                      <a:srgbClr val="92D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B5376819-7893-4B5B-98E4-5FA280A7BB7F}"/>
                      </a:ext>
                    </a:extLst>
                  </p:cNvPr>
                  <p:cNvSpPr txBox="1"/>
                  <p:nvPr/>
                </p:nvSpPr>
                <p:spPr>
                  <a:xfrm>
                    <a:off x="2842471" y="5886038"/>
                    <a:ext cx="57297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NZ">
                        <a:solidFill>
                          <a:schemeClr val="bg1"/>
                        </a:solidFill>
                      </a:rPr>
                      <a:t>Met</a:t>
                    </a:r>
                  </a:p>
                </p:txBody>
              </p:sp>
            </p:grpSp>
          </p:grpSp>
          <p:grpSp>
            <p:nvGrpSpPr>
              <p:cNvPr id="274" name="Group 273">
                <a:extLst>
                  <a:ext uri="{FF2B5EF4-FFF2-40B4-BE49-F238E27FC236}">
                    <a16:creationId xmlns:a16="http://schemas.microsoft.com/office/drawing/2014/main" id="{57EF775E-FB14-46EA-9B00-A5B48DC52DA0}"/>
                  </a:ext>
                </a:extLst>
              </p:cNvPr>
              <p:cNvGrpSpPr/>
              <p:nvPr/>
            </p:nvGrpSpPr>
            <p:grpSpPr>
              <a:xfrm>
                <a:off x="8447636" y="4736245"/>
                <a:ext cx="608821" cy="1918691"/>
                <a:chOff x="8598815" y="4317151"/>
                <a:chExt cx="608821" cy="1918691"/>
              </a:xfrm>
            </p:grpSpPr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6139BC51-9383-46F3-BB75-CC142CB07AF3}"/>
                    </a:ext>
                  </a:extLst>
                </p:cNvPr>
                <p:cNvSpPr/>
                <p:nvPr/>
              </p:nvSpPr>
              <p:spPr>
                <a:xfrm>
                  <a:off x="8620128" y="5884354"/>
                  <a:ext cx="511370" cy="34222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>
                    <a:solidFill>
                      <a:srgbClr val="00FFFF"/>
                    </a:solidFill>
                  </a:endParaRPr>
                </a:p>
              </p:txBody>
            </p:sp>
            <p:grpSp>
              <p:nvGrpSpPr>
                <p:cNvPr id="267" name="Group 266">
                  <a:extLst>
                    <a:ext uri="{FF2B5EF4-FFF2-40B4-BE49-F238E27FC236}">
                      <a16:creationId xmlns:a16="http://schemas.microsoft.com/office/drawing/2014/main" id="{6535C8C7-01F2-4185-9EB4-B07AE7F97ABE}"/>
                    </a:ext>
                  </a:extLst>
                </p:cNvPr>
                <p:cNvGrpSpPr/>
                <p:nvPr/>
              </p:nvGrpSpPr>
              <p:grpSpPr>
                <a:xfrm>
                  <a:off x="8598815" y="4317151"/>
                  <a:ext cx="608821" cy="1918691"/>
                  <a:chOff x="8598815" y="4317151"/>
                  <a:chExt cx="608821" cy="1918691"/>
                </a:xfrm>
              </p:grpSpPr>
              <p:cxnSp>
                <p:nvCxnSpPr>
                  <p:cNvPr id="132" name="Straight Connector 131">
                    <a:extLst>
                      <a:ext uri="{FF2B5EF4-FFF2-40B4-BE49-F238E27FC236}">
                        <a16:creationId xmlns:a16="http://schemas.microsoft.com/office/drawing/2014/main" id="{063A4F4D-4200-4B0B-A892-22EB5B6E791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842375" y="4565677"/>
                    <a:ext cx="0" cy="132701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0" name="Right Brace 169">
                    <a:extLst>
                      <a:ext uri="{FF2B5EF4-FFF2-40B4-BE49-F238E27FC236}">
                        <a16:creationId xmlns:a16="http://schemas.microsoft.com/office/drawing/2014/main" id="{B1E9FBEC-0F81-49F7-A75A-E0F5E8470DF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795939" y="4175657"/>
                    <a:ext cx="92870" cy="375857"/>
                  </a:xfrm>
                  <a:prstGeom prst="rightBrac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200" name="TextBox 199">
                    <a:extLst>
                      <a:ext uri="{FF2B5EF4-FFF2-40B4-BE49-F238E27FC236}">
                        <a16:creationId xmlns:a16="http://schemas.microsoft.com/office/drawing/2014/main" id="{4462E5DC-CEE3-466E-8A06-25F4140C0FAE}"/>
                      </a:ext>
                    </a:extLst>
                  </p:cNvPr>
                  <p:cNvSpPr txBox="1"/>
                  <p:nvPr/>
                </p:nvSpPr>
                <p:spPr>
                  <a:xfrm>
                    <a:off x="8598815" y="5866510"/>
                    <a:ext cx="60882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NZ">
                        <a:solidFill>
                          <a:schemeClr val="bg1"/>
                        </a:solidFill>
                      </a:rPr>
                      <a:t>Stop</a:t>
                    </a:r>
                  </a:p>
                </p:txBody>
              </p:sp>
            </p:grpSp>
          </p:grpSp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AC4B030C-CE7C-4146-B988-B552AA0A905E}"/>
                  </a:ext>
                </a:extLst>
              </p:cNvPr>
              <p:cNvSpPr txBox="1"/>
              <p:nvPr/>
            </p:nvSpPr>
            <p:spPr>
              <a:xfrm>
                <a:off x="5170896" y="6285604"/>
                <a:ext cx="5797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NZ" b="1"/>
                  <a:t>Arg</a:t>
                </a:r>
              </a:p>
            </p:txBody>
          </p:sp>
          <p:sp>
            <p:nvSpPr>
              <p:cNvPr id="187" name="Right Brace 186">
                <a:extLst>
                  <a:ext uri="{FF2B5EF4-FFF2-40B4-BE49-F238E27FC236}">
                    <a16:creationId xmlns:a16="http://schemas.microsoft.com/office/drawing/2014/main" id="{937BFCB6-560C-4721-A803-CF743A0579C6}"/>
                  </a:ext>
                </a:extLst>
              </p:cNvPr>
              <p:cNvSpPr/>
              <p:nvPr/>
            </p:nvSpPr>
            <p:spPr>
              <a:xfrm rot="5400000">
                <a:off x="5383170" y="4676144"/>
                <a:ext cx="115034" cy="307767"/>
              </a:xfrm>
              <a:prstGeom prst="righ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8309B95F-058E-4A9C-AC3B-E25B9ADCA8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40687" y="4974602"/>
                <a:ext cx="0" cy="1335963"/>
              </a:xfrm>
              <a:prstGeom prst="line">
                <a:avLst/>
              </a:prstGeom>
              <a:ln>
                <a:solidFill>
                  <a:srgbClr val="5775A9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C294B696-48CC-4B1A-A909-F20FC9A6B13A}"/>
                  </a:ext>
                </a:extLst>
              </p:cNvPr>
              <p:cNvSpPr txBox="1"/>
              <p:nvPr/>
            </p:nvSpPr>
            <p:spPr>
              <a:xfrm>
                <a:off x="5875630" y="6275435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NZ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89256DA4-534E-4C4C-BBB4-58FABAFA0723}"/>
                  </a:ext>
                </a:extLst>
              </p:cNvPr>
              <p:cNvCxnSpPr>
                <a:cxnSpLocks/>
                <a:stCxn id="182" idx="3"/>
                <a:endCxn id="200" idx="1"/>
              </p:cNvCxnSpPr>
              <p:nvPr/>
            </p:nvCxnSpPr>
            <p:spPr>
              <a:xfrm>
                <a:off x="5750606" y="6470270"/>
                <a:ext cx="2697030" cy="0"/>
              </a:xfrm>
              <a:prstGeom prst="line">
                <a:avLst/>
              </a:prstGeom>
              <a:ln w="3810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98883C1C-9280-49AB-92A6-744E2ECCE73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60860" y="6470270"/>
                <a:ext cx="1004415" cy="9201"/>
              </a:xfrm>
              <a:prstGeom prst="line">
                <a:avLst/>
              </a:prstGeom>
              <a:ln w="3810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C7506E70-A4F9-460A-80F7-C1771483BA22}"/>
              </a:ext>
            </a:extLst>
          </p:cNvPr>
          <p:cNvSpPr txBox="1"/>
          <p:nvPr/>
        </p:nvSpPr>
        <p:spPr>
          <a:xfrm>
            <a:off x="4227709" y="4380486"/>
            <a:ext cx="1309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>
                <a:solidFill>
                  <a:schemeClr val="bg1"/>
                </a:solidFill>
              </a:rPr>
              <a:t>………. GGG</a:t>
            </a:r>
            <a:endParaRPr lang="en-NZ">
              <a:solidFill>
                <a:srgbClr val="00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23F018-0A76-4578-8D08-F376A1A04BBD}"/>
              </a:ext>
            </a:extLst>
          </p:cNvPr>
          <p:cNvSpPr txBox="1"/>
          <p:nvPr/>
        </p:nvSpPr>
        <p:spPr>
          <a:xfrm>
            <a:off x="5519723" y="2448288"/>
            <a:ext cx="1817220" cy="369332"/>
          </a:xfrm>
          <a:prstGeom prst="rect">
            <a:avLst/>
          </a:prstGeom>
          <a:solidFill>
            <a:srgbClr val="5775A9"/>
          </a:solidFill>
        </p:spPr>
        <p:txBody>
          <a:bodyPr wrap="square" rtlCol="0">
            <a:spAutoFit/>
          </a:bodyPr>
          <a:lstStyle/>
          <a:p>
            <a:r>
              <a:rPr lang="en-NZ"/>
              <a:t>g.55259515T&gt;G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95C5F8-F7D2-499F-B3E6-CBDB0D38E528}"/>
              </a:ext>
            </a:extLst>
          </p:cNvPr>
          <p:cNvSpPr/>
          <p:nvPr/>
        </p:nvSpPr>
        <p:spPr>
          <a:xfrm>
            <a:off x="5599814" y="2905729"/>
            <a:ext cx="177624" cy="280998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E548F92-F9E2-48C3-8A94-E2E6EFDEE6D8}"/>
              </a:ext>
            </a:extLst>
          </p:cNvPr>
          <p:cNvSpPr/>
          <p:nvPr/>
        </p:nvSpPr>
        <p:spPr>
          <a:xfrm>
            <a:off x="5659007" y="4424653"/>
            <a:ext cx="177624" cy="280998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037E0BE-E404-410E-9DAA-39CBD9131852}"/>
              </a:ext>
            </a:extLst>
          </p:cNvPr>
          <p:cNvSpPr/>
          <p:nvPr/>
        </p:nvSpPr>
        <p:spPr>
          <a:xfrm>
            <a:off x="5517340" y="6327924"/>
            <a:ext cx="393991" cy="280998"/>
          </a:xfrm>
          <a:prstGeom prst="rect">
            <a:avLst/>
          </a:prstGeom>
          <a:solidFill>
            <a:srgbClr val="FFFF00">
              <a:alpha val="26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6D115CE-16BC-46AE-AE39-951EA2F7362B}"/>
              </a:ext>
            </a:extLst>
          </p:cNvPr>
          <p:cNvSpPr/>
          <p:nvPr/>
        </p:nvSpPr>
        <p:spPr>
          <a:xfrm>
            <a:off x="5515128" y="2504673"/>
            <a:ext cx="1768688" cy="280998"/>
          </a:xfrm>
          <a:prstGeom prst="rect">
            <a:avLst/>
          </a:prstGeom>
          <a:solidFill>
            <a:srgbClr val="FFFF00">
              <a:alpha val="32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570A59A-1580-4652-B15A-9B6F6ACB9181}"/>
              </a:ext>
            </a:extLst>
          </p:cNvPr>
          <p:cNvSpPr txBox="1"/>
          <p:nvPr/>
        </p:nvSpPr>
        <p:spPr>
          <a:xfrm>
            <a:off x="5806208" y="3982075"/>
            <a:ext cx="1279517" cy="369332"/>
          </a:xfrm>
          <a:prstGeom prst="rect">
            <a:avLst/>
          </a:prstGeom>
          <a:solidFill>
            <a:srgbClr val="5775A9"/>
          </a:solidFill>
        </p:spPr>
        <p:txBody>
          <a:bodyPr wrap="none" rtlCol="0">
            <a:spAutoFit/>
          </a:bodyPr>
          <a:lstStyle/>
          <a:p>
            <a:r>
              <a:rPr lang="en-NZ"/>
              <a:t>c.2573T&gt;G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3E724DC-6CEF-435B-81E0-13CAD0C2ED1D}"/>
              </a:ext>
            </a:extLst>
          </p:cNvPr>
          <p:cNvSpPr/>
          <p:nvPr/>
        </p:nvSpPr>
        <p:spPr>
          <a:xfrm>
            <a:off x="5853075" y="4015053"/>
            <a:ext cx="1160089" cy="280998"/>
          </a:xfrm>
          <a:prstGeom prst="rect">
            <a:avLst/>
          </a:prstGeom>
          <a:solidFill>
            <a:srgbClr val="FFFF00">
              <a:alpha val="23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1751025-0B1D-45D9-8A3D-9AA2FA338E0C}"/>
              </a:ext>
            </a:extLst>
          </p:cNvPr>
          <p:cNvSpPr txBox="1"/>
          <p:nvPr/>
        </p:nvSpPr>
        <p:spPr>
          <a:xfrm>
            <a:off x="5902307" y="5921985"/>
            <a:ext cx="2475549" cy="369332"/>
          </a:xfrm>
          <a:prstGeom prst="rect">
            <a:avLst/>
          </a:prstGeom>
          <a:solidFill>
            <a:srgbClr val="5775A9"/>
          </a:solidFill>
        </p:spPr>
        <p:txBody>
          <a:bodyPr wrap="square" rtlCol="0">
            <a:spAutoFit/>
          </a:bodyPr>
          <a:lstStyle/>
          <a:p>
            <a:r>
              <a:rPr lang="en-NZ"/>
              <a:t>p.Leu858Arg (p.L858R)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F2AD488-25DD-4DF1-96B7-ED5EAB50543A}"/>
              </a:ext>
            </a:extLst>
          </p:cNvPr>
          <p:cNvSpPr/>
          <p:nvPr/>
        </p:nvSpPr>
        <p:spPr>
          <a:xfrm>
            <a:off x="5955261" y="5963938"/>
            <a:ext cx="2333974" cy="280998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2F8CAA8-F9C5-4E71-9262-32D1734C7534}"/>
              </a:ext>
            </a:extLst>
          </p:cNvPr>
          <p:cNvSpPr txBox="1"/>
          <p:nvPr/>
        </p:nvSpPr>
        <p:spPr>
          <a:xfrm>
            <a:off x="11133515" y="5260265"/>
            <a:ext cx="6447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8000">
                <a:solidFill>
                  <a:srgbClr val="00B2CA"/>
                </a:solidFill>
              </a:rPr>
              <a:t>?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655A4E0-BA3F-48CC-BD98-B629D8B7B87D}"/>
              </a:ext>
            </a:extLst>
          </p:cNvPr>
          <p:cNvSpPr txBox="1"/>
          <p:nvPr/>
        </p:nvSpPr>
        <p:spPr>
          <a:xfrm>
            <a:off x="51976" y="5839936"/>
            <a:ext cx="2436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EGFR p.L858R</a:t>
            </a:r>
          </a:p>
          <a:p>
            <a:r>
              <a:rPr lang="en-US" b="1"/>
              <a:t>Missense variant in Exon 21</a:t>
            </a:r>
            <a:endParaRPr lang="en-NZ" b="1"/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3F57EC35-126B-4B7D-B74A-0AA875201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3" y="-2660"/>
            <a:ext cx="12192000" cy="1129792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4C18509E-312D-45AB-9BC4-B3551634ACE9}"/>
              </a:ext>
            </a:extLst>
          </p:cNvPr>
          <p:cNvSpPr/>
          <p:nvPr/>
        </p:nvSpPr>
        <p:spPr>
          <a:xfrm>
            <a:off x="5519723" y="274080"/>
            <a:ext cx="1324760" cy="683645"/>
          </a:xfrm>
          <a:prstGeom prst="rect">
            <a:avLst/>
          </a:prstGeom>
          <a:solidFill>
            <a:srgbClr val="C56D31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3903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Custom 2">
      <a:dk1>
        <a:srgbClr val="0B3960"/>
      </a:dk1>
      <a:lt1>
        <a:sysClr val="window" lastClr="FFFFFF"/>
      </a:lt1>
      <a:dk2>
        <a:srgbClr val="2A2A35"/>
      </a:dk2>
      <a:lt2>
        <a:srgbClr val="F0EDE5"/>
      </a:lt2>
      <a:accent1>
        <a:srgbClr val="C4AB5F"/>
      </a:accent1>
      <a:accent2>
        <a:srgbClr val="A26A32"/>
      </a:accent2>
      <a:accent3>
        <a:srgbClr val="71706C"/>
      </a:accent3>
      <a:accent4>
        <a:srgbClr val="C4BBAC"/>
      </a:accent4>
      <a:accent5>
        <a:srgbClr val="711E2D"/>
      </a:accent5>
      <a:accent6>
        <a:srgbClr val="DBCBBD"/>
      </a:accent6>
      <a:hlink>
        <a:srgbClr val="7F3362"/>
      </a:hlink>
      <a:folHlink>
        <a:srgbClr val="CCA4BC"/>
      </a:folHlink>
    </a:clrScheme>
    <a:fontScheme name="Custom 1">
      <a:majorFont>
        <a:latin typeface="Franklin Gothic Demi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AMSIN THESIS 20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769B9"/>
      </a:accent1>
      <a:accent2>
        <a:srgbClr val="00B2CA"/>
      </a:accent2>
      <a:accent3>
        <a:srgbClr val="5BC2A3"/>
      </a:accent3>
      <a:accent4>
        <a:srgbClr val="AABF8D"/>
      </a:accent4>
      <a:accent5>
        <a:srgbClr val="F9BC76"/>
      </a:accent5>
      <a:accent6>
        <a:srgbClr val="F6803C"/>
      </a:accent6>
      <a:hlink>
        <a:srgbClr val="0000FF"/>
      </a:hlink>
      <a:folHlink>
        <a:srgbClr val="800080"/>
      </a:folHlink>
    </a:clrScheme>
    <a:fontScheme name="Sego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2020">
      <a:dk1>
        <a:srgbClr val="0F4C81"/>
      </a:dk1>
      <a:lt1>
        <a:sysClr val="window" lastClr="FFFFFF"/>
      </a:lt1>
      <a:dk2>
        <a:srgbClr val="2A2A35"/>
      </a:dk2>
      <a:lt2>
        <a:srgbClr val="F0EDE5"/>
      </a:lt2>
      <a:accent1>
        <a:srgbClr val="C4AB5F"/>
      </a:accent1>
      <a:accent2>
        <a:srgbClr val="A26A32"/>
      </a:accent2>
      <a:accent3>
        <a:srgbClr val="71706C"/>
      </a:accent3>
      <a:accent4>
        <a:srgbClr val="C4BBAC"/>
      </a:accent4>
      <a:accent5>
        <a:srgbClr val="711E2D"/>
      </a:accent5>
      <a:accent6>
        <a:srgbClr val="DBCBBD"/>
      </a:accent6>
      <a:hlink>
        <a:srgbClr val="7F3362"/>
      </a:hlink>
      <a:folHlink>
        <a:srgbClr val="CCA4BC"/>
      </a:folHlink>
    </a:clrScheme>
    <a:fontScheme name="Custom 1">
      <a:majorFont>
        <a:latin typeface="Franklin Gothic Demi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TAMSIN THESIS 20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769B9"/>
      </a:accent1>
      <a:accent2>
        <a:srgbClr val="00B2CA"/>
      </a:accent2>
      <a:accent3>
        <a:srgbClr val="5BC2A3"/>
      </a:accent3>
      <a:accent4>
        <a:srgbClr val="AABF8D"/>
      </a:accent4>
      <a:accent5>
        <a:srgbClr val="F9BC76"/>
      </a:accent5>
      <a:accent6>
        <a:srgbClr val="F6803C"/>
      </a:accent6>
      <a:hlink>
        <a:srgbClr val="0000FF"/>
      </a:hlink>
      <a:folHlink>
        <a:srgbClr val="800080"/>
      </a:folHlink>
    </a:clrScheme>
    <a:fontScheme name="Sego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TAMSIN THESIS 20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769B9"/>
      </a:accent1>
      <a:accent2>
        <a:srgbClr val="00B2CA"/>
      </a:accent2>
      <a:accent3>
        <a:srgbClr val="5BC2A3"/>
      </a:accent3>
      <a:accent4>
        <a:srgbClr val="AABF8D"/>
      </a:accent4>
      <a:accent5>
        <a:srgbClr val="F9BC76"/>
      </a:accent5>
      <a:accent6>
        <a:srgbClr val="F6803C"/>
      </a:accent6>
      <a:hlink>
        <a:srgbClr val="0000FF"/>
      </a:hlink>
      <a:folHlink>
        <a:srgbClr val="800080"/>
      </a:folHlink>
    </a:clrScheme>
    <a:fontScheme name="Custom Sego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EAA1ECE4C0444AB2A3991A36CD9C14" ma:contentTypeVersion="7" ma:contentTypeDescription="Create a new document." ma:contentTypeScope="" ma:versionID="e7b7cacdd0b6525ba6e437bcbb13b4b3">
  <xsd:schema xmlns:xsd="http://www.w3.org/2001/XMLSchema" xmlns:xs="http://www.w3.org/2001/XMLSchema" xmlns:p="http://schemas.microsoft.com/office/2006/metadata/properties" xmlns:ns3="17d0289c-954e-4a9c-bf29-f0e98ca11aef" xmlns:ns4="20115ff1-bad8-433f-914b-ee34742c7b6f" targetNamespace="http://schemas.microsoft.com/office/2006/metadata/properties" ma:root="true" ma:fieldsID="c9a5600b04d4b1426f537f921c244694" ns3:_="" ns4:_="">
    <xsd:import namespace="17d0289c-954e-4a9c-bf29-f0e98ca11aef"/>
    <xsd:import namespace="20115ff1-bad8-433f-914b-ee34742c7b6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d0289c-954e-4a9c-bf29-f0e98ca11a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115ff1-bad8-433f-914b-ee34742c7b6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5D01BA-A586-49FD-B5A4-9A93676D2582}">
  <ds:schemaRefs>
    <ds:schemaRef ds:uri="17d0289c-954e-4a9c-bf29-f0e98ca11aef"/>
    <ds:schemaRef ds:uri="20115ff1-bad8-433f-914b-ee34742c7b6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BB85214-26D1-4CF1-BAFB-0A747023F2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18B7BD-76E7-4953-80EB-4629416C8AFA}">
  <ds:schemaRefs>
    <ds:schemaRef ds:uri="17d0289c-954e-4a9c-bf29-f0e98ca11aef"/>
    <ds:schemaRef ds:uri="20115ff1-bad8-433f-914b-ee34742c7b6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2187</Words>
  <Application>Microsoft Office PowerPoint</Application>
  <PresentationFormat>Widescreen</PresentationFormat>
  <Paragraphs>500</Paragraphs>
  <Slides>40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Office Theme</vt:lpstr>
      <vt:lpstr>Office Theme</vt:lpstr>
      <vt:lpstr>Office Theme</vt:lpstr>
      <vt:lpstr>Office Theme</vt:lpstr>
      <vt:lpstr>Office Theme</vt:lpstr>
      <vt:lpstr>1_Office Theme</vt:lpstr>
      <vt:lpstr>Genomics for Cancer Clinicians</vt:lpstr>
      <vt:lpstr>Acknowledgements</vt:lpstr>
      <vt:lpstr> Interactive session  Dr Polona Le Quesne Stabej Dr Anassuya Ramachandran Dr Laird Cameron </vt:lpstr>
      <vt:lpstr>PowerPoint Presentation</vt:lpstr>
      <vt:lpstr>PowerPoint Presentation</vt:lpstr>
      <vt:lpstr>PowerPoint Presentation</vt:lpstr>
      <vt:lpstr>PowerPoint Presentation</vt:lpstr>
      <vt:lpstr>Variant nomenclature EGFR p.Leu858Arg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Sessions recap</vt:lpstr>
      <vt:lpstr>Any questions?</vt:lpstr>
      <vt:lpstr>PowerPoint Presentation</vt:lpstr>
      <vt:lpstr>Survey</vt:lpstr>
      <vt:lpstr>End</vt:lpstr>
    </vt:vector>
  </TitlesOfParts>
  <Company>The University of Auckland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Molecular Tumour Board Patient Case Template</dc:title>
  <dc:creator>Veronica Boyle</dc:creator>
  <cp:lastModifiedBy>Polona Le Quesne Stabej</cp:lastModifiedBy>
  <cp:revision>2</cp:revision>
  <cp:lastPrinted>2021-02-04T03:47:12Z</cp:lastPrinted>
  <dcterms:created xsi:type="dcterms:W3CDTF">2020-07-08T21:03:56Z</dcterms:created>
  <dcterms:modified xsi:type="dcterms:W3CDTF">2022-09-09T22:11:03Z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0x01010060EAA1ECE4C0444AB2A3991A36CD9C14</vt:lpwstr>
  </property>
</Properties>
</file>