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2" r:id="rId2"/>
    <p:sldMasterId id="2147483701" r:id="rId3"/>
    <p:sldMasterId id="2147483703" r:id="rId4"/>
    <p:sldMasterId id="2147483648" r:id="rId5"/>
    <p:sldMasterId id="2147483687" r:id="rId6"/>
  </p:sldMasterIdLst>
  <p:notesMasterIdLst>
    <p:notesMasterId r:id="rId40"/>
  </p:notesMasterIdLst>
  <p:sldIdLst>
    <p:sldId id="384" r:id="rId7"/>
    <p:sldId id="521" r:id="rId8"/>
    <p:sldId id="518" r:id="rId9"/>
    <p:sldId id="519" r:id="rId10"/>
    <p:sldId id="387" r:id="rId11"/>
    <p:sldId id="454" r:id="rId12"/>
    <p:sldId id="507" r:id="rId13"/>
    <p:sldId id="393" r:id="rId14"/>
    <p:sldId id="499" r:id="rId15"/>
    <p:sldId id="471" r:id="rId16"/>
    <p:sldId id="476" r:id="rId17"/>
    <p:sldId id="488" r:id="rId18"/>
    <p:sldId id="504" r:id="rId19"/>
    <p:sldId id="509" r:id="rId20"/>
    <p:sldId id="505" r:id="rId21"/>
    <p:sldId id="474" r:id="rId22"/>
    <p:sldId id="494" r:id="rId23"/>
    <p:sldId id="477" r:id="rId24"/>
    <p:sldId id="451" r:id="rId25"/>
    <p:sldId id="512" r:id="rId26"/>
    <p:sldId id="503" r:id="rId27"/>
    <p:sldId id="469" r:id="rId28"/>
    <p:sldId id="506" r:id="rId29"/>
    <p:sldId id="458" r:id="rId30"/>
    <p:sldId id="459" r:id="rId31"/>
    <p:sldId id="513" r:id="rId32"/>
    <p:sldId id="514" r:id="rId33"/>
    <p:sldId id="515" r:id="rId34"/>
    <p:sldId id="500" r:id="rId35"/>
    <p:sldId id="517" r:id="rId36"/>
    <p:sldId id="508" r:id="rId37"/>
    <p:sldId id="464" r:id="rId38"/>
    <p:sldId id="52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1261A3"/>
    <a:srgbClr val="FBE5D6"/>
    <a:srgbClr val="ED7D31"/>
    <a:srgbClr val="AFD2EB"/>
    <a:srgbClr val="FFC000"/>
    <a:srgbClr val="00B2CA"/>
    <a:srgbClr val="F7FDFD"/>
    <a:srgbClr val="5B9BD5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83" autoAdjust="0"/>
  </p:normalViewPr>
  <p:slideViewPr>
    <p:cSldViewPr snapToGrid="0">
      <p:cViewPr varScale="1">
        <p:scale>
          <a:sx n="38" d="100"/>
          <a:sy n="38" d="100"/>
        </p:scale>
        <p:origin x="1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F078-82C5-4188-AE3C-FCE7FBC31693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1471-0E24-42B4-9B30-67B5C12CCE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924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540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095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647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u="sng" dirty="0"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201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7F95-EE9A-479A-ADBD-1454ED01B3CD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002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987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07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449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015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415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152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71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38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cs typeface="Calibri"/>
            </a:endParaRPr>
          </a:p>
          <a:p>
            <a:endParaRPr lang="en-NZ" dirty="0">
              <a:cs typeface="Calibri"/>
            </a:endParaRPr>
          </a:p>
          <a:p>
            <a:endParaRPr lang="en-NZ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758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cs typeface="Calibri"/>
            </a:endParaRPr>
          </a:p>
          <a:p>
            <a:endParaRPr lang="en-NZ" dirty="0">
              <a:cs typeface="Calibri"/>
            </a:endParaRPr>
          </a:p>
          <a:p>
            <a:endParaRPr lang="en-NZ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823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,Sans-Serif"/>
              <a:buNone/>
            </a:pPr>
            <a:endParaRPr lang="en-NZ"/>
          </a:p>
          <a:p>
            <a:endParaRPr lang="en-NZ"/>
          </a:p>
          <a:p>
            <a:endParaRPr lang="en-NZ" u="sng"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61471-0E24-42B4-9B30-67B5C12CCE74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11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BD07-88A0-4E6A-BA76-D3E9AB9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5C949-50A4-45F9-B6F7-E434C1DF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DE08E-D38D-4273-A532-C205A903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97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BD07-88A0-4E6A-BA76-D3E9AB9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5C949-50A4-45F9-B6F7-E434C1DF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DE08E-D38D-4273-A532-C205A903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978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2FE-2768-460A-B4CE-80C5FD1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1F3F-DE9B-4099-9F64-E6ED3B2C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0EB-4135-4623-8745-1C78E50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E765-1A99-4A88-92C4-CCD5BD9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FD0-68D7-4F9F-B54F-E07995B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18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640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C8C9-D89C-4EA1-AB91-1616113FBCEE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F837-4EA9-49EF-B1ED-ED5AA20D90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577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79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C2FE-2768-460A-B4CE-80C5FD1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1F3F-DE9B-4099-9F64-E6ED3B2C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0EB-4135-4623-8745-1C78E50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E765-1A99-4A88-92C4-CCD5BD9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4FD0-68D7-4F9F-B54F-E07995BF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1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158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23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640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76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8BDD-13A5-4A96-A4C6-F0F90955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4B86-FDF8-4BF9-8E7E-E6D6A9C8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8BED-1972-43C8-9CBB-D94AC415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2F5DB-BBEC-4796-A5A6-112AE379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C7B4-4972-4FF2-BE78-E7E47D74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96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0D3-3773-4519-9A62-C39644D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91201-4C7F-417D-B2CB-667A493B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4F8BA-6E1D-48CA-9488-75CA152B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49721-84C3-40F5-9E87-4D295934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437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13DA-C9A5-4439-9357-2E4EF682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B174B-DD45-4183-ACBF-F99AF3E21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0BAE2-9C75-402D-AF5A-A5582B4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5FBE-2C9C-4BD5-93A5-8FE7C42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6DC-F86E-4841-BAED-F2874F44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53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CDF1-F9F6-46EF-8E7C-B6AD8158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C49D-2622-4BF6-8A26-05F20A8E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3620-8399-4636-802A-9C1110C50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2EB5-825F-4D81-B51B-0DB8DA9EA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1EF5-3186-4EDA-BDE8-B1FEC156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4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0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3B693-26BA-4E8F-82AF-75E6959F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3398F-F81E-4304-AFBD-CACC4B58C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2422-6FE4-45D3-821F-A801D98EC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AE22-6DE0-4BC7-838A-17DD5468E560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CE7B7-3749-45DB-B073-EDC1BCF68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B3560-A7A3-4763-BAF2-422E428C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9E01-786B-4167-9681-95B5F59DB5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9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ACDF1-F9F6-46EF-8E7C-B6AD8158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3C49D-2622-4BF6-8A26-05F20A8E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3620-8399-4636-802A-9C1110C50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9DB2-ED0C-4014-B7CC-DE3DF49C4C2D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2EB5-825F-4D81-B51B-0DB8DA9EA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1EF5-3186-4EDA-BDE8-B1FEC156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55E7-D405-4794-B332-432F4573E0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4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987C-068A-4FD2-87DB-0AC8D7678CF1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55A2-90F1-4C81-A6A7-45AF46F6B8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0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8C9-D89C-4EA1-AB91-1616113FBCEE}" type="datetimeFigureOut">
              <a:rPr lang="en-NZ" smtClean="0"/>
              <a:t>9/09/2022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F837-4EA9-49EF-B1ED-ED5AA20D90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714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iq.org.au/cancer-genetics/resources/4056-considerations-for-germline-testing-for-varia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90DD23-A322-4BCF-ADD3-8E64591C05A2}"/>
              </a:ext>
            </a:extLst>
          </p:cNvPr>
          <p:cNvSpPr/>
          <p:nvPr/>
        </p:nvSpPr>
        <p:spPr>
          <a:xfrm>
            <a:off x="-110836" y="5275131"/>
            <a:ext cx="12385963" cy="133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ECC0A-E78F-475F-A73B-E492906F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NZ" sz="7200">
                <a:solidFill>
                  <a:schemeClr val="bg1"/>
                </a:solidFill>
              </a:rPr>
              <a:t>Genomics for Cancer Clinicians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A5A4-95EA-42FA-8802-4C1647E6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936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6-session practical course</a:t>
            </a:r>
            <a:endParaRPr lang="en-NZ" sz="48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8EB87-B22A-4518-A01C-68AF16FAED54}"/>
              </a:ext>
            </a:extLst>
          </p:cNvPr>
          <p:cNvGrpSpPr/>
          <p:nvPr/>
        </p:nvGrpSpPr>
        <p:grpSpPr>
          <a:xfrm>
            <a:off x="3836059" y="5536722"/>
            <a:ext cx="4519883" cy="810550"/>
            <a:chOff x="4087602" y="5536722"/>
            <a:chExt cx="4519883" cy="810550"/>
          </a:xfrm>
        </p:grpSpPr>
        <p:pic>
          <p:nvPicPr>
            <p:cNvPr id="1026" name="Picture 2" descr="The University of Auckland - WUN">
              <a:extLst>
                <a:ext uri="{FF2B5EF4-FFF2-40B4-BE49-F238E27FC236}">
                  <a16:creationId xmlns:a16="http://schemas.microsoft.com/office/drawing/2014/main" id="{CAC9B731-AE8D-48B8-A6D4-9348C8812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602" y="5536722"/>
              <a:ext cx="2456783" cy="81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42B69E-9A61-496C-A1B9-63CC4F678B86}"/>
                </a:ext>
              </a:extLst>
            </p:cNvPr>
            <p:cNvSpPr txBox="1"/>
            <p:nvPr/>
          </p:nvSpPr>
          <p:spPr>
            <a:xfrm>
              <a:off x="6661373" y="5649609"/>
              <a:ext cx="1946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Genomics into</a:t>
              </a:r>
            </a:p>
            <a:p>
              <a:r>
                <a:rPr lang="en-US" sz="1600">
                  <a:solidFill>
                    <a:srgbClr val="035085"/>
                  </a:solidFill>
                  <a:latin typeface="+mj-lt"/>
                </a:rPr>
                <a:t>Medicine</a:t>
              </a:r>
              <a:endParaRPr lang="en-NZ" sz="1600">
                <a:solidFill>
                  <a:srgbClr val="035085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5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3C9D4DA-6B58-8E37-8E3A-513903776ECF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Case 1: 32y M early-stage renal cell carcinoma (RCC)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D8BD2D-D5A3-91DB-1C6F-131783EE6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cs typeface="Calibri"/>
              </a:rPr>
              <a:t>PC: </a:t>
            </a:r>
            <a:r>
              <a:rPr lang="en-US" err="1">
                <a:cs typeface="Calibri"/>
              </a:rPr>
              <a:t>haematuria</a:t>
            </a:r>
            <a:r>
              <a:rPr lang="en-US">
                <a:cs typeface="Calibri"/>
              </a:rPr>
              <a:t> in normally well young man</a:t>
            </a:r>
          </a:p>
          <a:p>
            <a:r>
              <a:rPr lang="en-US">
                <a:cs typeface="Calibri"/>
              </a:rPr>
              <a:t>USS: 4cm complex cystic renal mass</a:t>
            </a:r>
          </a:p>
          <a:p>
            <a:r>
              <a:rPr lang="en-US">
                <a:cs typeface="Calibri"/>
              </a:rPr>
              <a:t>CT CAP: bilateral kidney lesions, pancreatic lesion, vascular spinal lesion</a:t>
            </a:r>
          </a:p>
          <a:p>
            <a:r>
              <a:rPr lang="en-US">
                <a:cs typeface="Calibri"/>
              </a:rPr>
              <a:t>Biopsy renal mass: RCC, low grade</a:t>
            </a:r>
          </a:p>
          <a:p>
            <a:r>
              <a:rPr lang="en-US">
                <a:cs typeface="Calibri"/>
              </a:rPr>
              <a:t>Stage IV disease</a:t>
            </a:r>
          </a:p>
          <a:p>
            <a:r>
              <a:rPr lang="en-US" err="1">
                <a:cs typeface="Calibri"/>
              </a:rPr>
              <a:t>FHx</a:t>
            </a:r>
            <a:r>
              <a:rPr lang="en-US">
                <a:cs typeface="Calibri"/>
              </a:rPr>
              <a:t>: </a:t>
            </a:r>
            <a:r>
              <a:rPr lang="en-US">
                <a:ea typeface="+mn-lt"/>
                <a:cs typeface="+mn-lt"/>
              </a:rPr>
              <a:t>father renal cancer, paternal aunty brain </a:t>
            </a:r>
            <a:r>
              <a:rPr lang="en-US" err="1">
                <a:ea typeface="+mn-lt"/>
                <a:cs typeface="+mn-lt"/>
              </a:rPr>
              <a:t>tumour</a:t>
            </a:r>
            <a:r>
              <a:rPr lang="en-US">
                <a:ea typeface="+mn-lt"/>
                <a:cs typeface="+mn-lt"/>
              </a:rPr>
              <a:t>, paternal uncle described as sweaty and tremulous and who died of unknown cause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Question: any further workup recommended?</a:t>
            </a:r>
          </a:p>
        </p:txBody>
      </p:sp>
    </p:spTree>
    <p:extLst>
      <p:ext uri="{BB962C8B-B14F-4D97-AF65-F5344CB8AC3E}">
        <p14:creationId xmlns:p14="http://schemas.microsoft.com/office/powerpoint/2010/main" val="310242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36BBC8-035A-104E-BDD1-CAED5F82D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66" r="-142" b="81"/>
          <a:stretch/>
        </p:blipFill>
        <p:spPr>
          <a:xfrm>
            <a:off x="25400" y="5831353"/>
            <a:ext cx="6570146" cy="866040"/>
          </a:xfrm>
          <a:prstGeom prst="rect">
            <a:avLst/>
          </a:prstGeom>
        </p:spPr>
      </p:pic>
      <p:pic>
        <p:nvPicPr>
          <p:cNvPr id="6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A873EF-FD06-ECDC-4FEE-84917FDE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35" r="-142" b="18936"/>
          <a:stretch/>
        </p:blipFill>
        <p:spPr>
          <a:xfrm>
            <a:off x="33867" y="2292285"/>
            <a:ext cx="6595546" cy="3537142"/>
          </a:xfrm>
          <a:prstGeom prst="rect">
            <a:avLst/>
          </a:prstGeom>
        </p:spPr>
      </p:pic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863A2B-1BB7-6105-5FA6-51FBF065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22"/>
            <a:ext cx="6629400" cy="2214288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A9E6CA2-9B41-14C3-8869-235FBC8DD1EC}"/>
              </a:ext>
            </a:extLst>
          </p:cNvPr>
          <p:cNvSpPr/>
          <p:nvPr/>
        </p:nvSpPr>
        <p:spPr>
          <a:xfrm>
            <a:off x="3142995" y="536617"/>
            <a:ext cx="778933" cy="160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223DCD0-7357-3E9F-ED32-EEF5A9E3AE46}"/>
              </a:ext>
            </a:extLst>
          </p:cNvPr>
          <p:cNvSpPr/>
          <p:nvPr/>
        </p:nvSpPr>
        <p:spPr>
          <a:xfrm>
            <a:off x="2465662" y="790616"/>
            <a:ext cx="778933" cy="160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7D316677-2CA3-190F-5206-31C3D3F811B5}"/>
              </a:ext>
            </a:extLst>
          </p:cNvPr>
          <p:cNvSpPr/>
          <p:nvPr/>
        </p:nvSpPr>
        <p:spPr>
          <a:xfrm>
            <a:off x="2694261" y="3626949"/>
            <a:ext cx="778933" cy="160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0144904-BDF5-D387-8BD3-67AE82D40A43}"/>
              </a:ext>
            </a:extLst>
          </p:cNvPr>
          <p:cNvSpPr/>
          <p:nvPr/>
        </p:nvSpPr>
        <p:spPr>
          <a:xfrm>
            <a:off x="1288794" y="3897882"/>
            <a:ext cx="778933" cy="160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C1ACB1B-69A6-6188-AE67-B71002AAB117}"/>
              </a:ext>
            </a:extLst>
          </p:cNvPr>
          <p:cNvSpPr/>
          <p:nvPr/>
        </p:nvSpPr>
        <p:spPr>
          <a:xfrm>
            <a:off x="1872995" y="3508416"/>
            <a:ext cx="778933" cy="160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1EDAEC0-9FB3-1016-248D-A1B3CB75BF24}"/>
              </a:ext>
            </a:extLst>
          </p:cNvPr>
          <p:cNvSpPr/>
          <p:nvPr/>
        </p:nvSpPr>
        <p:spPr>
          <a:xfrm>
            <a:off x="679194" y="4304283"/>
            <a:ext cx="778933" cy="1608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3C9D4DA-6B58-8E37-8E3A-513903776ECF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Case 1: 32y M early stage renal cell carcinoma (RCC)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D8BD2D-D5A3-91DB-1C6F-131783EE6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PC: </a:t>
            </a:r>
            <a:r>
              <a:rPr lang="en-US" err="1">
                <a:cs typeface="Calibri"/>
              </a:rPr>
              <a:t>haematuria</a:t>
            </a:r>
            <a:r>
              <a:rPr lang="en-US">
                <a:cs typeface="Calibri"/>
              </a:rPr>
              <a:t> in normally well young man</a:t>
            </a:r>
          </a:p>
          <a:p>
            <a:r>
              <a:rPr lang="en-US">
                <a:cs typeface="Calibri"/>
              </a:rPr>
              <a:t>USS: 4cm complex cystic renal mass</a:t>
            </a:r>
          </a:p>
          <a:p>
            <a:r>
              <a:rPr lang="en-US">
                <a:cs typeface="Calibri"/>
              </a:rPr>
              <a:t>CT CAP: bilateral kidney lesions, pancreatic lesion, vascular spinal lesion</a:t>
            </a:r>
          </a:p>
          <a:p>
            <a:r>
              <a:rPr lang="en-US">
                <a:cs typeface="Calibri"/>
              </a:rPr>
              <a:t>Biopsy renal mass: RCC, low grade</a:t>
            </a:r>
          </a:p>
          <a:p>
            <a:r>
              <a:rPr lang="en-US">
                <a:cs typeface="Calibri"/>
              </a:rPr>
              <a:t>??stage IV disease</a:t>
            </a:r>
          </a:p>
          <a:p>
            <a:r>
              <a:rPr lang="en-US" err="1">
                <a:cs typeface="Calibri"/>
              </a:rPr>
              <a:t>FHx</a:t>
            </a:r>
            <a:r>
              <a:rPr lang="en-US">
                <a:cs typeface="Calibri"/>
              </a:rPr>
              <a:t>: </a:t>
            </a:r>
            <a:r>
              <a:rPr lang="en-US">
                <a:ea typeface="+mn-lt"/>
                <a:cs typeface="+mn-lt"/>
              </a:rPr>
              <a:t>father renal cancer, paternal aunty brain </a:t>
            </a:r>
            <a:r>
              <a:rPr lang="en-US" err="1">
                <a:ea typeface="+mn-lt"/>
                <a:cs typeface="+mn-lt"/>
              </a:rPr>
              <a:t>tumour</a:t>
            </a:r>
            <a:r>
              <a:rPr lang="en-US">
                <a:ea typeface="+mn-lt"/>
                <a:cs typeface="+mn-lt"/>
              </a:rPr>
              <a:t>, paternal uncle described as sweaty and tremulous and who died of unknown cause.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Question: any further workup recommended?</a:t>
            </a:r>
          </a:p>
          <a:p>
            <a:pPr lvl="1"/>
            <a:r>
              <a:rPr lang="en-US">
                <a:cs typeface="Calibri"/>
              </a:rPr>
              <a:t>Refer to genetic services</a:t>
            </a:r>
          </a:p>
        </p:txBody>
      </p:sp>
    </p:spTree>
    <p:extLst>
      <p:ext uri="{BB962C8B-B14F-4D97-AF65-F5344CB8AC3E}">
        <p14:creationId xmlns:p14="http://schemas.microsoft.com/office/powerpoint/2010/main" val="422203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9002-DF21-45F8-9829-27C44963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Clinical genetic testing in Ao/NZ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0AD1-69CA-4D3B-AAF6-2304E3EBF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Genetic Health Service NZ</a:t>
            </a:r>
          </a:p>
          <a:p>
            <a:pPr marL="914400" lvl="1" indent="-457200"/>
            <a:r>
              <a:rPr lang="en-US"/>
              <a:t>Genetic counsellors/clinical geneticist</a:t>
            </a:r>
          </a:p>
          <a:p>
            <a:pPr marL="914400" lvl="1" indent="-457200"/>
            <a:r>
              <a:rPr lang="en-US"/>
              <a:t>Pretest/post test counselling</a:t>
            </a:r>
          </a:p>
          <a:p>
            <a:pPr marL="914400" lvl="1" indent="-457200"/>
            <a:r>
              <a:rPr lang="en-US"/>
              <a:t>On-call service for referrers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NZ"/>
              <a:t>Private sector</a:t>
            </a:r>
          </a:p>
          <a:p>
            <a:r>
              <a:rPr lang="en-NZ"/>
              <a:t>Mainstreaming</a:t>
            </a:r>
          </a:p>
          <a:p>
            <a:endParaRPr lang="en-NZ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4E4B034-A6F3-4634-3B66-24A49CDF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78" y="2015134"/>
            <a:ext cx="2954547" cy="8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BE1A-4A01-6ACA-6FBA-80B58554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Pedigree</a:t>
            </a:r>
            <a:endParaRPr lang="en-US"/>
          </a:p>
        </p:txBody>
      </p:sp>
      <p:pic>
        <p:nvPicPr>
          <p:cNvPr id="7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D2B95C67-25F6-F197-3772-21238D3D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725" y="459776"/>
            <a:ext cx="8777567" cy="6680470"/>
          </a:xfrm>
        </p:spPr>
      </p:pic>
    </p:spTree>
    <p:extLst>
      <p:ext uri="{BB962C8B-B14F-4D97-AF65-F5344CB8AC3E}">
        <p14:creationId xmlns:p14="http://schemas.microsoft.com/office/powerpoint/2010/main" val="175303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E47-A115-7739-756F-24FE0478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Pre-test counselling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4FF2EC-07C3-3C55-79B0-0840E1659C1C}"/>
              </a:ext>
            </a:extLst>
          </p:cNvPr>
          <p:cNvGrpSpPr/>
          <p:nvPr/>
        </p:nvGrpSpPr>
        <p:grpSpPr>
          <a:xfrm>
            <a:off x="347731" y="1694193"/>
            <a:ext cx="10780008" cy="4142963"/>
            <a:chOff x="347731" y="1694193"/>
            <a:chExt cx="10780008" cy="41429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294281-7BEC-1862-FF05-4ACA5CEC3D6F}"/>
                </a:ext>
              </a:extLst>
            </p:cNvPr>
            <p:cNvSpPr txBox="1"/>
            <p:nvPr/>
          </p:nvSpPr>
          <p:spPr>
            <a:xfrm rot="540000">
              <a:off x="3553882" y="2222806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Future cancer risk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8D589D-09D0-88F4-9AA0-663EC0D2BBA1}"/>
                </a:ext>
              </a:extLst>
            </p:cNvPr>
            <p:cNvSpPr txBox="1"/>
            <p:nvPr/>
          </p:nvSpPr>
          <p:spPr>
            <a:xfrm rot="20940000">
              <a:off x="1167241" y="4278768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Sample type</a:t>
              </a:r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04EB08-312D-A17E-D24B-78B8476E52FD}"/>
                </a:ext>
              </a:extLst>
            </p:cNvPr>
            <p:cNvSpPr txBox="1"/>
            <p:nvPr/>
          </p:nvSpPr>
          <p:spPr>
            <a:xfrm rot="480000">
              <a:off x="3855806" y="3516767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Insurance</a:t>
              </a: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A0992F-CF07-64C1-6932-9DF773D97928}"/>
                </a:ext>
              </a:extLst>
            </p:cNvPr>
            <p:cNvSpPr txBox="1"/>
            <p:nvPr/>
          </p:nvSpPr>
          <p:spPr>
            <a:xfrm rot="20940000">
              <a:off x="347731" y="2668504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Extended </a:t>
              </a:r>
              <a:r>
                <a:rPr lang="en-US" sz="2800" err="1"/>
                <a:t>whānau</a:t>
              </a:r>
              <a:endParaRPr lang="en-US" err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76303F-2507-6EFF-900E-0D3306DD6964}"/>
                </a:ext>
              </a:extLst>
            </p:cNvPr>
            <p:cNvSpPr txBox="1"/>
            <p:nvPr/>
          </p:nvSpPr>
          <p:spPr>
            <a:xfrm rot="21120000">
              <a:off x="7463178" y="1694193"/>
              <a:ext cx="3634596" cy="9824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Data sovereignty/ return of tissue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283ECA-A5C5-35FD-F27D-A6F0C79AE37E}"/>
                </a:ext>
              </a:extLst>
            </p:cNvPr>
            <p:cNvSpPr txBox="1"/>
            <p:nvPr/>
          </p:nvSpPr>
          <p:spPr>
            <a:xfrm rot="20940000">
              <a:off x="7191353" y="3588653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Timing/coping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8E838F-F78D-11C1-3A94-5BC2C9CE94AE}"/>
                </a:ext>
              </a:extLst>
            </p:cNvPr>
            <p:cNvSpPr txBox="1"/>
            <p:nvPr/>
          </p:nvSpPr>
          <p:spPr>
            <a:xfrm rot="21480000">
              <a:off x="2906900" y="5242050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Children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A3D654-6F92-651A-CEA3-00010AA4D715}"/>
                </a:ext>
              </a:extLst>
            </p:cNvPr>
            <p:cNvSpPr txBox="1"/>
            <p:nvPr/>
          </p:nvSpPr>
          <p:spPr>
            <a:xfrm rot="900000">
              <a:off x="6946937" y="5313936"/>
              <a:ext cx="39363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Meaning-making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6480A0-654F-41A2-9AF2-0E3ECE0C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17694"/>
              </p:ext>
            </p:extLst>
          </p:nvPr>
        </p:nvGraphicFramePr>
        <p:xfrm>
          <a:off x="753649" y="1593488"/>
          <a:ext cx="9140629" cy="135720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17243">
                  <a:extLst>
                    <a:ext uri="{9D8B030D-6E8A-4147-A177-3AD203B41FA5}">
                      <a16:colId xmlns:a16="http://schemas.microsoft.com/office/drawing/2014/main" val="3230334668"/>
                    </a:ext>
                  </a:extLst>
                </a:gridCol>
                <a:gridCol w="4417724">
                  <a:extLst>
                    <a:ext uri="{9D8B030D-6E8A-4147-A177-3AD203B41FA5}">
                      <a16:colId xmlns:a16="http://schemas.microsoft.com/office/drawing/2014/main" val="1265245508"/>
                    </a:ext>
                  </a:extLst>
                </a:gridCol>
                <a:gridCol w="2245582">
                  <a:extLst>
                    <a:ext uri="{9D8B030D-6E8A-4147-A177-3AD203B41FA5}">
                      <a16:colId xmlns:a16="http://schemas.microsoft.com/office/drawing/2014/main" val="2990175930"/>
                    </a:ext>
                  </a:extLst>
                </a:gridCol>
                <a:gridCol w="1660080">
                  <a:extLst>
                    <a:ext uri="{9D8B030D-6E8A-4147-A177-3AD203B41FA5}">
                      <a16:colId xmlns:a16="http://schemas.microsoft.com/office/drawing/2014/main" val="3644686303"/>
                    </a:ext>
                  </a:extLst>
                </a:gridCol>
              </a:tblGrid>
              <a:tr h="480484">
                <a:tc gridSpan="3">
                  <a:txBody>
                    <a:bodyPr/>
                    <a:lstStyle/>
                    <a:p>
                      <a:r>
                        <a:rPr lang="en-NZ" sz="2000"/>
                        <a:t>FAMILIAL CANCER PANEL REPORT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18540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r>
                        <a:rPr lang="en-NZ" sz="2000"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Nucleotide 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Protein 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i="1"/>
                        <a:t>VHL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/>
                        <a:t>NM_000551.4:c.482G&gt;A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b="0" kern="1200">
                          <a:solidFill>
                            <a:schemeClr val="dk1"/>
                          </a:solidFill>
                          <a:effectLst/>
                        </a:rPr>
                        <a:t>p.Arg161Gln</a:t>
                      </a:r>
                      <a:endParaRPr lang="en-NZ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Pathogenic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70037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1ED78731-47A4-4156-9DC6-84AADAA74E5A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Case 1: Familial cancer panel sequencing results 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5C7A7-04F9-4585-B4F0-96558139CEB0}"/>
              </a:ext>
            </a:extLst>
          </p:cNvPr>
          <p:cNvSpPr txBox="1"/>
          <p:nvPr/>
        </p:nvSpPr>
        <p:spPr>
          <a:xfrm>
            <a:off x="753649" y="3037683"/>
            <a:ext cx="9140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b="1"/>
              <a:t>Clinical Interpretation</a:t>
            </a:r>
          </a:p>
          <a:p>
            <a:pPr algn="just"/>
            <a:r>
              <a:rPr lang="en-NZ"/>
              <a:t>DNA sequence analysis of the </a:t>
            </a:r>
            <a:r>
              <a:rPr lang="en-NZ" i="1"/>
              <a:t>VHL</a:t>
            </a:r>
            <a:r>
              <a:rPr lang="en-NZ"/>
              <a:t> gene demonstrated a sequence change, c.482G&gt;A, in exon 3 that results in an amino acid change, p.Arg161Gln. This sequence change is </a:t>
            </a:r>
            <a:r>
              <a:rPr lang="en-NZ" b="1"/>
              <a:t>absent from large population databases </a:t>
            </a:r>
            <a:r>
              <a:rPr lang="en-NZ"/>
              <a:t>such as </a:t>
            </a:r>
            <a:r>
              <a:rPr lang="en-NZ" err="1"/>
              <a:t>gnomAD</a:t>
            </a:r>
            <a:r>
              <a:rPr lang="en-NZ"/>
              <a:t>. This pathogenic sequence change has </a:t>
            </a:r>
            <a:r>
              <a:rPr lang="en-NZ" b="1"/>
              <a:t>previously been described</a:t>
            </a:r>
            <a:r>
              <a:rPr lang="en-NZ"/>
              <a:t> in multiple patients and families with Von Hippel-Lindau syndrome (</a:t>
            </a:r>
            <a:r>
              <a:rPr lang="en-NZ" err="1"/>
              <a:t>Igaki</a:t>
            </a:r>
            <a:r>
              <a:rPr lang="en-NZ"/>
              <a:t> et al., 2018; Zhang et al., 2015; </a:t>
            </a:r>
            <a:r>
              <a:rPr lang="en-NZ" err="1"/>
              <a:t>Iada</a:t>
            </a:r>
            <a:r>
              <a:rPr lang="en-NZ"/>
              <a:t> et al., 2004). </a:t>
            </a:r>
            <a:r>
              <a:rPr lang="en-US"/>
              <a:t>In at least one individual the variant was observed to be de novo. It has also been </a:t>
            </a:r>
            <a:r>
              <a:rPr lang="en-US" b="1"/>
              <a:t>observed to segregate with disease in related individuals</a:t>
            </a:r>
            <a:r>
              <a:rPr lang="en-US"/>
              <a:t>. </a:t>
            </a:r>
            <a:r>
              <a:rPr lang="en-NZ"/>
              <a:t>Functional analyses demonstrated that the </a:t>
            </a:r>
            <a:r>
              <a:rPr lang="en-NZ" b="1"/>
              <a:t>p.Arg161Gln change inhibits the VHL protein from binding to proline-hydroxylated hypoxia-inducible factor 1A </a:t>
            </a:r>
            <a:r>
              <a:rPr lang="en-NZ"/>
              <a:t>(HIF1a peptide (</a:t>
            </a:r>
            <a:r>
              <a:rPr lang="en-NZ" err="1"/>
              <a:t>Couve</a:t>
            </a:r>
            <a:r>
              <a:rPr lang="en-NZ"/>
              <a:t> et al., 2014)). The p.Arg161Gln change affects a highly conserved amino acid residue located in a domain of the VHL protein that is known to be functional. The p.Arg161Gln substitution </a:t>
            </a:r>
            <a:r>
              <a:rPr lang="en-NZ" b="1"/>
              <a:t>appears to be deleterious using several in-silico</a:t>
            </a:r>
            <a:r>
              <a:rPr lang="en-NZ"/>
              <a:t> pathogenicity prediction tools (SIFT, PolyPhen2, CADD, REVEL).</a:t>
            </a:r>
          </a:p>
        </p:txBody>
      </p:sp>
    </p:spTree>
    <p:extLst>
      <p:ext uri="{BB962C8B-B14F-4D97-AF65-F5344CB8AC3E}">
        <p14:creationId xmlns:p14="http://schemas.microsoft.com/office/powerpoint/2010/main" val="23736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F7708BA-FA2D-0652-0ECB-ACC323217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97473"/>
              </p:ext>
            </p:extLst>
          </p:nvPr>
        </p:nvGraphicFramePr>
        <p:xfrm>
          <a:off x="348693" y="622896"/>
          <a:ext cx="11725303" cy="526409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05111">
                  <a:extLst>
                    <a:ext uri="{9D8B030D-6E8A-4147-A177-3AD203B41FA5}">
                      <a16:colId xmlns:a16="http://schemas.microsoft.com/office/drawing/2014/main" val="2346347636"/>
                    </a:ext>
                  </a:extLst>
                </a:gridCol>
                <a:gridCol w="7837162">
                  <a:extLst>
                    <a:ext uri="{9D8B030D-6E8A-4147-A177-3AD203B41FA5}">
                      <a16:colId xmlns:a16="http://schemas.microsoft.com/office/drawing/2014/main" val="3550004744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305096297"/>
                    </a:ext>
                  </a:extLst>
                </a:gridCol>
              </a:tblGrid>
              <a:tr h="693461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VHL</a:t>
                      </a:r>
                    </a:p>
                    <a:p>
                      <a:r>
                        <a:rPr lang="en-US" sz="1200" b="1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200" b="1" i="1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tumour</a:t>
                      </a:r>
                      <a:r>
                        <a:rPr lang="en-US" sz="1200" b="1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suppressor)</a:t>
                      </a:r>
                      <a:endParaRPr lang="en-US" sz="12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NM_000551.4:c.</a:t>
                      </a:r>
                      <a:r>
                        <a:rPr lang="pt-BR" sz="2800" b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482G&gt;A </a:t>
                      </a:r>
                      <a:r>
                        <a:rPr lang="en-NZ" sz="2800" b="1" i="0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p.Arg161Gln</a:t>
                      </a:r>
                      <a:endParaRPr lang="en-NZ" sz="2800" b="1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 kern="1200" noProof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23332"/>
                  </a:ext>
                </a:extLst>
              </a:tr>
              <a:tr h="572859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Population Databases</a:t>
                      </a:r>
                      <a:br>
                        <a:rPr lang="en-US" sz="16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6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GnomAD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PM2 strong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80312"/>
                  </a:ext>
                </a:extLst>
              </a:tr>
              <a:tr h="69073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Databases</a:t>
                      </a:r>
                    </a:p>
                    <a:p>
                      <a:pPr lvl="0">
                        <a:buNone/>
                      </a:pPr>
                      <a:r>
                        <a:rPr lang="en-US" sz="16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6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Yes, multiple submitters, no conflicts: Germline, Pathogenic, von Hippel-Lindau</a:t>
                      </a:r>
                    </a:p>
                    <a:p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syndrome, hereditary cancer predisposition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PP5 support.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936876"/>
                  </a:ext>
                </a:extLst>
              </a:tr>
              <a:tr h="5728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Functional </a:t>
                      </a:r>
                    </a:p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silico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SIFT: deleterious, </a:t>
                      </a:r>
                      <a:r>
                        <a:rPr lang="en-US" sz="160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PolyPhen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probably dam., CADD:32, </a:t>
                      </a:r>
                      <a:r>
                        <a:rPr lang="en-US" sz="160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ClinPred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D, FATHHM: D, LIST: D, LRT: D, </a:t>
                      </a:r>
                      <a:r>
                        <a:rPr lang="en-US" sz="160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M-cap:D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MutPred:0.962, REVEL:0.788 / </a:t>
                      </a:r>
                      <a:r>
                        <a:rPr lang="en-US" sz="16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Agree: Deleterious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PP3 mod.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51290"/>
                  </a:ext>
                </a:extLst>
              </a:tr>
              <a:tr h="63316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Functional</a:t>
                      </a:r>
                    </a:p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vitro</a:t>
                      </a:r>
                      <a:endParaRPr lang="en-US" sz="1600" i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Arg161Gln mutants: reduced binding to a proline-hydroxylated HIF-1α peptide … </a:t>
                      </a:r>
                      <a:r>
                        <a:rPr lang="en-US" sz="1600" b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VHL protein loss of function 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(PMID:</a:t>
                      </a:r>
                      <a:r>
                        <a:rPr lang="en-NZ" sz="1600" b="0" i="0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25371412)</a:t>
                      </a:r>
                      <a:endParaRPr lang="en-US" sz="16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PS3 support.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6659"/>
                  </a:ext>
                </a:extLst>
              </a:tr>
              <a:tr h="3586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Segregation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many papers; PMID:25371412 …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PP1 support.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390618"/>
                  </a:ext>
                </a:extLst>
              </a:tr>
              <a:tr h="550448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Literature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i="0" kern="12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Arg161Gln: Type 2A phenotype (severe); missense variants associated with severe (2A, 2B phenotype) or weaker (2C); truncating VHL variants: Type 1 (most severe phenotype)</a:t>
                      </a:r>
                      <a:endParaRPr lang="en-US" sz="1600" b="0" i="0" kern="1200" noProof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45340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Somatic/Germline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Germline origin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315750"/>
                  </a:ext>
                </a:extLst>
              </a:tr>
              <a:tr h="550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Classification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4581"/>
                  </a:ext>
                </a:extLst>
              </a:tr>
            </a:tbl>
          </a:graphicData>
        </a:graphic>
      </p:graphicFrame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9E4655F-46B7-49D6-9F19-F4B1A8FA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8282" y="1537495"/>
            <a:ext cx="321804" cy="32180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E0588126-558D-4F5D-A40F-18066BD02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8064" y="1955228"/>
            <a:ext cx="312464" cy="312464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FEFCF8E-65D7-4F05-A522-A6E5407CF882}"/>
              </a:ext>
            </a:extLst>
          </p:cNvPr>
          <p:cNvSpPr/>
          <p:nvPr/>
        </p:nvSpPr>
        <p:spPr>
          <a:xfrm>
            <a:off x="2893803" y="2276859"/>
            <a:ext cx="221914" cy="2004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769A5C6-5C38-47A8-94DD-59C31C3A144C}"/>
              </a:ext>
            </a:extLst>
          </p:cNvPr>
          <p:cNvSpPr/>
          <p:nvPr/>
        </p:nvSpPr>
        <p:spPr>
          <a:xfrm>
            <a:off x="3166055" y="2277003"/>
            <a:ext cx="221914" cy="2004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16361-B9E8-485F-A029-EEADE65B763A}"/>
              </a:ext>
            </a:extLst>
          </p:cNvPr>
          <p:cNvSpPr txBox="1"/>
          <p:nvPr/>
        </p:nvSpPr>
        <p:spPr>
          <a:xfrm>
            <a:off x="194268" y="101053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800" b="1"/>
              <a:t>Variant curation (ACMG guidelines)</a:t>
            </a:r>
            <a:endParaRPr lang="en-NZ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03CA4-76E7-4B9A-B2EC-0A6350131D97}"/>
              </a:ext>
            </a:extLst>
          </p:cNvPr>
          <p:cNvSpPr txBox="1"/>
          <p:nvPr/>
        </p:nvSpPr>
        <p:spPr>
          <a:xfrm>
            <a:off x="7174995" y="278026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/>
              <a:t>Missense 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35F2B-412C-4DFA-8F77-21FB4A5A3A30}"/>
              </a:ext>
            </a:extLst>
          </p:cNvPr>
          <p:cNvSpPr txBox="1"/>
          <p:nvPr/>
        </p:nvSpPr>
        <p:spPr>
          <a:xfrm>
            <a:off x="5713951" y="285719"/>
            <a:ext cx="99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SNV </a:t>
            </a:r>
          </a:p>
        </p:txBody>
      </p:sp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A1058F8F-3B32-441B-A715-E09EBDB84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4741" y="3866361"/>
            <a:ext cx="312464" cy="3124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80F441-5068-41DF-9DFD-0F68781DBDAB}"/>
              </a:ext>
            </a:extLst>
          </p:cNvPr>
          <p:cNvSpPr txBox="1"/>
          <p:nvPr/>
        </p:nvSpPr>
        <p:spPr>
          <a:xfrm>
            <a:off x="245518" y="5978638"/>
            <a:ext cx="11843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PS1: Same amino acid change as a previously established pathogenic variant</a:t>
            </a:r>
          </a:p>
          <a:p>
            <a:r>
              <a:rPr lang="en-US"/>
              <a:t>PP4: A patient’s phenotype or family history is highly specific for a disease with a single genetic </a:t>
            </a:r>
            <a:r>
              <a:rPr lang="en-US" err="1"/>
              <a:t>aetiology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043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A51167-98C7-7729-FCD9-C95616E4C7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38242" y="733717"/>
            <a:ext cx="6353758" cy="559564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73BF00-7E3F-B107-D90D-43D861913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467" y="79968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RCC – local treatment for stage I disease 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Surveillance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Familial recommendations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F34904A-ABCE-FCC6-F870-0F23A042A99F}"/>
              </a:ext>
            </a:extLst>
          </p:cNvPr>
          <p:cNvSpPr txBox="1">
            <a:spLocks/>
          </p:cNvSpPr>
          <p:nvPr/>
        </p:nvSpPr>
        <p:spPr>
          <a:xfrm>
            <a:off x="349467" y="91901"/>
            <a:ext cx="10515600" cy="79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Case 1: Management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161D9EB-E800-E7D4-1DD4-E3A05220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2" y="2619520"/>
            <a:ext cx="5359877" cy="40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5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1E58A-14ED-4DD1-937C-BA9865579EAD}"/>
              </a:ext>
            </a:extLst>
          </p:cNvPr>
          <p:cNvSpPr txBox="1"/>
          <p:nvPr/>
        </p:nvSpPr>
        <p:spPr>
          <a:xfrm>
            <a:off x="519865" y="1406692"/>
            <a:ext cx="10982324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NZ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cs typeface="Calibri"/>
              </a:rPr>
              <a:t>Previously well teacher, adopted, mother of 2 teenage daughters, 1 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cs typeface="Calibri"/>
              </a:rPr>
              <a:t>PC: haemoptysis, CXR hilar mass</a:t>
            </a:r>
            <a:endParaRPr lang="en-NZ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ea typeface="Calibri"/>
                <a:cs typeface="Calibri"/>
              </a:rPr>
              <a:t>PET-CT: primary tumour only, no nodal disease, no </a:t>
            </a:r>
            <a:r>
              <a:rPr lang="en-NZ" sz="2800" err="1">
                <a:ea typeface="Calibri"/>
                <a:cs typeface="Calibri"/>
              </a:rPr>
              <a:t>mets</a:t>
            </a:r>
            <a:endParaRPr lang="en-NZ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cs typeface="Calibri"/>
              </a:rPr>
              <a:t>Transbronchial biopsy: adenocarcinoma</a:t>
            </a:r>
            <a:endParaRPr lang="en-NZ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/>
              <a:t>Lobectomy: curative intent surgery</a:t>
            </a:r>
            <a:endParaRPr lang="en-NZ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/>
              <a:t>Tumour tissue sent for NGS (</a:t>
            </a:r>
            <a:r>
              <a:rPr lang="en-NZ" sz="2800" err="1"/>
              <a:t>eg</a:t>
            </a:r>
            <a:r>
              <a:rPr lang="en-NZ" sz="2800"/>
              <a:t> using TSO500)</a:t>
            </a:r>
            <a:endParaRPr lang="en-NZ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/>
              <a:t>Starts post-op adjuvant chemotherapy</a:t>
            </a:r>
            <a:endParaRPr lang="en-NZ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>
              <a:cs typeface="Calibri"/>
            </a:endParaRPr>
          </a:p>
          <a:p>
            <a:r>
              <a:rPr lang="en-NZ" sz="2800">
                <a:cs typeface="Calibri"/>
              </a:rPr>
              <a:t>Question:</a:t>
            </a:r>
          </a:p>
          <a:p>
            <a:r>
              <a:rPr lang="en-NZ" sz="2800">
                <a:ea typeface="+mn-lt"/>
                <a:cs typeface="+mn-lt"/>
              </a:rPr>
              <a:t>- during consent for tumour sequencing, what discussion is needed on germline variants?</a:t>
            </a:r>
          </a:p>
          <a:p>
            <a:endParaRPr lang="en-NZ">
              <a:ea typeface="+mn-lt"/>
              <a:cs typeface="+mn-lt"/>
            </a:endParaRPr>
          </a:p>
          <a:p>
            <a:endParaRPr lang="en-NZ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C9D4DA-6B58-8E37-8E3A-513903776ECF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Case 2: 45F stage II Lung Adenocarcinoma 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0385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A7833C-4A32-ED91-B537-AD86539C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69" y="1505083"/>
            <a:ext cx="9029699" cy="38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5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0B97-EC55-AF38-8AF6-1096A8EA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Pedigree</a:t>
            </a:r>
            <a:endParaRPr lang="en-US"/>
          </a:p>
        </p:txBody>
      </p:sp>
      <p:pic>
        <p:nvPicPr>
          <p:cNvPr id="7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D293AAE3-F02D-9442-665F-3BBF7B127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410" y="980072"/>
            <a:ext cx="7203595" cy="5409840"/>
          </a:xfrm>
        </p:spPr>
      </p:pic>
    </p:spTree>
    <p:extLst>
      <p:ext uri="{BB962C8B-B14F-4D97-AF65-F5344CB8AC3E}">
        <p14:creationId xmlns:p14="http://schemas.microsoft.com/office/powerpoint/2010/main" val="5278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73A9-5111-445A-BD5C-3203EA2B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09254"/>
            <a:ext cx="10515600" cy="1325563"/>
          </a:xfrm>
        </p:spPr>
        <p:txBody>
          <a:bodyPr/>
          <a:lstStyle/>
          <a:p>
            <a:r>
              <a:rPr lang="en-NZ" b="1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Genomic test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9D7ECA2-9048-491C-964A-9A24A4EF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395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5E043A-A9D3-466D-8F4C-126095692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56705"/>
              </p:ext>
            </p:extLst>
          </p:nvPr>
        </p:nvGraphicFramePr>
        <p:xfrm>
          <a:off x="838200" y="1780503"/>
          <a:ext cx="10011508" cy="3625900"/>
        </p:xfrm>
        <a:graphic>
          <a:graphicData uri="http://schemas.openxmlformats.org/drawingml/2006/table">
            <a:tbl>
              <a:tblPr/>
              <a:tblGrid>
                <a:gridCol w="3212123">
                  <a:extLst>
                    <a:ext uri="{9D8B030D-6E8A-4147-A177-3AD203B41FA5}">
                      <a16:colId xmlns:a16="http://schemas.microsoft.com/office/drawing/2014/main" val="4170744650"/>
                    </a:ext>
                  </a:extLst>
                </a:gridCol>
                <a:gridCol w="6799385">
                  <a:extLst>
                    <a:ext uri="{9D8B030D-6E8A-4147-A177-3AD203B41FA5}">
                      <a16:colId xmlns:a16="http://schemas.microsoft.com/office/drawing/2014/main" val="3455880710"/>
                    </a:ext>
                  </a:extLst>
                </a:gridCol>
              </a:tblGrid>
              <a:tr h="35662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Site sampled</a:t>
                      </a:r>
                      <a:r>
                        <a:rPr lang="en-US" sz="2000" b="1" i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1" i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​lung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2704"/>
                  </a:ext>
                </a:extLst>
              </a:tr>
              <a:tr h="35662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Name of test​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b="0" i="0" u="none" strike="noStrike" err="1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TruSight</a:t>
                      </a:r>
                      <a:r>
                        <a:rPr lang="en-NZ" sz="2000" b="0" i="0" u="none" strike="noStrike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Oncology 500 (TSO500)</a:t>
                      </a:r>
                      <a:endParaRPr lang="en-NZ" sz="2000" b="0" i="0">
                        <a:solidFill>
                          <a:srgbClr val="07264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19918"/>
                  </a:ext>
                </a:extLst>
              </a:tr>
              <a:tr h="42273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Method​</a:t>
                      </a:r>
                    </a:p>
                  </a:txBody>
                  <a:tcPr marL="70183" marR="70183" marT="35091" marB="350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b="0" i="0" u="none" strike="noStrike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Hybridisation capture-based NGS</a:t>
                      </a:r>
                      <a:endParaRPr lang="en-NZ" sz="2000" b="0" i="0">
                        <a:solidFill>
                          <a:srgbClr val="07264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42091"/>
                  </a:ext>
                </a:extLst>
              </a:tr>
              <a:tr h="35662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Number of genes ​</a:t>
                      </a:r>
                    </a:p>
                  </a:txBody>
                  <a:tcPr marL="70183" marR="70183" marT="35091" marB="350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523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0764"/>
                  </a:ext>
                </a:extLst>
              </a:tr>
              <a:tr h="2931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Variation detected​</a:t>
                      </a:r>
                    </a:p>
                  </a:txBody>
                  <a:tcPr marL="70183" marR="70183" marT="35091" marB="350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SNVs, CNVs (58 genes), Fusions &amp; splice (RNA) in 55 genes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467315"/>
                  </a:ext>
                </a:extLst>
              </a:tr>
              <a:tr h="6465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Distinguishes somatic from germline ​</a:t>
                      </a:r>
                    </a:p>
                  </a:txBody>
                  <a:tcPr marL="70183" marR="70183" marT="35091" marB="350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No​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306719"/>
                  </a:ext>
                </a:extLst>
              </a:tr>
              <a:tr h="42273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TMB</a:t>
                      </a:r>
                    </a:p>
                  </a:txBody>
                  <a:tcPr marL="70183" marR="70183" marT="35091" marB="350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Yes​</a:t>
                      </a: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143324"/>
                  </a:ext>
                </a:extLst>
              </a:tr>
              <a:tr h="60072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MSI​</a:t>
                      </a:r>
                    </a:p>
                  </a:txBody>
                  <a:tcPr marL="70183" marR="70183" marT="35091" marB="350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 u="none" strike="noStrike">
                          <a:solidFill>
                            <a:srgbClr val="07264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Yes</a:t>
                      </a:r>
                      <a:endParaRPr lang="en-US" sz="2000" b="0" i="0">
                        <a:solidFill>
                          <a:srgbClr val="07264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0183" marR="70183" marT="35091" marB="35091">
                    <a:lnL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072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96339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3F4C4841-41FA-41B4-86E5-C8EE323CD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1824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9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ED78731-47A4-4156-9DC6-84AADAA74E5A}"/>
              </a:ext>
            </a:extLst>
          </p:cNvPr>
          <p:cNvSpPr txBox="1">
            <a:spLocks/>
          </p:cNvSpPr>
          <p:nvPr/>
        </p:nvSpPr>
        <p:spPr>
          <a:xfrm>
            <a:off x="601248" y="499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Case 2: TSO500 NGS panel </a:t>
            </a:r>
            <a:r>
              <a:rPr lang="en-US" err="1">
                <a:solidFill>
                  <a:srgbClr val="00B2CA"/>
                </a:solidFill>
                <a:latin typeface="Segoe UI Semibold"/>
                <a:cs typeface="Segoe UI Semibold"/>
              </a:rPr>
              <a:t>tumour</a:t>
            </a: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 sequencing results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5EE94-8032-42E9-A223-AD0F2DFB5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6" y="4671513"/>
            <a:ext cx="8988231" cy="1927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2400">
                <a:latin typeface="Segoe UI" panose="020B0502040204020203" pitchFamily="34" charset="0"/>
                <a:cs typeface="Segoe UI" panose="020B0502040204020203" pitchFamily="34" charset="0"/>
              </a:rPr>
              <a:t>Suspected germline variant?</a:t>
            </a:r>
          </a:p>
          <a:p>
            <a:r>
              <a:rPr lang="en-NZ" sz="2400">
                <a:latin typeface="Segoe UI" panose="020B0502040204020203" pitchFamily="34" charset="0"/>
                <a:cs typeface="Segoe UI" panose="020B0502040204020203" pitchFamily="34" charset="0"/>
              </a:rPr>
              <a:t>VAF?</a:t>
            </a:r>
          </a:p>
          <a:p>
            <a:r>
              <a:rPr lang="en-NZ" sz="2400">
                <a:latin typeface="Segoe UI" panose="020B0502040204020203" pitchFamily="34" charset="0"/>
                <a:cs typeface="Segoe UI" panose="020B0502040204020203" pitchFamily="34" charset="0"/>
              </a:rPr>
              <a:t>Previously reported as germline?</a:t>
            </a:r>
          </a:p>
          <a:p>
            <a:r>
              <a:rPr lang="en-NZ" sz="2400">
                <a:latin typeface="Segoe UI" panose="020B0502040204020203" pitchFamily="34" charset="0"/>
                <a:cs typeface="Segoe UI" panose="020B0502040204020203" pitchFamily="34" charset="0"/>
              </a:rPr>
              <a:t>Phenotype? </a:t>
            </a:r>
          </a:p>
          <a:p>
            <a:endParaRPr lang="en-NZ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7A8E692B-0170-46DA-81BA-99D291623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26030"/>
              </p:ext>
            </p:extLst>
          </p:nvPr>
        </p:nvGraphicFramePr>
        <p:xfrm>
          <a:off x="601246" y="2350587"/>
          <a:ext cx="9574384" cy="185208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55838">
                  <a:extLst>
                    <a:ext uri="{9D8B030D-6E8A-4147-A177-3AD203B41FA5}">
                      <a16:colId xmlns:a16="http://schemas.microsoft.com/office/drawing/2014/main" val="3230334668"/>
                    </a:ext>
                  </a:extLst>
                </a:gridCol>
                <a:gridCol w="3632456">
                  <a:extLst>
                    <a:ext uri="{9D8B030D-6E8A-4147-A177-3AD203B41FA5}">
                      <a16:colId xmlns:a16="http://schemas.microsoft.com/office/drawing/2014/main" val="1265245508"/>
                    </a:ext>
                  </a:extLst>
                </a:gridCol>
                <a:gridCol w="2991044">
                  <a:extLst>
                    <a:ext uri="{9D8B030D-6E8A-4147-A177-3AD203B41FA5}">
                      <a16:colId xmlns:a16="http://schemas.microsoft.com/office/drawing/2014/main" val="2990175930"/>
                    </a:ext>
                  </a:extLst>
                </a:gridCol>
                <a:gridCol w="1395046">
                  <a:extLst>
                    <a:ext uri="{9D8B030D-6E8A-4147-A177-3AD203B41FA5}">
                      <a16:colId xmlns:a16="http://schemas.microsoft.com/office/drawing/2014/main" val="2022094762"/>
                    </a:ext>
                  </a:extLst>
                </a:gridCol>
              </a:tblGrid>
              <a:tr h="480484"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NM_000059.4:c.2641G&gt;T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p.(Glu881Ter)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7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NM_005228.5:c.2156G&gt;C</a:t>
                      </a:r>
                      <a:endParaRPr lang="en-NZ" sz="2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0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p.(Gly719Ala)</a:t>
                      </a:r>
                      <a:endParaRPr lang="en-NZ" sz="2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6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2400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INHBA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0" kern="120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c.520C&gt;A</a:t>
                      </a:r>
                      <a:endParaRPr lang="en-NZ" sz="24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p.(Arg174Ser)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0416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BBA2E7F-2E4E-4B19-B8AE-462FC8F289B1}"/>
              </a:ext>
            </a:extLst>
          </p:cNvPr>
          <p:cNvSpPr/>
          <p:nvPr/>
        </p:nvSpPr>
        <p:spPr>
          <a:xfrm>
            <a:off x="601246" y="2819429"/>
            <a:ext cx="948572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740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F7708BA-FA2D-0652-0ECB-ACC323217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80037"/>
              </p:ext>
            </p:extLst>
          </p:nvPr>
        </p:nvGraphicFramePr>
        <p:xfrm>
          <a:off x="348693" y="546073"/>
          <a:ext cx="11725303" cy="60210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85007">
                  <a:extLst>
                    <a:ext uri="{9D8B030D-6E8A-4147-A177-3AD203B41FA5}">
                      <a16:colId xmlns:a16="http://schemas.microsoft.com/office/drawing/2014/main" val="2346347636"/>
                    </a:ext>
                  </a:extLst>
                </a:gridCol>
                <a:gridCol w="7757266">
                  <a:extLst>
                    <a:ext uri="{9D8B030D-6E8A-4147-A177-3AD203B41FA5}">
                      <a16:colId xmlns:a16="http://schemas.microsoft.com/office/drawing/2014/main" val="3550004744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305096297"/>
                    </a:ext>
                  </a:extLst>
                </a:gridCol>
              </a:tblGrid>
              <a:tr h="482004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BRCA2</a:t>
                      </a:r>
                      <a:endParaRPr lang="en-US" sz="20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NM_000059.4:c.2641G&gt;T </a:t>
                      </a:r>
                      <a:r>
                        <a:rPr lang="en-NZ" sz="20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p.(Glu881Ter) VAF=48%</a:t>
                      </a:r>
                      <a:r>
                        <a:rPr lang="de-DE" sz="20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 kern="1200" noProof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923332"/>
                  </a:ext>
                </a:extLst>
              </a:tr>
              <a:tr h="572859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Population Databases</a:t>
                      </a:r>
                      <a:br>
                        <a:rPr lang="en-US" sz="16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600" err="1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GnomAD</a:t>
                      </a:r>
                      <a:endParaRPr lang="en-US" sz="1600">
                        <a:solidFill>
                          <a:srgbClr val="1261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80312"/>
                  </a:ext>
                </a:extLst>
              </a:tr>
              <a:tr h="69073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Databases</a:t>
                      </a:r>
                    </a:p>
                    <a:p>
                      <a:pPr lvl="0">
                        <a:buNone/>
                      </a:pPr>
                      <a:r>
                        <a:rPr lang="en-US" sz="1600" err="1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ClinVar</a:t>
                      </a:r>
                      <a:endParaRPr lang="en-US" sz="1600">
                        <a:solidFill>
                          <a:srgbClr val="1261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Reviewed by expert panel (ENIGMA): Pathogenic germline; 5x (BC and</a:t>
                      </a:r>
                    </a:p>
                    <a:p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Hereditary cancer predisposition syndrome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936876"/>
                  </a:ext>
                </a:extLst>
              </a:tr>
              <a:tr h="572859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Cancer Databases 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COSMIC, </a:t>
                      </a:r>
                      <a:r>
                        <a:rPr lang="en-US" sz="1600" err="1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cBioPortal</a:t>
                      </a:r>
                      <a:endParaRPr lang="en-US" sz="1600">
                        <a:solidFill>
                          <a:srgbClr val="1261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741690"/>
                  </a:ext>
                </a:extLst>
              </a:tr>
              <a:tr h="5728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Consequence</a:t>
                      </a:r>
                      <a:endParaRPr lang="en-US" sz="1600" i="1">
                        <a:solidFill>
                          <a:srgbClr val="1261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Null (truncating) variant in a gene where LOF is a known mechanism of disease</a:t>
                      </a:r>
                    </a:p>
                    <a:p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Loss of BRCA2 function is a known mechanism of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PVS1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51290"/>
                  </a:ext>
                </a:extLst>
              </a:tr>
              <a:tr h="63316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Functional</a:t>
                      </a:r>
                    </a:p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vitro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BRCA2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LoF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variants in exon 11 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PVS1 criteria can be applied (</a:t>
                      </a:r>
                      <a:r>
                        <a:rPr lang="en-US" sz="160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Mesman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et al </a:t>
                      </a:r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2020; PMID: 32398771)</a:t>
                      </a:r>
                      <a:endParaRPr lang="en-US" sz="16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09667"/>
                  </a:ext>
                </a:extLst>
              </a:tr>
              <a:tr h="63316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Functional</a:t>
                      </a:r>
                    </a:p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rgbClr val="1261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silico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Predicted to undergo nonsense mediated decay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Predicted to encode a truncated non-functional protein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PP3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28317"/>
                  </a:ext>
                </a:extLst>
              </a:tr>
              <a:tr h="3586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Segregation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390618"/>
                  </a:ext>
                </a:extLst>
              </a:tr>
              <a:tr h="550448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Literature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kern="1200" noProof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BRCA1 </a:t>
                      </a:r>
                      <a:r>
                        <a:rPr lang="en-US" sz="1600" b="0" i="0" kern="1200" noProof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and</a:t>
                      </a:r>
                      <a:r>
                        <a:rPr lang="en-US" sz="1600" b="0" i="1" kern="1200" noProof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BRCA2 </a:t>
                      </a:r>
                      <a:r>
                        <a:rPr lang="en-US" sz="1600" b="0" i="0" kern="1200" noProof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are </a:t>
                      </a:r>
                      <a:r>
                        <a:rPr lang="en-US" sz="1600" b="0" i="0" kern="1200" noProof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tumour</a:t>
                      </a:r>
                      <a:r>
                        <a:rPr lang="en-US" sz="1600" b="0" i="0" kern="1200" noProof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suppressor genes with a central role in the homologous recombination repair (HRR) pathway.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453405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Somatic/Germline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Suspected germline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315750"/>
                  </a:ext>
                </a:extLst>
              </a:tr>
              <a:tr h="550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Classification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Pathogenic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kern="120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4581"/>
                  </a:ext>
                </a:extLst>
              </a:tr>
            </a:tbl>
          </a:graphicData>
        </a:graphic>
      </p:graphicFrame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9E4655F-46B7-49D6-9F19-F4B1A8FA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0274" y="1229866"/>
            <a:ext cx="321804" cy="321804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E0588126-558D-4F5D-A40F-18066BD02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0753" y="2036178"/>
            <a:ext cx="312464" cy="312464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FEFCF8E-65D7-4F05-A522-A6E5407CF882}"/>
              </a:ext>
            </a:extLst>
          </p:cNvPr>
          <p:cNvSpPr/>
          <p:nvPr/>
        </p:nvSpPr>
        <p:spPr>
          <a:xfrm>
            <a:off x="2939078" y="1793270"/>
            <a:ext cx="221914" cy="2004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769A5C6-5C38-47A8-94DD-59C31C3A144C}"/>
              </a:ext>
            </a:extLst>
          </p:cNvPr>
          <p:cNvSpPr/>
          <p:nvPr/>
        </p:nvSpPr>
        <p:spPr>
          <a:xfrm>
            <a:off x="3211330" y="1793414"/>
            <a:ext cx="221914" cy="2004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03CA4-76E7-4B9A-B2EC-0A6350131D97}"/>
              </a:ext>
            </a:extLst>
          </p:cNvPr>
          <p:cNvSpPr txBox="1"/>
          <p:nvPr/>
        </p:nvSpPr>
        <p:spPr>
          <a:xfrm>
            <a:off x="5955977" y="225649"/>
            <a:ext cx="318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/>
              <a:t>Nonsense/truncating in exon 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35F2B-412C-4DFA-8F77-21FB4A5A3A30}"/>
              </a:ext>
            </a:extLst>
          </p:cNvPr>
          <p:cNvSpPr txBox="1"/>
          <p:nvPr/>
        </p:nvSpPr>
        <p:spPr>
          <a:xfrm>
            <a:off x="5101215" y="253564"/>
            <a:ext cx="99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SNV 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08D158E8-C475-4FDA-91B8-ADB2AA52B6EF}"/>
              </a:ext>
            </a:extLst>
          </p:cNvPr>
          <p:cNvSpPr/>
          <p:nvPr/>
        </p:nvSpPr>
        <p:spPr>
          <a:xfrm>
            <a:off x="3490539" y="1793270"/>
            <a:ext cx="221914" cy="20044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D1FD882A-68A1-4782-9A6C-FD36BDD3F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5011" y="2461549"/>
            <a:ext cx="321804" cy="321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0F5CCF-0847-4731-8814-BC6B5A291B8A}"/>
              </a:ext>
            </a:extLst>
          </p:cNvPr>
          <p:cNvSpPr txBox="1"/>
          <p:nvPr/>
        </p:nvSpPr>
        <p:spPr>
          <a:xfrm>
            <a:off x="194268" y="101053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800" b="1"/>
              <a:t>Variant curation (ACMG guidelines)</a:t>
            </a:r>
            <a:endParaRPr lang="en-NZ" b="1"/>
          </a:p>
        </p:txBody>
      </p:sp>
    </p:spTree>
    <p:extLst>
      <p:ext uri="{BB962C8B-B14F-4D97-AF65-F5344CB8AC3E}">
        <p14:creationId xmlns:p14="http://schemas.microsoft.com/office/powerpoint/2010/main" val="154985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1E58A-14ED-4DD1-937C-BA9865579EAD}"/>
              </a:ext>
            </a:extLst>
          </p:cNvPr>
          <p:cNvSpPr txBox="1"/>
          <p:nvPr/>
        </p:nvSpPr>
        <p:spPr>
          <a:xfrm>
            <a:off x="519865" y="1406692"/>
            <a:ext cx="10982324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NZ">
              <a:highlight>
                <a:srgbClr val="FFFF00"/>
              </a:highlight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ea typeface="+mn-lt"/>
                <a:cs typeface="+mn-lt"/>
              </a:rPr>
              <a:t>Returns to clinic to discuss NGS panel results</a:t>
            </a:r>
          </a:p>
          <a:p>
            <a:endParaRPr lang="en-NZ" sz="2800">
              <a:ea typeface="+mn-lt"/>
              <a:cs typeface="+mn-lt"/>
            </a:endParaRPr>
          </a:p>
          <a:p>
            <a:r>
              <a:rPr lang="en-NZ" sz="2800">
                <a:ea typeface="+mn-lt"/>
                <a:cs typeface="+mn-lt"/>
              </a:rPr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ea typeface="+mn-lt"/>
                <a:cs typeface="+mn-lt"/>
              </a:rPr>
              <a:t>What are the next steps to confirm these results?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800">
                <a:ea typeface="+mn-lt"/>
                <a:cs typeface="+mn-lt"/>
              </a:rPr>
              <a:t>Referral on to GHSNZ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>
              <a:ea typeface="+mn-lt"/>
              <a:cs typeface="+mn-lt"/>
            </a:endParaRPr>
          </a:p>
          <a:p>
            <a:endParaRPr lang="en-NZ" sz="2800">
              <a:ea typeface="+mn-lt"/>
              <a:cs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C9D4DA-6B58-8E37-8E3A-513903776ECF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Case 2: 45F NSLC Lung Adenocarcinoma 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3270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1E58A-14ED-4DD1-937C-BA9865579EAD}"/>
              </a:ext>
            </a:extLst>
          </p:cNvPr>
          <p:cNvSpPr txBox="1"/>
          <p:nvPr/>
        </p:nvSpPr>
        <p:spPr>
          <a:xfrm>
            <a:off x="519865" y="1406692"/>
            <a:ext cx="10982324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NZ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ea typeface="+mn-lt"/>
                <a:cs typeface="+mn-lt"/>
              </a:rPr>
              <a:t>Discuss why BRCA2 and not EGFR variant was suspected germline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>
                <a:ea typeface="+mn-lt"/>
                <a:cs typeface="+mn-lt"/>
              </a:rPr>
              <a:t>Discuss penetrance; cancer predisposition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800">
              <a:ea typeface="+mn-lt"/>
              <a:cs typeface="+mn-lt"/>
            </a:endParaRPr>
          </a:p>
          <a:p>
            <a:endParaRPr lang="en-NZ" sz="2800">
              <a:ea typeface="+mn-lt"/>
              <a:cs typeface="+mn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C9D4DA-6B58-8E37-8E3A-513903776ECF}"/>
              </a:ext>
            </a:extLst>
          </p:cNvPr>
          <p:cNvSpPr txBox="1">
            <a:spLocks/>
          </p:cNvSpPr>
          <p:nvPr/>
        </p:nvSpPr>
        <p:spPr>
          <a:xfrm>
            <a:off x="601249" y="267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B2CA"/>
                </a:solidFill>
                <a:latin typeface="Segoe UI Semibold"/>
                <a:cs typeface="Segoe UI Semibold"/>
              </a:rPr>
              <a:t>Genetics service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69D6C5-BDFD-DF57-3C41-DEC881C87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91202"/>
              </p:ext>
            </p:extLst>
          </p:nvPr>
        </p:nvGraphicFramePr>
        <p:xfrm>
          <a:off x="779453" y="3012585"/>
          <a:ext cx="9115425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014558546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450307199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21984655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288560017"/>
                    </a:ext>
                  </a:extLst>
                </a:gridCol>
              </a:tblGrid>
              <a:tr h="476250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FAMILIAL CANCER REPORT​</a:t>
                      </a:r>
                      <a:endParaRPr lang="en-N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NZ" sz="2000">
                          <a:effectLst/>
                        </a:rPr>
                        <a:t>​</a:t>
                      </a:r>
                      <a:endParaRPr lang="en-NZ" sz="2000" b="1" i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7745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Gene​</a:t>
                      </a:r>
                      <a:endParaRPr lang="en-N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Nucleotide variant​</a:t>
                      </a:r>
                      <a:endParaRPr lang="en-N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Protein Variant​</a:t>
                      </a:r>
                      <a:endParaRPr lang="en-N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Classification​</a:t>
                      </a:r>
                      <a:endParaRPr lang="en-N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4167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 i="1">
                          <a:effectLst/>
                        </a:rPr>
                        <a:t>BRCA2​</a:t>
                      </a:r>
                      <a:endParaRPr lang="en-NZ" b="0" i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NM_000059.4:c.2641G&gt;T ​</a:t>
                      </a:r>
                      <a:endParaRPr lang="de-DE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p.(Glu881Ter)​</a:t>
                      </a:r>
                      <a:endParaRPr lang="en-N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NZ" sz="2000">
                          <a:effectLst/>
                        </a:rPr>
                        <a:t>Pathogenic​</a:t>
                      </a:r>
                      <a:endParaRPr lang="en-NZ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02139"/>
                  </a:ext>
                </a:extLst>
              </a:tr>
            </a:tbl>
          </a:graphicData>
        </a:graphic>
      </p:graphicFrame>
      <p:pic>
        <p:nvPicPr>
          <p:cNvPr id="6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0A0BCDD6-5121-BDC4-61BF-4E2C6DF8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90" y="4301242"/>
            <a:ext cx="3206690" cy="24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861422" y="650400"/>
            <a:ext cx="8640000" cy="238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186"/>
              </a:spcAft>
            </a:pPr>
            <a:r>
              <a:rPr lang="en-US" sz="1700" b="0" i="1" strike="noStrike" spc="-1">
                <a:latin typeface="Arial"/>
              </a:rPr>
              <a:t>Germline-</a:t>
            </a:r>
            <a:r>
              <a:rPr lang="en-US" sz="1700" b="0" i="1" strike="noStrike" spc="-1" err="1">
                <a:latin typeface="Arial"/>
              </a:rPr>
              <a:t>focussed</a:t>
            </a:r>
            <a:r>
              <a:rPr lang="en-US" sz="1700" b="0" i="1" strike="noStrike" spc="-1">
                <a:latin typeface="Arial"/>
              </a:rPr>
              <a:t> analysis of </a:t>
            </a:r>
            <a:r>
              <a:rPr lang="en-US" sz="1700" b="0" i="1" strike="noStrike" spc="-1" err="1">
                <a:latin typeface="Arial"/>
              </a:rPr>
              <a:t>tumour</a:t>
            </a:r>
            <a:r>
              <a:rPr lang="en-US" sz="1700" b="0" i="1" strike="noStrike" spc="-1">
                <a:latin typeface="Arial"/>
              </a:rPr>
              <a:t>-only sequencing: recommendations from the ESMO Precision Medicine Working Group</a:t>
            </a:r>
            <a:r>
              <a:rPr lang="en-US" sz="1700" b="0" strike="noStrike" spc="-1">
                <a:latin typeface="Arial"/>
              </a:rPr>
              <a:t> </a:t>
            </a:r>
          </a:p>
          <a:p>
            <a:pPr algn="ctr">
              <a:spcAft>
                <a:spcPts val="2750"/>
              </a:spcAft>
            </a:pPr>
            <a:r>
              <a:rPr lang="en-US" sz="1100" b="0" i="1" strike="noStrike" spc="-1">
                <a:latin typeface="Arial"/>
              </a:rPr>
              <a:t>D. </a:t>
            </a:r>
            <a:r>
              <a:rPr lang="en-US" sz="1100" b="0" i="1" strike="noStrike" spc="-1" err="1">
                <a:latin typeface="Arial"/>
              </a:rPr>
              <a:t>Mandelker</a:t>
            </a:r>
            <a:r>
              <a:rPr lang="en-US" sz="1100" b="0" i="1" strike="noStrike" spc="-1">
                <a:latin typeface="Arial"/>
              </a:rPr>
              <a:t>, M. Donoghue, S. </a:t>
            </a:r>
            <a:r>
              <a:rPr lang="en-US" sz="1100" b="0" i="1" strike="noStrike" spc="-1" err="1">
                <a:latin typeface="Arial"/>
              </a:rPr>
              <a:t>Talukdar</a:t>
            </a:r>
            <a:r>
              <a:rPr lang="en-US" sz="1100" b="0" i="1" strike="noStrike" spc="-1">
                <a:latin typeface="Arial"/>
              </a:rPr>
              <a:t>, C. </a:t>
            </a:r>
            <a:r>
              <a:rPr lang="en-US" sz="1100" b="0" i="1" strike="noStrike" spc="-1" err="1">
                <a:latin typeface="Arial"/>
              </a:rPr>
              <a:t>Bandlamudi</a:t>
            </a:r>
            <a:r>
              <a:rPr lang="en-US" sz="1100" b="0" i="1" strike="noStrike" spc="-1">
                <a:latin typeface="Arial"/>
              </a:rPr>
              <a:t>, P. Srinivasan, M. </a:t>
            </a:r>
            <a:r>
              <a:rPr lang="en-US" sz="1100" b="0" i="1" strike="noStrike" spc="-1" err="1">
                <a:latin typeface="Arial"/>
              </a:rPr>
              <a:t>Vivek</a:t>
            </a:r>
            <a:r>
              <a:rPr lang="en-US" sz="1100" b="0" i="1" strike="noStrike" spc="-1">
                <a:latin typeface="Arial"/>
              </a:rPr>
              <a:t>, S. </a:t>
            </a:r>
            <a:r>
              <a:rPr lang="en-US" sz="1100" b="0" i="1" strike="noStrike" spc="-1" err="1">
                <a:latin typeface="Arial"/>
              </a:rPr>
              <a:t>Jezdic</a:t>
            </a:r>
            <a:r>
              <a:rPr lang="en-US" sz="1100" b="0" i="1" strike="noStrike" spc="-1">
                <a:latin typeface="Arial"/>
              </a:rPr>
              <a:t>, H. Hanson, K. Snape, A. Kulkarni, L. Hawkes, J.-Y </a:t>
            </a:r>
            <a:r>
              <a:rPr lang="en-US" sz="1100" b="0" i="1" strike="noStrike" spc="-1" err="1">
                <a:latin typeface="Arial"/>
              </a:rPr>
              <a:t>Douillard</a:t>
            </a:r>
            <a:r>
              <a:rPr lang="en-US" sz="1100" b="0" i="1" strike="noStrike" spc="-1">
                <a:latin typeface="Arial"/>
              </a:rPr>
              <a:t>, S.E. Wallace, E. </a:t>
            </a:r>
            <a:r>
              <a:rPr lang="en-US" sz="1100" b="0" i="1" strike="noStrike" spc="-1" err="1">
                <a:latin typeface="Arial"/>
              </a:rPr>
              <a:t>Rial-Sebbag</a:t>
            </a:r>
            <a:r>
              <a:rPr lang="en-US" sz="1100" b="0" i="1" strike="noStrike" spc="-1">
                <a:latin typeface="Arial"/>
              </a:rPr>
              <a:t>, F. </a:t>
            </a:r>
            <a:r>
              <a:rPr lang="en-US" sz="1100" b="0" i="1" strike="noStrike" spc="-1" err="1">
                <a:latin typeface="Arial"/>
              </a:rPr>
              <a:t>Meric-Bersntam</a:t>
            </a:r>
            <a:r>
              <a:rPr lang="en-US" sz="1100" b="0" i="1" strike="noStrike" spc="-1">
                <a:latin typeface="Arial"/>
              </a:rPr>
              <a:t>, A. George, D. Chubb, C. Loveday, M. </a:t>
            </a:r>
            <a:r>
              <a:rPr lang="en-US" sz="1100" b="0" i="1" strike="noStrike" spc="-1" err="1">
                <a:latin typeface="Arial"/>
              </a:rPr>
              <a:t>Ladanyi</a:t>
            </a:r>
            <a:r>
              <a:rPr lang="en-US" sz="1100" b="0" i="1" strike="noStrike" spc="-1">
                <a:latin typeface="Arial"/>
              </a:rPr>
              <a:t>, M.F. Berger, B.S. Taylor, C. Turnbull</a:t>
            </a:r>
            <a:r>
              <a:rPr lang="en-US" sz="1100" b="0" strike="noStrike" spc="-1">
                <a:latin typeface="Arial"/>
              </a:rPr>
              <a:t> </a:t>
            </a:r>
          </a:p>
          <a:p>
            <a:pPr algn="ctr"/>
            <a:r>
              <a:rPr lang="en-US" sz="1200" b="0" i="1" strike="noStrike" spc="-1">
                <a:latin typeface="Arial"/>
              </a:rPr>
              <a:t>Annals of Oncology</a:t>
            </a:r>
            <a:r>
              <a:rPr lang="en-US" sz="1200" b="0" strike="noStrike" spc="-1">
                <a:latin typeface="Arial"/>
              </a:rPr>
              <a:t> </a:t>
            </a:r>
          </a:p>
          <a:p>
            <a:pPr algn="ctr"/>
            <a:r>
              <a:rPr lang="en-US" sz="1200" b="0" strike="noStrike" spc="-1">
                <a:latin typeface="Arial"/>
              </a:rPr>
              <a:t>Volume 30 Issue 8 Pages 1221-1231 (August 2019)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2312" y="3600019"/>
            <a:ext cx="7665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/>
              <a:t>Largest available dataset of paired tumour-normal sequencing, comprising 17152 unselected cancer patients in whom clinical sequencing of both germline (blood) and tumour samples had been successfully carried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/>
              <a:t>Generated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1800"/>
              <a:t>recommendations regarding germline-focussed analyses of tumour-only sequencing data,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1800"/>
              <a:t>indications for germline follow-up testing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1800"/>
              <a:t>guidance on patient information-giving and consent.</a:t>
            </a:r>
          </a:p>
        </p:txBody>
      </p:sp>
    </p:spTree>
    <p:extLst>
      <p:ext uri="{BB962C8B-B14F-4D97-AF65-F5344CB8AC3E}">
        <p14:creationId xmlns:p14="http://schemas.microsoft.com/office/powerpoint/2010/main" val="1324326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0000"/>
            <a:ext cx="8229240" cy="1144800"/>
          </a:xfrm>
        </p:spPr>
        <p:txBody>
          <a:bodyPr>
            <a:normAutofit/>
          </a:bodyPr>
          <a:lstStyle/>
          <a:p>
            <a:r>
              <a:rPr lang="en-NZ"/>
              <a:t>Key issues relevant to germline-focussed tumour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981200" y="2009528"/>
            <a:ext cx="8229240" cy="3897746"/>
          </a:xfrm>
        </p:spPr>
        <p:txBody>
          <a:bodyPr>
            <a:noAutofit/>
          </a:bodyPr>
          <a:lstStyle/>
          <a:p>
            <a:r>
              <a:rPr lang="en-NZ" sz="2800"/>
              <a:t>‘On-tumour’ and ‘Off-tumour’ associations of gene with tumour type</a:t>
            </a:r>
          </a:p>
          <a:p>
            <a:r>
              <a:rPr lang="en-NZ" sz="2800"/>
              <a:t>Clinical Actionability</a:t>
            </a:r>
          </a:p>
          <a:p>
            <a:r>
              <a:rPr lang="en-NZ" sz="2800"/>
              <a:t>Penetrance of cancer</a:t>
            </a:r>
          </a:p>
          <a:p>
            <a:r>
              <a:rPr lang="en-NZ" sz="2800"/>
              <a:t>Tumour heterogeneity and contamination with normal tissue</a:t>
            </a:r>
          </a:p>
          <a:p>
            <a:r>
              <a:rPr lang="en-NZ" sz="2800"/>
              <a:t>Threshold for triggering germline follow-up testing</a:t>
            </a:r>
          </a:p>
          <a:p>
            <a:r>
              <a:rPr lang="en-NZ" sz="2800"/>
              <a:t>Consent and patient education</a:t>
            </a:r>
          </a:p>
          <a:p>
            <a:endParaRPr lang="en-NZ" sz="2800"/>
          </a:p>
        </p:txBody>
      </p:sp>
    </p:spTree>
    <p:extLst>
      <p:ext uri="{BB962C8B-B14F-4D97-AF65-F5344CB8AC3E}">
        <p14:creationId xmlns:p14="http://schemas.microsoft.com/office/powerpoint/2010/main" val="40620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Main graphic"/>
          <p:cNvPicPr/>
          <p:nvPr/>
        </p:nvPicPr>
        <p:blipFill>
          <a:blip r:embed="rId3"/>
          <a:stretch/>
        </p:blipFill>
        <p:spPr>
          <a:xfrm>
            <a:off x="3330223" y="180623"/>
            <a:ext cx="5373511" cy="6073422"/>
          </a:xfrm>
          <a:prstGeom prst="rect">
            <a:avLst/>
          </a:prstGeom>
          <a:ln>
            <a:noFill/>
          </a:ln>
        </p:spPr>
      </p:pic>
      <p:sp>
        <p:nvSpPr>
          <p:cNvPr id="59" name="TextShape 2"/>
          <p:cNvSpPr txBox="1"/>
          <p:nvPr/>
        </p:nvSpPr>
        <p:spPr>
          <a:xfrm>
            <a:off x="2476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900" b="0" i="1" strike="noStrike" spc="-1">
                <a:latin typeface="Arial"/>
              </a:rPr>
              <a:t>Annals of Oncology</a:t>
            </a:r>
            <a:r>
              <a:rPr lang="en-US" sz="900" b="0" strike="noStrike" spc="-1">
                <a:latin typeface="Arial"/>
              </a:rPr>
              <a:t> 2019 301221-1231DOI: (10.1093/</a:t>
            </a:r>
            <a:r>
              <a:rPr lang="en-US" sz="900" b="0" strike="noStrike" spc="-1" err="1">
                <a:latin typeface="Arial"/>
              </a:rPr>
              <a:t>annonc</a:t>
            </a:r>
            <a:r>
              <a:rPr lang="en-US" sz="900" b="0" strike="noStrike" spc="-1">
                <a:latin typeface="Arial"/>
              </a:rPr>
              <a:t>/mdz136) </a:t>
            </a:r>
          </a:p>
        </p:txBody>
      </p:sp>
    </p:spTree>
    <p:extLst>
      <p:ext uri="{BB962C8B-B14F-4D97-AF65-F5344CB8AC3E}">
        <p14:creationId xmlns:p14="http://schemas.microsoft.com/office/powerpoint/2010/main" val="33471420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2B68-8660-4C30-950C-DB70D0A3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95"/>
            <a:ext cx="10515600" cy="1325563"/>
          </a:xfrm>
        </p:spPr>
        <p:txBody>
          <a:bodyPr/>
          <a:lstStyle/>
          <a:p>
            <a:r>
              <a:rPr lang="en-NZ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Actionability of germline variants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C848E-3A05-4CFA-98C3-CE8DA6E0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3787"/>
            <a:ext cx="10930247" cy="5415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1600">
                <a:solidFill>
                  <a:srgbClr val="00B2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High-risk variants: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Guidelines (typically EVIQ)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Surveillance (early detection)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Prevention (risk-reducing surgery)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Personalised treatment (targeted therapy, surgical or chemo)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Testing for the family</a:t>
            </a:r>
          </a:p>
          <a:p>
            <a:pPr marL="457200" lvl="1" indent="0">
              <a:buNone/>
            </a:pPr>
            <a:endParaRPr lang="en-NZ" sz="1600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NZ" sz="1600">
                <a:solidFill>
                  <a:srgbClr val="00B2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Moderate-risk variants:</a:t>
            </a:r>
            <a:endParaRPr lang="en-NZ" sz="1600" i="1">
              <a:solidFill>
                <a:srgbClr val="00B2C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Heavily influenced by family history</a:t>
            </a:r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Surveillance – may be less frequent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Prevention risk-reducing surgery typically not recommended for carriers of moderate risk variants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Family testing – cautiously (especially if the management won’t change)</a:t>
            </a:r>
          </a:p>
          <a:p>
            <a:endParaRPr lang="en-NZ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NZ" sz="1600">
                <a:solidFill>
                  <a:srgbClr val="00B2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Low-risk variants (polygenic risk scores):</a:t>
            </a:r>
          </a:p>
          <a:p>
            <a:r>
              <a:rPr lang="en-NZ" sz="1600">
                <a:latin typeface="Segoe UI" panose="020B0502040204020203" pitchFamily="34" charset="0"/>
                <a:cs typeface="Segoe UI" panose="020B0502040204020203" pitchFamily="34" charset="0"/>
              </a:rPr>
              <a:t>Actionability unclear, particularly in non-</a:t>
            </a:r>
            <a:r>
              <a:rPr lang="en-NZ" sz="1600" err="1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NZ" sz="160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ā</a:t>
            </a:r>
            <a:r>
              <a:rPr lang="en-NZ" sz="1600" err="1">
                <a:latin typeface="Segoe UI" panose="020B0502040204020203" pitchFamily="34" charset="0"/>
                <a:cs typeface="Segoe UI" panose="020B0502040204020203" pitchFamily="34" charset="0"/>
              </a:rPr>
              <a:t>keha</a:t>
            </a:r>
          </a:p>
          <a:p>
            <a:endParaRPr lang="en-NZ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8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E64835-C043-4805-81E5-7239C5A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99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Acknowledgements</a:t>
            </a:r>
            <a:endParaRPr lang="en-NZ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9DA64-AE2E-4810-B306-3C11BBDC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961"/>
            <a:ext cx="10951030" cy="56252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This course is the work of a large team: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Cris Print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Ben Lawrence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Polona Le Quesne Stabej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Alice Minhinnick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Sylvie Chan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Sandra Fitzgerald</a:t>
            </a:r>
          </a:p>
          <a:p>
            <a:pPr lvl="1" algn="just">
              <a:lnSpc>
                <a:spcPct val="120000"/>
              </a:lnSpc>
            </a:pPr>
            <a:r>
              <a:rPr lang="en-US"/>
              <a:t>Ana Ramachandran</a:t>
            </a:r>
          </a:p>
          <a:p>
            <a:pPr lvl="1" algn="just">
              <a:lnSpc>
                <a:spcPct val="120000"/>
              </a:lnSpc>
            </a:pPr>
            <a:r>
              <a:rPr lang="en-US"/>
              <a:t>Alex </a:t>
            </a:r>
            <a:r>
              <a:rPr lang="en-US" dirty="0"/>
              <a:t>Henderson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Kelly Sullivan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Tamsin Robb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Thierry Lints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Kimi Henare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Vicky Fan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Nadia Hitchen</a:t>
            </a:r>
          </a:p>
          <a:p>
            <a:pPr lvl="1" algn="just">
              <a:lnSpc>
                <a:spcPct val="120000"/>
              </a:lnSpc>
            </a:pPr>
            <a:r>
              <a:rPr lang="en-US" dirty="0">
                <a:cs typeface="Segoe UI"/>
              </a:rPr>
              <a:t>Angela Mweempwa</a:t>
            </a:r>
          </a:p>
          <a:p>
            <a:pPr lvl="1" algn="just">
              <a:lnSpc>
                <a:spcPct val="120000"/>
              </a:lnSpc>
            </a:pPr>
            <a:r>
              <a:rPr lang="en-US" dirty="0">
                <a:cs typeface="Segoe UI"/>
              </a:rPr>
              <a:t>Sanjeev Deva</a:t>
            </a:r>
          </a:p>
          <a:p>
            <a:pPr lvl="1" algn="just">
              <a:lnSpc>
                <a:spcPct val="120000"/>
              </a:lnSpc>
            </a:pPr>
            <a:r>
              <a:rPr lang="en-US" dirty="0">
                <a:cs typeface="Segoe UI"/>
              </a:rPr>
              <a:t>Laird Cameron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James Opie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8352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05894" y="2023869"/>
          <a:ext cx="7886700" cy="2794635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29180402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67689109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73130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NZ">
                        <a:effectLst/>
                      </a:endParaRPr>
                    </a:p>
                  </a:txBody>
                  <a:tcPr marL="152400" marR="152400" marT="190500" marB="142875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>
                          <a:effectLst/>
                        </a:rPr>
                        <a:t>Any tumour type</a:t>
                      </a:r>
                    </a:p>
                  </a:txBody>
                  <a:tcPr marL="152400" marR="152400" marT="190500" marB="142875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>
                          <a:effectLst/>
                        </a:rPr>
                        <a:t>Associated tumour type only</a:t>
                      </a:r>
                    </a:p>
                  </a:txBody>
                  <a:tcPr marL="152400" marR="152400" marT="190500" marB="142875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09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NZ" b="0">
                          <a:effectLst/>
                        </a:rPr>
                        <a:t>Tumour arising any age</a:t>
                      </a:r>
                    </a:p>
                  </a:txBody>
                  <a:tcPr marL="152400" marR="152400" marT="152400" marB="152400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0" i="1">
                          <a:effectLst/>
                        </a:rPr>
                        <a:t>BRCA1 BRCA2 BRIP1 MLH1 MSH2 MSH6 PALB2 PMS2 RAD51C RAD51D RET SDHA SDHAF2 SDHB SDHC SDHD TSC2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0" i="1" err="1">
                          <a:effectLst/>
                        </a:rPr>
                        <a:t>VHL</a:t>
                      </a:r>
                      <a:r>
                        <a:rPr lang="en-NZ" b="0" baseline="30000" err="1">
                          <a:effectLst/>
                        </a:rPr>
                        <a:t>a</a:t>
                      </a:r>
                      <a:endParaRPr lang="en-NZ" b="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0" i="1" err="1">
                          <a:effectLst/>
                        </a:rPr>
                        <a:t>MUTYH</a:t>
                      </a:r>
                      <a:r>
                        <a:rPr lang="en-NZ" b="0" baseline="30000" err="1">
                          <a:effectLst/>
                        </a:rPr>
                        <a:t>b</a:t>
                      </a:r>
                      <a:endParaRPr lang="en-NZ" b="0">
                        <a:effectLst/>
                      </a:endParaRPr>
                    </a:p>
                  </a:txBody>
                  <a:tcPr marL="152400" marR="152400" marT="152400" marB="152400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b="0" i="1">
                          <a:effectLst/>
                        </a:rPr>
                        <a:t>FLCN FH BAP1 POLE</a:t>
                      </a:r>
                      <a:endParaRPr lang="en-NZ" b="0">
                        <a:effectLst/>
                      </a:endParaRPr>
                    </a:p>
                  </a:txBody>
                  <a:tcPr marL="152400" marR="152400" marT="152400" marB="152400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14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NZ" b="0">
                          <a:effectLst/>
                        </a:rPr>
                        <a:t>Tumour arising age &lt;30 only</a:t>
                      </a:r>
                    </a:p>
                  </a:txBody>
                  <a:tcPr marL="152400" marR="152400" marT="152400" marB="152400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b="0" i="1">
                          <a:effectLst/>
                        </a:rPr>
                        <a:t>RB1 APC</a:t>
                      </a:r>
                      <a:endParaRPr lang="en-NZ" b="0">
                        <a:effectLst/>
                      </a:endParaRPr>
                    </a:p>
                  </a:txBody>
                  <a:tcPr marL="152400" marR="152400" marT="152400" marB="152400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b="0" i="1">
                          <a:effectLst/>
                        </a:rPr>
                        <a:t>TP53</a:t>
                      </a:r>
                      <a:r>
                        <a:rPr lang="en-NZ" b="0" baseline="30000">
                          <a:effectLst/>
                        </a:rPr>
                        <a:t>c </a:t>
                      </a:r>
                      <a:r>
                        <a:rPr lang="en-NZ" b="0" i="1">
                          <a:effectLst/>
                        </a:rPr>
                        <a:t>NF1</a:t>
                      </a:r>
                      <a:endParaRPr lang="en-NZ" b="0">
                        <a:effectLst/>
                      </a:endParaRPr>
                    </a:p>
                  </a:txBody>
                  <a:tcPr marL="152400" marR="152400" marT="152400" marB="152400" anchor="ctr">
                    <a:lnL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975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59140" y="654106"/>
            <a:ext cx="8180211" cy="910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0" rIns="9144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505050"/>
                </a:solidFill>
                <a:effectLst/>
                <a:latin typeface="+mn-lt"/>
              </a:rPr>
              <a:t>Recommendations for genes to be included for germline-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505050"/>
                </a:solidFill>
                <a:effectLst/>
                <a:latin typeface="+mn-lt"/>
              </a:rPr>
              <a:t>focussed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505050"/>
                </a:solidFill>
                <a:effectLst/>
                <a:latin typeface="+mn-lt"/>
              </a:rPr>
              <a:t> analysis and triggering of germline sample laboratory confirmation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9139" y="5133961"/>
            <a:ext cx="8492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/>
              <a:t>a Renal tumours to be excluded.</a:t>
            </a:r>
          </a:p>
          <a:p>
            <a:r>
              <a:rPr lang="en-NZ" sz="1200"/>
              <a:t>b MUTYH should be included for germline-focussed tumour analysis but reporting and germline follow-up testing should only be performed on detection of two pathogenic variants.</a:t>
            </a:r>
          </a:p>
          <a:p>
            <a:r>
              <a:rPr lang="en-NZ" sz="1200"/>
              <a:t>c Brain tumours to be excluded.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4563" y="6044528"/>
            <a:ext cx="6731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800">
                <a:hlinkClick r:id="rId2"/>
              </a:rPr>
              <a:t>https://www.eviq.org.au/cancer-genetics/resources/4056-considerations-for-germline-testing-for-varia</a:t>
            </a:r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129744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phic 61" descr="Medicine outline">
            <a:extLst>
              <a:ext uri="{FF2B5EF4-FFF2-40B4-BE49-F238E27FC236}">
                <a16:creationId xmlns:a16="http://schemas.microsoft.com/office/drawing/2014/main" id="{C71DF4F8-5747-4635-95F4-4E6DE3543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3647" y="4736811"/>
            <a:ext cx="1167811" cy="1167811"/>
          </a:xfrm>
          <a:prstGeom prst="rect">
            <a:avLst/>
          </a:prstGeom>
        </p:spPr>
      </p:pic>
      <p:pic>
        <p:nvPicPr>
          <p:cNvPr id="77" name="Graphic 76" descr="Medicine outline">
            <a:extLst>
              <a:ext uri="{FF2B5EF4-FFF2-40B4-BE49-F238E27FC236}">
                <a16:creationId xmlns:a16="http://schemas.microsoft.com/office/drawing/2014/main" id="{FEDDFA0F-DFB9-4BDB-BDE7-B0972D16B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6264" y="4763161"/>
            <a:ext cx="1167811" cy="1167811"/>
          </a:xfrm>
          <a:prstGeom prst="rect">
            <a:avLst/>
          </a:prstGeom>
        </p:spPr>
      </p:pic>
      <p:pic>
        <p:nvPicPr>
          <p:cNvPr id="78" name="Graphic 77" descr="Medicine outline">
            <a:extLst>
              <a:ext uri="{FF2B5EF4-FFF2-40B4-BE49-F238E27FC236}">
                <a16:creationId xmlns:a16="http://schemas.microsoft.com/office/drawing/2014/main" id="{837BEB59-9141-4CD5-82E2-2B51B5A7D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9895" y="4801455"/>
            <a:ext cx="1167811" cy="1167811"/>
          </a:xfrm>
          <a:prstGeom prst="rect">
            <a:avLst/>
          </a:prstGeom>
        </p:spPr>
      </p:pic>
      <p:pic>
        <p:nvPicPr>
          <p:cNvPr id="80" name="Graphic 79" descr="Checkmark with solid fill">
            <a:extLst>
              <a:ext uri="{FF2B5EF4-FFF2-40B4-BE49-F238E27FC236}">
                <a16:creationId xmlns:a16="http://schemas.microsoft.com/office/drawing/2014/main" id="{AF9A0174-3C07-4650-926A-505E80A11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389" y="5080944"/>
            <a:ext cx="532794" cy="532794"/>
          </a:xfrm>
          <a:prstGeom prst="rect">
            <a:avLst/>
          </a:prstGeom>
        </p:spPr>
      </p:pic>
      <p:pic>
        <p:nvPicPr>
          <p:cNvPr id="82" name="Graphic 81" descr="Close with solid fill">
            <a:extLst>
              <a:ext uri="{FF2B5EF4-FFF2-40B4-BE49-F238E27FC236}">
                <a16:creationId xmlns:a16="http://schemas.microsoft.com/office/drawing/2014/main" id="{464BCCC4-D9F1-4BCB-BEF0-7BC59D72A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8206" y="5153564"/>
            <a:ext cx="566655" cy="566655"/>
          </a:xfrm>
          <a:prstGeom prst="rect">
            <a:avLst/>
          </a:prstGeom>
        </p:spPr>
      </p:pic>
      <p:pic>
        <p:nvPicPr>
          <p:cNvPr id="84" name="Graphic 83" descr="Question Mark with solid fill">
            <a:extLst>
              <a:ext uri="{FF2B5EF4-FFF2-40B4-BE49-F238E27FC236}">
                <a16:creationId xmlns:a16="http://schemas.microsoft.com/office/drawing/2014/main" id="{102FE78A-BE2E-42F6-9E59-5490BCE2DD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0144" y="4975522"/>
            <a:ext cx="756241" cy="756241"/>
          </a:xfrm>
          <a:prstGeom prst="rect">
            <a:avLst/>
          </a:prstGeom>
        </p:spPr>
      </p:pic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BBD30904-E4BB-4988-AAAF-6B91AF7DAB1C}"/>
              </a:ext>
            </a:extLst>
          </p:cNvPr>
          <p:cNvCxnSpPr>
            <a:cxnSpLocks/>
            <a:endCxn id="62" idx="0"/>
          </p:cNvCxnSpPr>
          <p:nvPr/>
        </p:nvCxnSpPr>
        <p:spPr>
          <a:xfrm rot="5400000">
            <a:off x="92449" y="2898162"/>
            <a:ext cx="2276459" cy="1400838"/>
          </a:xfrm>
          <a:prstGeom prst="bentConnector3">
            <a:avLst>
              <a:gd name="adj1" fmla="val 70612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CA069FC5-BB7F-4539-AE40-7EF697C68DF1}"/>
              </a:ext>
            </a:extLst>
          </p:cNvPr>
          <p:cNvCxnSpPr>
            <a:cxnSpLocks/>
            <a:endCxn id="77" idx="0"/>
          </p:cNvCxnSpPr>
          <p:nvPr/>
        </p:nvCxnSpPr>
        <p:spPr>
          <a:xfrm rot="16200000" flipH="1">
            <a:off x="755696" y="3578687"/>
            <a:ext cx="2359876" cy="9072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FA3D6E89-18E5-41A3-8620-24E23CE9A697}"/>
              </a:ext>
            </a:extLst>
          </p:cNvPr>
          <p:cNvCxnSpPr>
            <a:cxnSpLocks/>
            <a:endCxn id="78" idx="0"/>
          </p:cNvCxnSpPr>
          <p:nvPr/>
        </p:nvCxnSpPr>
        <p:spPr>
          <a:xfrm rot="16200000" flipH="1">
            <a:off x="1440100" y="2877754"/>
            <a:ext cx="2440602" cy="1406800"/>
          </a:xfrm>
          <a:prstGeom prst="bentConnector3">
            <a:avLst>
              <a:gd name="adj1" fmla="val 69226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9E032C8-DA26-4653-AF1D-29E5C081C0D2}"/>
              </a:ext>
            </a:extLst>
          </p:cNvPr>
          <p:cNvSpPr txBox="1"/>
          <p:nvPr/>
        </p:nvSpPr>
        <p:spPr>
          <a:xfrm>
            <a:off x="396298" y="3056941"/>
            <a:ext cx="1637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Therapeutic  </a:t>
            </a:r>
          </a:p>
          <a:p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Prognostic Diagnostic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552D27-0EE9-4512-B122-80E57BC18935}"/>
              </a:ext>
            </a:extLst>
          </p:cNvPr>
          <p:cNvSpPr txBox="1"/>
          <p:nvPr/>
        </p:nvSpPr>
        <p:spPr>
          <a:xfrm>
            <a:off x="165970" y="686461"/>
            <a:ext cx="109810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Somatic</a:t>
            </a:r>
          </a:p>
        </p:txBody>
      </p:sp>
      <p:sp>
        <p:nvSpPr>
          <p:cNvPr id="99" name="Explosion: 8 Points 98">
            <a:extLst>
              <a:ext uri="{FF2B5EF4-FFF2-40B4-BE49-F238E27FC236}">
                <a16:creationId xmlns:a16="http://schemas.microsoft.com/office/drawing/2014/main" id="{A6E9172B-7983-41FF-A87C-5C2D2AC05661}"/>
              </a:ext>
            </a:extLst>
          </p:cNvPr>
          <p:cNvSpPr/>
          <p:nvPr/>
        </p:nvSpPr>
        <p:spPr>
          <a:xfrm>
            <a:off x="2131503" y="1317403"/>
            <a:ext cx="258242" cy="223678"/>
          </a:xfrm>
          <a:prstGeom prst="irregularSeal1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AB63D05-DCE3-4649-A91E-0DDA095A306A}"/>
              </a:ext>
            </a:extLst>
          </p:cNvPr>
          <p:cNvCxnSpPr>
            <a:cxnSpLocks/>
            <a:stCxn id="51" idx="2"/>
            <a:endCxn id="100" idx="0"/>
          </p:cNvCxnSpPr>
          <p:nvPr/>
        </p:nvCxnSpPr>
        <p:spPr>
          <a:xfrm rot="5400000" flipH="1" flipV="1">
            <a:off x="3101184" y="-166398"/>
            <a:ext cx="1432204" cy="3595946"/>
          </a:xfrm>
          <a:prstGeom prst="bentConnector5">
            <a:avLst>
              <a:gd name="adj1" fmla="val -15961"/>
              <a:gd name="adj2" fmla="val 42820"/>
              <a:gd name="adj3" fmla="val 138811"/>
            </a:avLst>
          </a:prstGeom>
          <a:ln w="762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F374A148-B1FB-48AC-B306-9516FA080318}"/>
              </a:ext>
            </a:extLst>
          </p:cNvPr>
          <p:cNvSpPr txBox="1"/>
          <p:nvPr/>
        </p:nvSpPr>
        <p:spPr>
          <a:xfrm>
            <a:off x="4093711" y="915473"/>
            <a:ext cx="3043096" cy="923330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NZ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Suspected germline var. detected via tumour sequencing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65D07A0F-DE59-456F-8BCC-8EF486E9A3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3647" y="5997917"/>
            <a:ext cx="3867653" cy="303683"/>
          </a:xfrm>
          <a:prstGeom prst="rect">
            <a:avLst/>
          </a:prstGeom>
        </p:spPr>
      </p:pic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50B78BCD-3339-4642-9322-533994B2F713}"/>
              </a:ext>
            </a:extLst>
          </p:cNvPr>
          <p:cNvCxnSpPr>
            <a:cxnSpLocks/>
            <a:stCxn id="100" idx="2"/>
            <a:endCxn id="118" idx="0"/>
          </p:cNvCxnSpPr>
          <p:nvPr/>
        </p:nvCxnSpPr>
        <p:spPr>
          <a:xfrm rot="16200000" flipH="1">
            <a:off x="5261890" y="2192171"/>
            <a:ext cx="706738" cy="1"/>
          </a:xfrm>
          <a:prstGeom prst="bentConnector3">
            <a:avLst>
              <a:gd name="adj1" fmla="val 50000"/>
            </a:avLst>
          </a:prstGeom>
          <a:ln w="762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122FACE-86D0-4EE6-96DA-C686034ADB41}"/>
              </a:ext>
            </a:extLst>
          </p:cNvPr>
          <p:cNvSpPr txBox="1"/>
          <p:nvPr/>
        </p:nvSpPr>
        <p:spPr>
          <a:xfrm>
            <a:off x="4093712" y="3943127"/>
            <a:ext cx="30430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Confirmation of germline variant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3CC5436-E744-4043-BABD-513EC6E5F1CE}"/>
              </a:ext>
            </a:extLst>
          </p:cNvPr>
          <p:cNvSpPr txBox="1"/>
          <p:nvPr/>
        </p:nvSpPr>
        <p:spPr>
          <a:xfrm>
            <a:off x="4093711" y="2545541"/>
            <a:ext cx="3043097" cy="369332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Genetic services</a:t>
            </a:r>
          </a:p>
        </p:txBody>
      </p: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6F154C8E-B286-4BE8-A1DD-A4BDD5EF7205}"/>
              </a:ext>
            </a:extLst>
          </p:cNvPr>
          <p:cNvCxnSpPr>
            <a:cxnSpLocks/>
            <a:stCxn id="118" idx="2"/>
            <a:endCxn id="117" idx="0"/>
          </p:cNvCxnSpPr>
          <p:nvPr/>
        </p:nvCxnSpPr>
        <p:spPr>
          <a:xfrm rot="5400000">
            <a:off x="5101133" y="3429000"/>
            <a:ext cx="1028254" cy="12700"/>
          </a:xfrm>
          <a:prstGeom prst="bentConnector3">
            <a:avLst>
              <a:gd name="adj1" fmla="val 50000"/>
            </a:avLst>
          </a:prstGeom>
          <a:ln w="762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1ABA89C-391D-474C-870E-8A050C1DC10B}"/>
              </a:ext>
            </a:extLst>
          </p:cNvPr>
          <p:cNvCxnSpPr>
            <a:cxnSpLocks/>
            <a:stCxn id="117" idx="2"/>
            <a:endCxn id="40" idx="0"/>
          </p:cNvCxnSpPr>
          <p:nvPr/>
        </p:nvCxnSpPr>
        <p:spPr>
          <a:xfrm rot="5400000">
            <a:off x="5250941" y="4953777"/>
            <a:ext cx="728638" cy="1"/>
          </a:xfrm>
          <a:prstGeom prst="bentConnector3">
            <a:avLst>
              <a:gd name="adj1" fmla="val 50000"/>
            </a:avLst>
          </a:prstGeom>
          <a:ln w="762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Lungs outline">
            <a:extLst>
              <a:ext uri="{FF2B5EF4-FFF2-40B4-BE49-F238E27FC236}">
                <a16:creationId xmlns:a16="http://schemas.microsoft.com/office/drawing/2014/main" id="{6D4AE823-C1FA-41A1-A2D5-4716C1279A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0190" y="614870"/>
            <a:ext cx="1126430" cy="112643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F945DF7-6908-4B10-8469-258B115D6DEF}"/>
              </a:ext>
            </a:extLst>
          </p:cNvPr>
          <p:cNvSpPr txBox="1"/>
          <p:nvPr/>
        </p:nvSpPr>
        <p:spPr>
          <a:xfrm>
            <a:off x="1014116" y="1701346"/>
            <a:ext cx="2010393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Tumour sequencing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562B16-B032-4C0F-A6FB-ACA9CA6E6458}"/>
              </a:ext>
            </a:extLst>
          </p:cNvPr>
          <p:cNvSpPr txBox="1"/>
          <p:nvPr/>
        </p:nvSpPr>
        <p:spPr>
          <a:xfrm>
            <a:off x="4093711" y="5318096"/>
            <a:ext cx="3043096" cy="646331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Return of results via Genetic Services</a:t>
            </a: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15895521-CA19-4DF5-9F1C-0E79C143FE4D}"/>
              </a:ext>
            </a:extLst>
          </p:cNvPr>
          <p:cNvSpPr txBox="1">
            <a:spLocks/>
          </p:cNvSpPr>
          <p:nvPr/>
        </p:nvSpPr>
        <p:spPr>
          <a:xfrm>
            <a:off x="7289163" y="554538"/>
            <a:ext cx="4736863" cy="4351338"/>
          </a:xfrm>
          <a:prstGeom prst="rect">
            <a:avLst/>
          </a:prstGeom>
          <a:noFill/>
          <a:ln w="19050">
            <a:solidFill>
              <a:srgbClr val="ED7D31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2200">
                <a:latin typeface="Segoe UI" panose="020B0502040204020203" pitchFamily="34" charset="0"/>
                <a:cs typeface="Segoe UI" panose="020B0502040204020203" pitchFamily="34" charset="0"/>
              </a:rPr>
              <a:t>Suspect germline origin: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en-NZ" sz="2200">
                <a:latin typeface="Segoe UI" panose="020B0502040204020203" pitchFamily="34" charset="0"/>
                <a:cs typeface="Segoe UI" panose="020B0502040204020203" pitchFamily="34" charset="0"/>
              </a:rPr>
              <a:t>VAF  close to50% (heterozygous variant)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en-NZ" sz="2200">
                <a:latin typeface="Segoe UI" panose="020B0502040204020203" pitchFamily="34" charset="0"/>
                <a:cs typeface="Segoe UI" panose="020B0502040204020203" pitchFamily="34" charset="0"/>
              </a:rPr>
              <a:t>Variant in ‘correct tumour type’ (BRCA in BC)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en-NZ" sz="2200">
                <a:latin typeface="Segoe UI" panose="020B0502040204020203" pitchFamily="34" charset="0"/>
                <a:cs typeface="Segoe UI" panose="020B0502040204020203" pitchFamily="34" charset="0"/>
              </a:rPr>
              <a:t>Founder variants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en-NZ" sz="2200" spc="20">
                <a:latin typeface="Segoe UI" panose="020B0502040204020203" pitchFamily="34" charset="0"/>
                <a:cs typeface="Segoe UI" panose="020B0502040204020203" pitchFamily="34" charset="0"/>
              </a:rPr>
              <a:t>Tumours at a young age and multiple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2200" spc="20">
                <a:latin typeface="Segoe UI" panose="020B0502040204020203" pitchFamily="34" charset="0"/>
                <a:cs typeface="Segoe UI" panose="020B0502040204020203" pitchFamily="34" charset="0"/>
              </a:rPr>
              <a:t>   independent tumours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en-NZ" sz="2200">
                <a:latin typeface="Segoe UI" panose="020B0502040204020203" pitchFamily="34" charset="0"/>
                <a:cs typeface="Segoe UI" panose="020B0502040204020203" pitchFamily="34" charset="0"/>
              </a:rPr>
              <a:t>Family history of cancer</a:t>
            </a:r>
          </a:p>
        </p:txBody>
      </p:sp>
      <p:sp>
        <p:nvSpPr>
          <p:cNvPr id="85" name="Content Placeholder 5">
            <a:extLst>
              <a:ext uri="{FF2B5EF4-FFF2-40B4-BE49-F238E27FC236}">
                <a16:creationId xmlns:a16="http://schemas.microsoft.com/office/drawing/2014/main" id="{249B12AA-70CF-434F-B127-9FE4D1B8EC92}"/>
              </a:ext>
            </a:extLst>
          </p:cNvPr>
          <p:cNvSpPr txBox="1">
            <a:spLocks/>
          </p:cNvSpPr>
          <p:nvPr/>
        </p:nvSpPr>
        <p:spPr>
          <a:xfrm>
            <a:off x="7289163" y="5153564"/>
            <a:ext cx="4754448" cy="1346459"/>
          </a:xfrm>
          <a:prstGeom prst="rect">
            <a:avLst/>
          </a:prstGeom>
          <a:noFill/>
          <a:ln w="19050">
            <a:solidFill>
              <a:srgbClr val="ED7D3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NZ" sz="1900">
                <a:latin typeface="Segoe UI" panose="020B0502040204020203" pitchFamily="34" charset="0"/>
                <a:cs typeface="Segoe UI" panose="020B0502040204020203" pitchFamily="34" charset="0"/>
              </a:rPr>
              <a:t>Indicated in the sequencing report</a:t>
            </a:r>
          </a:p>
          <a:p>
            <a:pPr marL="0" indent="0">
              <a:buNone/>
            </a:pPr>
            <a:r>
              <a:rPr lang="en-NZ" sz="19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NZ" sz="1900">
                <a:latin typeface="Segoe UI" panose="020B0502040204020203" pitchFamily="34" charset="0"/>
                <a:cs typeface="Segoe UI" panose="020B0502040204020203" pitchFamily="34" charset="0"/>
              </a:rPr>
              <a:t>Suggested by Molecular Tumour Board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9FD185C-DEA8-45F9-9FAE-D5A93C01A57F}"/>
              </a:ext>
            </a:extLst>
          </p:cNvPr>
          <p:cNvSpPr txBox="1"/>
          <p:nvPr/>
        </p:nvSpPr>
        <p:spPr>
          <a:xfrm flipH="1">
            <a:off x="-53647" y="6514559"/>
            <a:ext cx="1077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Tumour-based testing </a:t>
            </a:r>
            <a:r>
              <a:rPr lang="en-US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detection of germline variants </a:t>
            </a:r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less sensitive than blood-based testing </a:t>
            </a:r>
          </a:p>
        </p:txBody>
      </p:sp>
    </p:spTree>
    <p:extLst>
      <p:ext uri="{BB962C8B-B14F-4D97-AF65-F5344CB8AC3E}">
        <p14:creationId xmlns:p14="http://schemas.microsoft.com/office/powerpoint/2010/main" val="13484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ED51-975C-4263-9EB7-CDEE39508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End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7CF2F-D35E-4411-A888-B84F2131F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NZ"/>
              <a:t>Contact GHSNZ:</a:t>
            </a:r>
          </a:p>
          <a:p>
            <a:r>
              <a:rPr lang="en-NZ">
                <a:ea typeface="+mn-lt"/>
                <a:cs typeface="+mn-lt"/>
              </a:rPr>
              <a:t>0800-476-123</a:t>
            </a:r>
          </a:p>
          <a:p>
            <a:r>
              <a:rPr lang="en-NZ">
                <a:ea typeface="+mn-lt"/>
                <a:cs typeface="+mn-lt"/>
              </a:rPr>
              <a:t>Gensec@adhb.govt.nz</a:t>
            </a:r>
          </a:p>
          <a:p>
            <a:r>
              <a:rPr lang="en-NZ">
                <a:ea typeface="+mn-lt"/>
                <a:cs typeface="+mn-lt"/>
              </a:rPr>
              <a:t>https://www.genetichealthservice.org.nz/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518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EB0F35-2636-1477-808A-3B206F3D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537562"/>
            <a:ext cx="10398919" cy="38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BCFD7F-C6FE-4669-847D-ACEE5A3F7A75}"/>
              </a:ext>
            </a:extLst>
          </p:cNvPr>
          <p:cNvGraphicFramePr>
            <a:graphicFrameLocks noGrp="1"/>
          </p:cNvGraphicFramePr>
          <p:nvPr/>
        </p:nvGraphicFramePr>
        <p:xfrm>
          <a:off x="337335" y="1615034"/>
          <a:ext cx="11517329" cy="4087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141">
                  <a:extLst>
                    <a:ext uri="{9D8B030D-6E8A-4147-A177-3AD203B41FA5}">
                      <a16:colId xmlns:a16="http://schemas.microsoft.com/office/drawing/2014/main" val="755232104"/>
                    </a:ext>
                  </a:extLst>
                </a:gridCol>
                <a:gridCol w="6695015">
                  <a:extLst>
                    <a:ext uri="{9D8B030D-6E8A-4147-A177-3AD203B41FA5}">
                      <a16:colId xmlns:a16="http://schemas.microsoft.com/office/drawing/2014/main" val="1407676825"/>
                    </a:ext>
                  </a:extLst>
                </a:gridCol>
                <a:gridCol w="3043173">
                  <a:extLst>
                    <a:ext uri="{9D8B030D-6E8A-4147-A177-3AD203B41FA5}">
                      <a16:colId xmlns:a16="http://schemas.microsoft.com/office/drawing/2014/main" val="736509973"/>
                    </a:ext>
                  </a:extLst>
                </a:gridCol>
              </a:tblGrid>
              <a:tr h="520861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Session 1</a:t>
                      </a:r>
                      <a:endParaRPr lang="en-US" sz="20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NZ" sz="2000" kern="1200">
                          <a:solidFill>
                            <a:schemeClr val="dk1"/>
                          </a:solidFill>
                          <a:effectLst/>
                        </a:rPr>
                        <a:t>Essential genetics and genomics for clinical practice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NZ" sz="1600" kern="1200">
                          <a:solidFill>
                            <a:schemeClr val="dk1"/>
                          </a:solidFill>
                          <a:effectLst/>
                        </a:rPr>
                        <a:t>Dr Polona Le Quesne Stabej, University of Auckland </a:t>
                      </a:r>
                      <a:endParaRPr lang="en-NZ" sz="20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2pm, May 27</a:t>
                      </a:r>
                      <a:r>
                        <a:rPr lang="en-NZ" sz="2000" baseline="30000"/>
                        <a:t>th</a:t>
                      </a:r>
                      <a:r>
                        <a:rPr lang="en-NZ" sz="2000"/>
                        <a:t> 2022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28705"/>
                  </a:ext>
                </a:extLst>
              </a:tr>
              <a:tr h="472612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Session 2</a:t>
                      </a:r>
                      <a:endParaRPr lang="en-NZ" sz="20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2000">
                          <a:solidFill>
                            <a:schemeClr val="tx1"/>
                          </a:solidFill>
                        </a:rPr>
                        <a:t>Practical variant interpretation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Polona Le Quesne Stabej, University of Auckland </a:t>
                      </a:r>
                      <a:endParaRPr lang="en-NZ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2pm, June 3</a:t>
                      </a:r>
                      <a:r>
                        <a:rPr lang="en-NZ" sz="2000" baseline="30000"/>
                        <a:t>rd</a:t>
                      </a:r>
                      <a:r>
                        <a:rPr lang="en-NZ" sz="2000"/>
                        <a:t> 2022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25962"/>
                  </a:ext>
                </a:extLst>
              </a:tr>
              <a:tr h="59795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3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NZ" sz="2000" kern="1200">
                          <a:solidFill>
                            <a:schemeClr val="dk1"/>
                          </a:solidFill>
                          <a:effectLst/>
                        </a:rPr>
                        <a:t>Using next generation genomic tests</a:t>
                      </a:r>
                    </a:p>
                    <a:p>
                      <a:pPr marL="0" lvl="0" indent="0" algn="just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Sandra Fitzgerald, University of Auckland </a:t>
                      </a:r>
                      <a:endParaRPr lang="en-NZ" sz="20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2000"/>
                        <a:t>2pm, June 10</a:t>
                      </a:r>
                      <a:r>
                        <a:rPr lang="en-NZ" sz="2000" baseline="30000"/>
                        <a:t>th</a:t>
                      </a:r>
                      <a:r>
                        <a:rPr lang="en-NZ" sz="2000"/>
                        <a:t> 2022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46559"/>
                  </a:ext>
                </a:extLst>
              </a:tr>
              <a:tr h="6063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4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NZ" sz="2000" kern="1200">
                          <a:solidFill>
                            <a:schemeClr val="dk1"/>
                          </a:solidFill>
                          <a:effectLst/>
                        </a:rPr>
                        <a:t>Cancer biology matters for precision oncology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Ana Ramachandran, University of Auckland </a:t>
                      </a:r>
                      <a:endParaRPr lang="en-US" sz="20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2000"/>
                        <a:t>2pm, July 8</a:t>
                      </a:r>
                      <a:r>
                        <a:rPr lang="en-NZ" sz="2000" baseline="30000"/>
                        <a:t>th</a:t>
                      </a:r>
                      <a:r>
                        <a:rPr lang="en-NZ" sz="2000"/>
                        <a:t> 2022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5545"/>
                  </a:ext>
                </a:extLst>
              </a:tr>
              <a:tr h="620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5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Inherited Cancer Predisposition</a:t>
                      </a:r>
                    </a:p>
                    <a:p>
                      <a:r>
                        <a:rPr kumimoji="0" lang="en-NZ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 Alex Henderson, Auckland District Health Board</a:t>
                      </a:r>
                      <a:endParaRPr lang="en-NZ" sz="2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2000" dirty="0"/>
                        <a:t>2pm, August 2</a:t>
                      </a:r>
                      <a:r>
                        <a:rPr lang="en-NZ" sz="2000" baseline="30000" dirty="0"/>
                        <a:t>nd</a:t>
                      </a:r>
                      <a:r>
                        <a:rPr lang="en-NZ" sz="2000" dirty="0"/>
                        <a:t> 2022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00184"/>
                  </a:ext>
                </a:extLst>
              </a:tr>
              <a:tr h="639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>
                          <a:solidFill>
                            <a:schemeClr val="tx1"/>
                          </a:solidFill>
                          <a:effectLst/>
                        </a:rPr>
                        <a:t>Session 6</a:t>
                      </a:r>
                      <a:endParaRPr lang="en-NZ" sz="20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Interactive session</a:t>
                      </a:r>
                      <a:endParaRPr lang="en-NZ" sz="2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2000" dirty="0"/>
                        <a:t>2pm</a:t>
                      </a:r>
                      <a:r>
                        <a:rPr lang="en-NZ" sz="2000"/>
                        <a:t>, August 9</a:t>
                      </a:r>
                      <a:r>
                        <a:rPr lang="en-NZ" sz="2000" baseline="30000"/>
                        <a:t>th</a:t>
                      </a:r>
                      <a:r>
                        <a:rPr lang="en-NZ" sz="2000"/>
                        <a:t> 2022 </a:t>
                      </a:r>
                      <a:endParaRPr lang="en-NZ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0650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0548080-AB55-4413-A7C4-A68E86AC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Schedule</a:t>
            </a:r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9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CC0A-E78F-475F-A73B-E492906F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97" y="2571700"/>
            <a:ext cx="11510128" cy="3604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NZ" kern="1200">
                <a:solidFill>
                  <a:schemeClr val="accent2"/>
                </a:solidFill>
                <a:effectLst/>
              </a:rPr>
            </a:br>
            <a:r>
              <a:rPr lang="en-NZ" kern="1200">
                <a:solidFill>
                  <a:schemeClr val="accent2"/>
                </a:solidFill>
                <a:effectLst/>
              </a:rPr>
              <a:t>Inherited Cancer Predisposition</a:t>
            </a:r>
            <a:br>
              <a:rPr lang="en-NZ" kern="1200">
                <a:solidFill>
                  <a:schemeClr val="accent2"/>
                </a:solidFill>
                <a:effectLst/>
              </a:rPr>
            </a:br>
            <a:r>
              <a:rPr lang="en-NZ" sz="2700" kern="1200">
                <a:solidFill>
                  <a:schemeClr val="accent2"/>
                </a:solidFill>
                <a:effectLst/>
              </a:rPr>
              <a:t>Dr Alex Henderson, clinical geneticist</a:t>
            </a:r>
            <a:br>
              <a:rPr lang="en-NZ" sz="2700" kern="1200">
                <a:solidFill>
                  <a:schemeClr val="accent2"/>
                </a:solidFill>
                <a:effectLst/>
              </a:rPr>
            </a:br>
            <a:r>
              <a:rPr lang="en-NZ" sz="2700" kern="1200">
                <a:solidFill>
                  <a:schemeClr val="accent2"/>
                </a:solidFill>
                <a:effectLst/>
              </a:rPr>
              <a:t>Ms Kelly Sullivan, genetic counsellor</a:t>
            </a:r>
            <a:br>
              <a:rPr lang="en-NZ" sz="2700" kern="1200">
                <a:solidFill>
                  <a:schemeClr val="accent2"/>
                </a:solidFill>
                <a:effectLst/>
              </a:rPr>
            </a:br>
            <a:r>
              <a:rPr lang="en-NZ" sz="2700" kern="1200">
                <a:solidFill>
                  <a:schemeClr val="accent2"/>
                </a:solidFill>
                <a:effectLst/>
              </a:rPr>
              <a:t>Dr Polona Le Quesne Stabej</a:t>
            </a:r>
            <a:br>
              <a:rPr lang="en-NZ" sz="3200" kern="1200">
                <a:solidFill>
                  <a:schemeClr val="accent2"/>
                </a:solidFill>
                <a:effectLst/>
              </a:rPr>
            </a:br>
            <a:endParaRPr lang="en-NZ" sz="320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A5A4-95EA-42FA-8802-4C1647E6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1143318"/>
            <a:ext cx="981456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Session 5:</a:t>
            </a:r>
            <a:endParaRPr lang="en-NZ" sz="4800"/>
          </a:p>
        </p:txBody>
      </p:sp>
    </p:spTree>
    <p:extLst>
      <p:ext uri="{BB962C8B-B14F-4D97-AF65-F5344CB8AC3E}">
        <p14:creationId xmlns:p14="http://schemas.microsoft.com/office/powerpoint/2010/main" val="424634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CBD9C6-91EB-4E61-943E-D256CAA00F11}"/>
              </a:ext>
            </a:extLst>
          </p:cNvPr>
          <p:cNvSpPr txBox="1">
            <a:spLocks/>
          </p:cNvSpPr>
          <p:nvPr/>
        </p:nvSpPr>
        <p:spPr>
          <a:xfrm>
            <a:off x="1315239" y="377097"/>
            <a:ext cx="4102626" cy="9389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Z" sz="3600">
                <a:solidFill>
                  <a:schemeClr val="accent2"/>
                </a:solidFill>
                <a:latin typeface="+mn-lt"/>
              </a:rPr>
              <a:t>Germline variants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35E0BC-099E-4283-9557-3D41A0905EAA}"/>
              </a:ext>
            </a:extLst>
          </p:cNvPr>
          <p:cNvSpPr/>
          <p:nvPr/>
        </p:nvSpPr>
        <p:spPr>
          <a:xfrm>
            <a:off x="2769530" y="2259819"/>
            <a:ext cx="348342" cy="365760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045F4B-4911-4DD9-AE98-65880365E059}"/>
              </a:ext>
            </a:extLst>
          </p:cNvPr>
          <p:cNvSpPr/>
          <p:nvPr/>
        </p:nvSpPr>
        <p:spPr>
          <a:xfrm>
            <a:off x="2815518" y="2351420"/>
            <a:ext cx="165463" cy="147723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1F192759-DBED-4C55-8354-0E5A71670C8C}"/>
              </a:ext>
            </a:extLst>
          </p:cNvPr>
          <p:cNvSpPr/>
          <p:nvPr/>
        </p:nvSpPr>
        <p:spPr>
          <a:xfrm>
            <a:off x="2813072" y="2316263"/>
            <a:ext cx="165463" cy="135422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8D9B13-ADA1-42A9-B66E-CCF6163AAD21}"/>
              </a:ext>
            </a:extLst>
          </p:cNvPr>
          <p:cNvSpPr/>
          <p:nvPr/>
        </p:nvSpPr>
        <p:spPr>
          <a:xfrm rot="17532412">
            <a:off x="2317758" y="2263108"/>
            <a:ext cx="142074" cy="382359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7917C7-9ADA-466E-A729-F8EE2404575E}"/>
              </a:ext>
            </a:extLst>
          </p:cNvPr>
          <p:cNvSpPr/>
          <p:nvPr/>
        </p:nvSpPr>
        <p:spPr>
          <a:xfrm>
            <a:off x="1874940" y="2018189"/>
            <a:ext cx="348343" cy="365760"/>
          </a:xfrm>
          <a:custGeom>
            <a:avLst/>
            <a:gdLst>
              <a:gd name="connsiteX0" fmla="*/ 348343 w 348343"/>
              <a:gd name="connsiteY0" fmla="*/ 365760 h 365760"/>
              <a:gd name="connsiteX1" fmla="*/ 304800 w 348343"/>
              <a:gd name="connsiteY1" fmla="*/ 357051 h 365760"/>
              <a:gd name="connsiteX2" fmla="*/ 287383 w 348343"/>
              <a:gd name="connsiteY2" fmla="*/ 330926 h 365760"/>
              <a:gd name="connsiteX3" fmla="*/ 261257 w 348343"/>
              <a:gd name="connsiteY3" fmla="*/ 313508 h 365760"/>
              <a:gd name="connsiteX4" fmla="*/ 278674 w 348343"/>
              <a:gd name="connsiteY4" fmla="*/ 269966 h 365760"/>
              <a:gd name="connsiteX5" fmla="*/ 287383 w 348343"/>
              <a:gd name="connsiteY5" fmla="*/ 243840 h 365760"/>
              <a:gd name="connsiteX6" fmla="*/ 278674 w 348343"/>
              <a:gd name="connsiteY6" fmla="*/ 217714 h 365760"/>
              <a:gd name="connsiteX7" fmla="*/ 226423 w 348343"/>
              <a:gd name="connsiteY7" fmla="*/ 243840 h 365760"/>
              <a:gd name="connsiteX8" fmla="*/ 156754 w 348343"/>
              <a:gd name="connsiteY8" fmla="*/ 296091 h 365760"/>
              <a:gd name="connsiteX9" fmla="*/ 104503 w 348343"/>
              <a:gd name="connsiteY9" fmla="*/ 269966 h 365760"/>
              <a:gd name="connsiteX10" fmla="*/ 165463 w 348343"/>
              <a:gd name="connsiteY10" fmla="*/ 174171 h 365760"/>
              <a:gd name="connsiteX11" fmla="*/ 191589 w 348343"/>
              <a:gd name="connsiteY11" fmla="*/ 130628 h 365760"/>
              <a:gd name="connsiteX12" fmla="*/ 156754 w 348343"/>
              <a:gd name="connsiteY12" fmla="*/ 95794 h 365760"/>
              <a:gd name="connsiteX13" fmla="*/ 60960 w 348343"/>
              <a:gd name="connsiteY13" fmla="*/ 87086 h 365760"/>
              <a:gd name="connsiteX14" fmla="*/ 43543 w 348343"/>
              <a:gd name="connsiteY14" fmla="*/ 69668 h 365760"/>
              <a:gd name="connsiteX15" fmla="*/ 26126 w 348343"/>
              <a:gd name="connsiteY15" fmla="*/ 8708 h 365760"/>
              <a:gd name="connsiteX16" fmla="*/ 0 w 348343"/>
              <a:gd name="connsiteY16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343" h="365760">
                <a:moveTo>
                  <a:pt x="348343" y="365760"/>
                </a:moveTo>
                <a:cubicBezTo>
                  <a:pt x="333829" y="362857"/>
                  <a:pt x="317652" y="364395"/>
                  <a:pt x="304800" y="357051"/>
                </a:cubicBezTo>
                <a:cubicBezTo>
                  <a:pt x="295713" y="351858"/>
                  <a:pt x="294784" y="338327"/>
                  <a:pt x="287383" y="330926"/>
                </a:cubicBezTo>
                <a:cubicBezTo>
                  <a:pt x="279982" y="323525"/>
                  <a:pt x="269966" y="319314"/>
                  <a:pt x="261257" y="313508"/>
                </a:cubicBezTo>
                <a:cubicBezTo>
                  <a:pt x="267063" y="298994"/>
                  <a:pt x="273185" y="284603"/>
                  <a:pt x="278674" y="269966"/>
                </a:cubicBezTo>
                <a:cubicBezTo>
                  <a:pt x="281897" y="261371"/>
                  <a:pt x="287383" y="253020"/>
                  <a:pt x="287383" y="243840"/>
                </a:cubicBezTo>
                <a:cubicBezTo>
                  <a:pt x="287383" y="234660"/>
                  <a:pt x="281577" y="226423"/>
                  <a:pt x="278674" y="217714"/>
                </a:cubicBezTo>
                <a:cubicBezTo>
                  <a:pt x="261257" y="226423"/>
                  <a:pt x="241794" y="231885"/>
                  <a:pt x="226423" y="243840"/>
                </a:cubicBezTo>
                <a:cubicBezTo>
                  <a:pt x="138707" y="312064"/>
                  <a:pt x="270006" y="250791"/>
                  <a:pt x="156754" y="296091"/>
                </a:cubicBezTo>
                <a:cubicBezTo>
                  <a:pt x="139337" y="287383"/>
                  <a:pt x="109626" y="288753"/>
                  <a:pt x="104503" y="269966"/>
                </a:cubicBezTo>
                <a:cubicBezTo>
                  <a:pt x="90954" y="220286"/>
                  <a:pt x="136987" y="195528"/>
                  <a:pt x="165463" y="174171"/>
                </a:cubicBezTo>
                <a:cubicBezTo>
                  <a:pt x="174172" y="159657"/>
                  <a:pt x="187484" y="147049"/>
                  <a:pt x="191589" y="130628"/>
                </a:cubicBezTo>
                <a:cubicBezTo>
                  <a:pt x="197995" y="105004"/>
                  <a:pt x="173570" y="98196"/>
                  <a:pt x="156754" y="95794"/>
                </a:cubicBezTo>
                <a:cubicBezTo>
                  <a:pt x="125013" y="91260"/>
                  <a:pt x="92891" y="89989"/>
                  <a:pt x="60960" y="87086"/>
                </a:cubicBezTo>
                <a:cubicBezTo>
                  <a:pt x="55154" y="81280"/>
                  <a:pt x="46878" y="77171"/>
                  <a:pt x="43543" y="69668"/>
                </a:cubicBezTo>
                <a:cubicBezTo>
                  <a:pt x="34960" y="50356"/>
                  <a:pt x="37327" y="26629"/>
                  <a:pt x="26126" y="8708"/>
                </a:cubicBezTo>
                <a:cubicBezTo>
                  <a:pt x="21261" y="924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36E88F0F-C8BF-42F9-BEC7-177C8343D217}"/>
              </a:ext>
            </a:extLst>
          </p:cNvPr>
          <p:cNvSpPr/>
          <p:nvPr/>
        </p:nvSpPr>
        <p:spPr>
          <a:xfrm>
            <a:off x="2243679" y="2330187"/>
            <a:ext cx="204949" cy="168956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0FE9B9-85E8-40D0-9C41-43C1B69B36DC}"/>
              </a:ext>
            </a:extLst>
          </p:cNvPr>
          <p:cNvSpPr txBox="1"/>
          <p:nvPr/>
        </p:nvSpPr>
        <p:spPr>
          <a:xfrm>
            <a:off x="155414" y="2104338"/>
            <a:ext cx="1830360" cy="64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/>
              <a:t>Variant in egg or sperm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009DFD-014B-4EB1-B9AD-5A9528A35EFE}"/>
              </a:ext>
            </a:extLst>
          </p:cNvPr>
          <p:cNvCxnSpPr/>
          <p:nvPr/>
        </p:nvCxnSpPr>
        <p:spPr>
          <a:xfrm>
            <a:off x="2662309" y="2924646"/>
            <a:ext cx="0" cy="4441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3A9C79-9F12-409C-BCDC-AE1252FADF5E}"/>
              </a:ext>
            </a:extLst>
          </p:cNvPr>
          <p:cNvGrpSpPr/>
          <p:nvPr/>
        </p:nvGrpSpPr>
        <p:grpSpPr>
          <a:xfrm>
            <a:off x="2381562" y="3741537"/>
            <a:ext cx="708531" cy="1319522"/>
            <a:chOff x="6481114" y="3166662"/>
            <a:chExt cx="916655" cy="2223013"/>
          </a:xfrm>
          <a:solidFill>
            <a:srgbClr val="FF7C8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0269C9-58EA-4908-A824-4FE34ABA3476}"/>
                </a:ext>
              </a:extLst>
            </p:cNvPr>
            <p:cNvSpPr/>
            <p:nvPr/>
          </p:nvSpPr>
          <p:spPr>
            <a:xfrm>
              <a:off x="6741881" y="4386096"/>
              <a:ext cx="158650" cy="1003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EE6DC5-E474-44B6-AE7A-0DD449EDF591}"/>
                </a:ext>
              </a:extLst>
            </p:cNvPr>
            <p:cNvSpPr/>
            <p:nvPr/>
          </p:nvSpPr>
          <p:spPr>
            <a:xfrm>
              <a:off x="6959594" y="4386096"/>
              <a:ext cx="158650" cy="1003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4195BE-1F70-41D1-8127-B249F8ED57A4}"/>
                </a:ext>
              </a:extLst>
            </p:cNvPr>
            <p:cNvSpPr/>
            <p:nvPr/>
          </p:nvSpPr>
          <p:spPr>
            <a:xfrm>
              <a:off x="6741881" y="3691338"/>
              <a:ext cx="376363" cy="74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AA3B5D-6414-4221-BD0F-11A19506C9E8}"/>
                </a:ext>
              </a:extLst>
            </p:cNvPr>
            <p:cNvSpPr/>
            <p:nvPr/>
          </p:nvSpPr>
          <p:spPr>
            <a:xfrm>
              <a:off x="6481114" y="3593052"/>
              <a:ext cx="916655" cy="940287"/>
            </a:xfrm>
            <a:custGeom>
              <a:avLst/>
              <a:gdLst>
                <a:gd name="connsiteX0" fmla="*/ 4746 w 916655"/>
                <a:gd name="connsiteY0" fmla="*/ 872622 h 940287"/>
                <a:gd name="connsiteX1" fmla="*/ 15379 w 916655"/>
                <a:gd name="connsiteY1" fmla="*/ 553646 h 940287"/>
                <a:gd name="connsiteX2" fmla="*/ 100439 w 916655"/>
                <a:gd name="connsiteY2" fmla="*/ 170874 h 940287"/>
                <a:gd name="connsiteX3" fmla="*/ 174867 w 916655"/>
                <a:gd name="connsiteY3" fmla="*/ 32650 h 940287"/>
                <a:gd name="connsiteX4" fmla="*/ 313091 w 916655"/>
                <a:gd name="connsiteY4" fmla="*/ 22018 h 940287"/>
                <a:gd name="connsiteX5" fmla="*/ 430049 w 916655"/>
                <a:gd name="connsiteY5" fmla="*/ 22018 h 940287"/>
                <a:gd name="connsiteX6" fmla="*/ 632067 w 916655"/>
                <a:gd name="connsiteY6" fmla="*/ 11385 h 940287"/>
                <a:gd name="connsiteX7" fmla="*/ 780923 w 916655"/>
                <a:gd name="connsiteY7" fmla="*/ 202771 h 940287"/>
                <a:gd name="connsiteX8" fmla="*/ 834086 w 916655"/>
                <a:gd name="connsiteY8" fmla="*/ 436688 h 940287"/>
                <a:gd name="connsiteX9" fmla="*/ 887249 w 916655"/>
                <a:gd name="connsiteY9" fmla="*/ 606808 h 940287"/>
                <a:gd name="connsiteX10" fmla="*/ 908514 w 916655"/>
                <a:gd name="connsiteY10" fmla="*/ 819460 h 940287"/>
                <a:gd name="connsiteX11" fmla="*/ 749026 w 916655"/>
                <a:gd name="connsiteY11" fmla="*/ 936418 h 940287"/>
                <a:gd name="connsiteX12" fmla="*/ 812821 w 916655"/>
                <a:gd name="connsiteY12" fmla="*/ 681236 h 940287"/>
                <a:gd name="connsiteX13" fmla="*/ 759658 w 916655"/>
                <a:gd name="connsiteY13" fmla="*/ 383525 h 940287"/>
                <a:gd name="connsiteX14" fmla="*/ 695863 w 916655"/>
                <a:gd name="connsiteY14" fmla="*/ 224036 h 940287"/>
                <a:gd name="connsiteX15" fmla="*/ 621435 w 916655"/>
                <a:gd name="connsiteY15" fmla="*/ 117711 h 940287"/>
                <a:gd name="connsiteX16" fmla="*/ 504477 w 916655"/>
                <a:gd name="connsiteY16" fmla="*/ 117711 h 940287"/>
                <a:gd name="connsiteX17" fmla="*/ 334356 w 916655"/>
                <a:gd name="connsiteY17" fmla="*/ 128343 h 940287"/>
                <a:gd name="connsiteX18" fmla="*/ 185500 w 916655"/>
                <a:gd name="connsiteY18" fmla="*/ 170874 h 940287"/>
                <a:gd name="connsiteX19" fmla="*/ 196133 w 916655"/>
                <a:gd name="connsiteY19" fmla="*/ 234669 h 940287"/>
                <a:gd name="connsiteX20" fmla="*/ 164235 w 916655"/>
                <a:gd name="connsiteY20" fmla="*/ 287832 h 940287"/>
                <a:gd name="connsiteX21" fmla="*/ 68542 w 916655"/>
                <a:gd name="connsiteY21" fmla="*/ 617441 h 940287"/>
                <a:gd name="connsiteX22" fmla="*/ 4746 w 916655"/>
                <a:gd name="connsiteY22" fmla="*/ 872622 h 9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6655" h="940287">
                  <a:moveTo>
                    <a:pt x="4746" y="872622"/>
                  </a:moveTo>
                  <a:cubicBezTo>
                    <a:pt x="-4115" y="861989"/>
                    <a:pt x="-570" y="670604"/>
                    <a:pt x="15379" y="553646"/>
                  </a:cubicBezTo>
                  <a:cubicBezTo>
                    <a:pt x="31328" y="436688"/>
                    <a:pt x="73858" y="257707"/>
                    <a:pt x="100439" y="170874"/>
                  </a:cubicBezTo>
                  <a:cubicBezTo>
                    <a:pt x="127020" y="84041"/>
                    <a:pt x="139425" y="57459"/>
                    <a:pt x="174867" y="32650"/>
                  </a:cubicBezTo>
                  <a:cubicBezTo>
                    <a:pt x="210309" y="7841"/>
                    <a:pt x="270561" y="23790"/>
                    <a:pt x="313091" y="22018"/>
                  </a:cubicBezTo>
                  <a:cubicBezTo>
                    <a:pt x="355621" y="20246"/>
                    <a:pt x="376886" y="23790"/>
                    <a:pt x="430049" y="22018"/>
                  </a:cubicBezTo>
                  <a:cubicBezTo>
                    <a:pt x="483212" y="20246"/>
                    <a:pt x="573588" y="-18740"/>
                    <a:pt x="632067" y="11385"/>
                  </a:cubicBezTo>
                  <a:cubicBezTo>
                    <a:pt x="690546" y="41510"/>
                    <a:pt x="747253" y="131887"/>
                    <a:pt x="780923" y="202771"/>
                  </a:cubicBezTo>
                  <a:cubicBezTo>
                    <a:pt x="814593" y="273655"/>
                    <a:pt x="816365" y="369348"/>
                    <a:pt x="834086" y="436688"/>
                  </a:cubicBezTo>
                  <a:cubicBezTo>
                    <a:pt x="851807" y="504027"/>
                    <a:pt x="874844" y="543013"/>
                    <a:pt x="887249" y="606808"/>
                  </a:cubicBezTo>
                  <a:cubicBezTo>
                    <a:pt x="899654" y="670603"/>
                    <a:pt x="931551" y="764525"/>
                    <a:pt x="908514" y="819460"/>
                  </a:cubicBezTo>
                  <a:cubicBezTo>
                    <a:pt x="885477" y="874395"/>
                    <a:pt x="764975" y="959455"/>
                    <a:pt x="749026" y="936418"/>
                  </a:cubicBezTo>
                  <a:cubicBezTo>
                    <a:pt x="733077" y="913381"/>
                    <a:pt x="811049" y="773385"/>
                    <a:pt x="812821" y="681236"/>
                  </a:cubicBezTo>
                  <a:cubicBezTo>
                    <a:pt x="814593" y="589087"/>
                    <a:pt x="779151" y="459725"/>
                    <a:pt x="759658" y="383525"/>
                  </a:cubicBezTo>
                  <a:cubicBezTo>
                    <a:pt x="740165" y="307325"/>
                    <a:pt x="718900" y="268338"/>
                    <a:pt x="695863" y="224036"/>
                  </a:cubicBezTo>
                  <a:cubicBezTo>
                    <a:pt x="672826" y="179734"/>
                    <a:pt x="653333" y="135432"/>
                    <a:pt x="621435" y="117711"/>
                  </a:cubicBezTo>
                  <a:cubicBezTo>
                    <a:pt x="589537" y="99990"/>
                    <a:pt x="552323" y="115939"/>
                    <a:pt x="504477" y="117711"/>
                  </a:cubicBezTo>
                  <a:cubicBezTo>
                    <a:pt x="456631" y="119483"/>
                    <a:pt x="387519" y="119483"/>
                    <a:pt x="334356" y="128343"/>
                  </a:cubicBezTo>
                  <a:cubicBezTo>
                    <a:pt x="281193" y="137203"/>
                    <a:pt x="208537" y="153153"/>
                    <a:pt x="185500" y="170874"/>
                  </a:cubicBezTo>
                  <a:cubicBezTo>
                    <a:pt x="162463" y="188595"/>
                    <a:pt x="199677" y="215176"/>
                    <a:pt x="196133" y="234669"/>
                  </a:cubicBezTo>
                  <a:cubicBezTo>
                    <a:pt x="192589" y="254162"/>
                    <a:pt x="185500" y="224037"/>
                    <a:pt x="164235" y="287832"/>
                  </a:cubicBezTo>
                  <a:cubicBezTo>
                    <a:pt x="142970" y="351627"/>
                    <a:pt x="88035" y="516432"/>
                    <a:pt x="68542" y="617441"/>
                  </a:cubicBezTo>
                  <a:cubicBezTo>
                    <a:pt x="49049" y="718450"/>
                    <a:pt x="13607" y="883255"/>
                    <a:pt x="4746" y="8726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963895-BC5A-4776-9F4B-0E75061A3CE8}"/>
                </a:ext>
              </a:extLst>
            </p:cNvPr>
            <p:cNvSpPr/>
            <p:nvPr/>
          </p:nvSpPr>
          <p:spPr>
            <a:xfrm>
              <a:off x="6685652" y="3166662"/>
              <a:ext cx="441554" cy="464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E04CB53-DE5C-41B2-80FD-8CB11EEB5E89}"/>
              </a:ext>
            </a:extLst>
          </p:cNvPr>
          <p:cNvSpPr txBox="1">
            <a:spLocks/>
          </p:cNvSpPr>
          <p:nvPr/>
        </p:nvSpPr>
        <p:spPr>
          <a:xfrm>
            <a:off x="6900282" y="399090"/>
            <a:ext cx="3962123" cy="938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NZ" sz="3600">
                <a:solidFill>
                  <a:schemeClr val="accent2"/>
                </a:solidFill>
                <a:latin typeface="+mn-lt"/>
              </a:rPr>
              <a:t>Somatic variants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7EA759-2126-4AC4-8BE6-A08CFE7B6D9E}"/>
              </a:ext>
            </a:extLst>
          </p:cNvPr>
          <p:cNvSpPr txBox="1"/>
          <p:nvPr/>
        </p:nvSpPr>
        <p:spPr>
          <a:xfrm>
            <a:off x="-19959" y="3956845"/>
            <a:ext cx="224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/>
              <a:t>All cells have the variant / ’mutation’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81FE0FF-CEAE-4F1D-AD92-AD8AD6285537}"/>
              </a:ext>
            </a:extLst>
          </p:cNvPr>
          <p:cNvSpPr txBox="1"/>
          <p:nvPr/>
        </p:nvSpPr>
        <p:spPr>
          <a:xfrm>
            <a:off x="-135481" y="5200613"/>
            <a:ext cx="22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/>
              <a:t>Heritable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D195EBF-05AC-4F4F-AF1E-5EAB4848C833}"/>
              </a:ext>
            </a:extLst>
          </p:cNvPr>
          <p:cNvSpPr/>
          <p:nvPr/>
        </p:nvSpPr>
        <p:spPr>
          <a:xfrm>
            <a:off x="2779192" y="5405718"/>
            <a:ext cx="348342" cy="365760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76D09C6-6A78-4625-838B-29CB70692126}"/>
              </a:ext>
            </a:extLst>
          </p:cNvPr>
          <p:cNvSpPr/>
          <p:nvPr/>
        </p:nvSpPr>
        <p:spPr>
          <a:xfrm>
            <a:off x="2825180" y="5497319"/>
            <a:ext cx="165463" cy="147723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Explosion: 14 Points 76">
            <a:extLst>
              <a:ext uri="{FF2B5EF4-FFF2-40B4-BE49-F238E27FC236}">
                <a16:creationId xmlns:a16="http://schemas.microsoft.com/office/drawing/2014/main" id="{487A18F3-3794-4A32-8294-C64954CE0846}"/>
              </a:ext>
            </a:extLst>
          </p:cNvPr>
          <p:cNvSpPr/>
          <p:nvPr/>
        </p:nvSpPr>
        <p:spPr>
          <a:xfrm>
            <a:off x="2822734" y="5462162"/>
            <a:ext cx="165463" cy="135422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D4B19D9-688D-48D4-8C77-6690D32C622C}"/>
              </a:ext>
            </a:extLst>
          </p:cNvPr>
          <p:cNvSpPr/>
          <p:nvPr/>
        </p:nvSpPr>
        <p:spPr>
          <a:xfrm rot="17532412">
            <a:off x="2327420" y="5409007"/>
            <a:ext cx="142074" cy="382359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1EB17B6-AE41-461B-9055-0BDF169A1F03}"/>
              </a:ext>
            </a:extLst>
          </p:cNvPr>
          <p:cNvSpPr/>
          <p:nvPr/>
        </p:nvSpPr>
        <p:spPr>
          <a:xfrm>
            <a:off x="1884602" y="5164088"/>
            <a:ext cx="348343" cy="365760"/>
          </a:xfrm>
          <a:custGeom>
            <a:avLst/>
            <a:gdLst>
              <a:gd name="connsiteX0" fmla="*/ 348343 w 348343"/>
              <a:gd name="connsiteY0" fmla="*/ 365760 h 365760"/>
              <a:gd name="connsiteX1" fmla="*/ 304800 w 348343"/>
              <a:gd name="connsiteY1" fmla="*/ 357051 h 365760"/>
              <a:gd name="connsiteX2" fmla="*/ 287383 w 348343"/>
              <a:gd name="connsiteY2" fmla="*/ 330926 h 365760"/>
              <a:gd name="connsiteX3" fmla="*/ 261257 w 348343"/>
              <a:gd name="connsiteY3" fmla="*/ 313508 h 365760"/>
              <a:gd name="connsiteX4" fmla="*/ 278674 w 348343"/>
              <a:gd name="connsiteY4" fmla="*/ 269966 h 365760"/>
              <a:gd name="connsiteX5" fmla="*/ 287383 w 348343"/>
              <a:gd name="connsiteY5" fmla="*/ 243840 h 365760"/>
              <a:gd name="connsiteX6" fmla="*/ 278674 w 348343"/>
              <a:gd name="connsiteY6" fmla="*/ 217714 h 365760"/>
              <a:gd name="connsiteX7" fmla="*/ 226423 w 348343"/>
              <a:gd name="connsiteY7" fmla="*/ 243840 h 365760"/>
              <a:gd name="connsiteX8" fmla="*/ 156754 w 348343"/>
              <a:gd name="connsiteY8" fmla="*/ 296091 h 365760"/>
              <a:gd name="connsiteX9" fmla="*/ 104503 w 348343"/>
              <a:gd name="connsiteY9" fmla="*/ 269966 h 365760"/>
              <a:gd name="connsiteX10" fmla="*/ 165463 w 348343"/>
              <a:gd name="connsiteY10" fmla="*/ 174171 h 365760"/>
              <a:gd name="connsiteX11" fmla="*/ 191589 w 348343"/>
              <a:gd name="connsiteY11" fmla="*/ 130628 h 365760"/>
              <a:gd name="connsiteX12" fmla="*/ 156754 w 348343"/>
              <a:gd name="connsiteY12" fmla="*/ 95794 h 365760"/>
              <a:gd name="connsiteX13" fmla="*/ 60960 w 348343"/>
              <a:gd name="connsiteY13" fmla="*/ 87086 h 365760"/>
              <a:gd name="connsiteX14" fmla="*/ 43543 w 348343"/>
              <a:gd name="connsiteY14" fmla="*/ 69668 h 365760"/>
              <a:gd name="connsiteX15" fmla="*/ 26126 w 348343"/>
              <a:gd name="connsiteY15" fmla="*/ 8708 h 365760"/>
              <a:gd name="connsiteX16" fmla="*/ 0 w 348343"/>
              <a:gd name="connsiteY16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343" h="365760">
                <a:moveTo>
                  <a:pt x="348343" y="365760"/>
                </a:moveTo>
                <a:cubicBezTo>
                  <a:pt x="333829" y="362857"/>
                  <a:pt x="317652" y="364395"/>
                  <a:pt x="304800" y="357051"/>
                </a:cubicBezTo>
                <a:cubicBezTo>
                  <a:pt x="295713" y="351858"/>
                  <a:pt x="294784" y="338327"/>
                  <a:pt x="287383" y="330926"/>
                </a:cubicBezTo>
                <a:cubicBezTo>
                  <a:pt x="279982" y="323525"/>
                  <a:pt x="269966" y="319314"/>
                  <a:pt x="261257" y="313508"/>
                </a:cubicBezTo>
                <a:cubicBezTo>
                  <a:pt x="267063" y="298994"/>
                  <a:pt x="273185" y="284603"/>
                  <a:pt x="278674" y="269966"/>
                </a:cubicBezTo>
                <a:cubicBezTo>
                  <a:pt x="281897" y="261371"/>
                  <a:pt x="287383" y="253020"/>
                  <a:pt x="287383" y="243840"/>
                </a:cubicBezTo>
                <a:cubicBezTo>
                  <a:pt x="287383" y="234660"/>
                  <a:pt x="281577" y="226423"/>
                  <a:pt x="278674" y="217714"/>
                </a:cubicBezTo>
                <a:cubicBezTo>
                  <a:pt x="261257" y="226423"/>
                  <a:pt x="241794" y="231885"/>
                  <a:pt x="226423" y="243840"/>
                </a:cubicBezTo>
                <a:cubicBezTo>
                  <a:pt x="138707" y="312064"/>
                  <a:pt x="270006" y="250791"/>
                  <a:pt x="156754" y="296091"/>
                </a:cubicBezTo>
                <a:cubicBezTo>
                  <a:pt x="139337" y="287383"/>
                  <a:pt x="109626" y="288753"/>
                  <a:pt x="104503" y="269966"/>
                </a:cubicBezTo>
                <a:cubicBezTo>
                  <a:pt x="90954" y="220286"/>
                  <a:pt x="136987" y="195528"/>
                  <a:pt x="165463" y="174171"/>
                </a:cubicBezTo>
                <a:cubicBezTo>
                  <a:pt x="174172" y="159657"/>
                  <a:pt x="187484" y="147049"/>
                  <a:pt x="191589" y="130628"/>
                </a:cubicBezTo>
                <a:cubicBezTo>
                  <a:pt x="197995" y="105004"/>
                  <a:pt x="173570" y="98196"/>
                  <a:pt x="156754" y="95794"/>
                </a:cubicBezTo>
                <a:cubicBezTo>
                  <a:pt x="125013" y="91260"/>
                  <a:pt x="92891" y="89989"/>
                  <a:pt x="60960" y="87086"/>
                </a:cubicBezTo>
                <a:cubicBezTo>
                  <a:pt x="55154" y="81280"/>
                  <a:pt x="46878" y="77171"/>
                  <a:pt x="43543" y="69668"/>
                </a:cubicBezTo>
                <a:cubicBezTo>
                  <a:pt x="34960" y="50356"/>
                  <a:pt x="37327" y="26629"/>
                  <a:pt x="26126" y="8708"/>
                </a:cubicBezTo>
                <a:cubicBezTo>
                  <a:pt x="21261" y="924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Explosion: 14 Points 79">
            <a:extLst>
              <a:ext uri="{FF2B5EF4-FFF2-40B4-BE49-F238E27FC236}">
                <a16:creationId xmlns:a16="http://schemas.microsoft.com/office/drawing/2014/main" id="{C03FA4EA-5CD8-42B3-90BF-773CA1747499}"/>
              </a:ext>
            </a:extLst>
          </p:cNvPr>
          <p:cNvSpPr/>
          <p:nvPr/>
        </p:nvSpPr>
        <p:spPr>
          <a:xfrm>
            <a:off x="2253341" y="5476086"/>
            <a:ext cx="204949" cy="168956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CF1EE-E4B0-4CF4-AD3D-D35AE507D93C}"/>
              </a:ext>
            </a:extLst>
          </p:cNvPr>
          <p:cNvSpPr/>
          <p:nvPr/>
        </p:nvSpPr>
        <p:spPr>
          <a:xfrm>
            <a:off x="8500677" y="2465004"/>
            <a:ext cx="348342" cy="365760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2CB363-238E-4460-9C67-E1FB79158C50}"/>
              </a:ext>
            </a:extLst>
          </p:cNvPr>
          <p:cNvSpPr/>
          <p:nvPr/>
        </p:nvSpPr>
        <p:spPr>
          <a:xfrm>
            <a:off x="8546665" y="2556605"/>
            <a:ext cx="165463" cy="147723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EDF82D-EBA4-4B8B-A1B2-C4FB6D3C10CA}"/>
              </a:ext>
            </a:extLst>
          </p:cNvPr>
          <p:cNvSpPr/>
          <p:nvPr/>
        </p:nvSpPr>
        <p:spPr>
          <a:xfrm rot="17532412">
            <a:off x="8048905" y="2468293"/>
            <a:ext cx="142074" cy="382359"/>
          </a:xfrm>
          <a:prstGeom prst="ellipse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08AD3AF-AA51-4BCA-A82B-127A2B6DE114}"/>
              </a:ext>
            </a:extLst>
          </p:cNvPr>
          <p:cNvSpPr/>
          <p:nvPr/>
        </p:nvSpPr>
        <p:spPr>
          <a:xfrm>
            <a:off x="7606087" y="2223374"/>
            <a:ext cx="348343" cy="365760"/>
          </a:xfrm>
          <a:custGeom>
            <a:avLst/>
            <a:gdLst>
              <a:gd name="connsiteX0" fmla="*/ 348343 w 348343"/>
              <a:gd name="connsiteY0" fmla="*/ 365760 h 365760"/>
              <a:gd name="connsiteX1" fmla="*/ 304800 w 348343"/>
              <a:gd name="connsiteY1" fmla="*/ 357051 h 365760"/>
              <a:gd name="connsiteX2" fmla="*/ 287383 w 348343"/>
              <a:gd name="connsiteY2" fmla="*/ 330926 h 365760"/>
              <a:gd name="connsiteX3" fmla="*/ 261257 w 348343"/>
              <a:gd name="connsiteY3" fmla="*/ 313508 h 365760"/>
              <a:gd name="connsiteX4" fmla="*/ 278674 w 348343"/>
              <a:gd name="connsiteY4" fmla="*/ 269966 h 365760"/>
              <a:gd name="connsiteX5" fmla="*/ 287383 w 348343"/>
              <a:gd name="connsiteY5" fmla="*/ 243840 h 365760"/>
              <a:gd name="connsiteX6" fmla="*/ 278674 w 348343"/>
              <a:gd name="connsiteY6" fmla="*/ 217714 h 365760"/>
              <a:gd name="connsiteX7" fmla="*/ 226423 w 348343"/>
              <a:gd name="connsiteY7" fmla="*/ 243840 h 365760"/>
              <a:gd name="connsiteX8" fmla="*/ 156754 w 348343"/>
              <a:gd name="connsiteY8" fmla="*/ 296091 h 365760"/>
              <a:gd name="connsiteX9" fmla="*/ 104503 w 348343"/>
              <a:gd name="connsiteY9" fmla="*/ 269966 h 365760"/>
              <a:gd name="connsiteX10" fmla="*/ 165463 w 348343"/>
              <a:gd name="connsiteY10" fmla="*/ 174171 h 365760"/>
              <a:gd name="connsiteX11" fmla="*/ 191589 w 348343"/>
              <a:gd name="connsiteY11" fmla="*/ 130628 h 365760"/>
              <a:gd name="connsiteX12" fmla="*/ 156754 w 348343"/>
              <a:gd name="connsiteY12" fmla="*/ 95794 h 365760"/>
              <a:gd name="connsiteX13" fmla="*/ 60960 w 348343"/>
              <a:gd name="connsiteY13" fmla="*/ 87086 h 365760"/>
              <a:gd name="connsiteX14" fmla="*/ 43543 w 348343"/>
              <a:gd name="connsiteY14" fmla="*/ 69668 h 365760"/>
              <a:gd name="connsiteX15" fmla="*/ 26126 w 348343"/>
              <a:gd name="connsiteY15" fmla="*/ 8708 h 365760"/>
              <a:gd name="connsiteX16" fmla="*/ 0 w 348343"/>
              <a:gd name="connsiteY16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343" h="365760">
                <a:moveTo>
                  <a:pt x="348343" y="365760"/>
                </a:moveTo>
                <a:cubicBezTo>
                  <a:pt x="333829" y="362857"/>
                  <a:pt x="317652" y="364395"/>
                  <a:pt x="304800" y="357051"/>
                </a:cubicBezTo>
                <a:cubicBezTo>
                  <a:pt x="295713" y="351858"/>
                  <a:pt x="294784" y="338327"/>
                  <a:pt x="287383" y="330926"/>
                </a:cubicBezTo>
                <a:cubicBezTo>
                  <a:pt x="279982" y="323525"/>
                  <a:pt x="269966" y="319314"/>
                  <a:pt x="261257" y="313508"/>
                </a:cubicBezTo>
                <a:cubicBezTo>
                  <a:pt x="267063" y="298994"/>
                  <a:pt x="273185" y="284603"/>
                  <a:pt x="278674" y="269966"/>
                </a:cubicBezTo>
                <a:cubicBezTo>
                  <a:pt x="281897" y="261371"/>
                  <a:pt x="287383" y="253020"/>
                  <a:pt x="287383" y="243840"/>
                </a:cubicBezTo>
                <a:cubicBezTo>
                  <a:pt x="287383" y="234660"/>
                  <a:pt x="281577" y="226423"/>
                  <a:pt x="278674" y="217714"/>
                </a:cubicBezTo>
                <a:cubicBezTo>
                  <a:pt x="261257" y="226423"/>
                  <a:pt x="241794" y="231885"/>
                  <a:pt x="226423" y="243840"/>
                </a:cubicBezTo>
                <a:cubicBezTo>
                  <a:pt x="138707" y="312064"/>
                  <a:pt x="270006" y="250791"/>
                  <a:pt x="156754" y="296091"/>
                </a:cubicBezTo>
                <a:cubicBezTo>
                  <a:pt x="139337" y="287383"/>
                  <a:pt x="109626" y="288753"/>
                  <a:pt x="104503" y="269966"/>
                </a:cubicBezTo>
                <a:cubicBezTo>
                  <a:pt x="90954" y="220286"/>
                  <a:pt x="136987" y="195528"/>
                  <a:pt x="165463" y="174171"/>
                </a:cubicBezTo>
                <a:cubicBezTo>
                  <a:pt x="174172" y="159657"/>
                  <a:pt x="187484" y="147049"/>
                  <a:pt x="191589" y="130628"/>
                </a:cubicBezTo>
                <a:cubicBezTo>
                  <a:pt x="197995" y="105004"/>
                  <a:pt x="173570" y="98196"/>
                  <a:pt x="156754" y="95794"/>
                </a:cubicBezTo>
                <a:cubicBezTo>
                  <a:pt x="125013" y="91260"/>
                  <a:pt x="92891" y="89989"/>
                  <a:pt x="60960" y="87086"/>
                </a:cubicBezTo>
                <a:cubicBezTo>
                  <a:pt x="55154" y="81280"/>
                  <a:pt x="46878" y="77171"/>
                  <a:pt x="43543" y="69668"/>
                </a:cubicBezTo>
                <a:cubicBezTo>
                  <a:pt x="34960" y="50356"/>
                  <a:pt x="37327" y="26629"/>
                  <a:pt x="26126" y="8708"/>
                </a:cubicBezTo>
                <a:cubicBezTo>
                  <a:pt x="21261" y="924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0FFA34-7101-4204-A1B7-DBE9D017488B}"/>
              </a:ext>
            </a:extLst>
          </p:cNvPr>
          <p:cNvGrpSpPr/>
          <p:nvPr/>
        </p:nvGrpSpPr>
        <p:grpSpPr>
          <a:xfrm>
            <a:off x="8162452" y="3784111"/>
            <a:ext cx="708533" cy="1319522"/>
            <a:chOff x="6481114" y="3166662"/>
            <a:chExt cx="916655" cy="2223013"/>
          </a:xfrm>
          <a:solidFill>
            <a:srgbClr val="FBE5D6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84FAA94-214F-4B91-BA77-6575607DC196}"/>
                </a:ext>
              </a:extLst>
            </p:cNvPr>
            <p:cNvSpPr/>
            <p:nvPr/>
          </p:nvSpPr>
          <p:spPr>
            <a:xfrm>
              <a:off x="6741881" y="4386096"/>
              <a:ext cx="158650" cy="1003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BE10FC9-E0D7-45B7-A2C3-24A32BAB9B28}"/>
                </a:ext>
              </a:extLst>
            </p:cNvPr>
            <p:cNvSpPr/>
            <p:nvPr/>
          </p:nvSpPr>
          <p:spPr>
            <a:xfrm>
              <a:off x="6959594" y="4386096"/>
              <a:ext cx="158650" cy="1003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DACFC3-CF4C-44F1-9D5A-AF7869052284}"/>
                </a:ext>
              </a:extLst>
            </p:cNvPr>
            <p:cNvSpPr/>
            <p:nvPr/>
          </p:nvSpPr>
          <p:spPr>
            <a:xfrm>
              <a:off x="6741881" y="3691338"/>
              <a:ext cx="376363" cy="74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67BCE38-C4BB-46A7-A108-48CCE48005E6}"/>
                </a:ext>
              </a:extLst>
            </p:cNvPr>
            <p:cNvSpPr/>
            <p:nvPr/>
          </p:nvSpPr>
          <p:spPr>
            <a:xfrm>
              <a:off x="6481114" y="3593052"/>
              <a:ext cx="916655" cy="940287"/>
            </a:xfrm>
            <a:custGeom>
              <a:avLst/>
              <a:gdLst>
                <a:gd name="connsiteX0" fmla="*/ 4746 w 916655"/>
                <a:gd name="connsiteY0" fmla="*/ 872622 h 940287"/>
                <a:gd name="connsiteX1" fmla="*/ 15379 w 916655"/>
                <a:gd name="connsiteY1" fmla="*/ 553646 h 940287"/>
                <a:gd name="connsiteX2" fmla="*/ 100439 w 916655"/>
                <a:gd name="connsiteY2" fmla="*/ 170874 h 940287"/>
                <a:gd name="connsiteX3" fmla="*/ 174867 w 916655"/>
                <a:gd name="connsiteY3" fmla="*/ 32650 h 940287"/>
                <a:gd name="connsiteX4" fmla="*/ 313091 w 916655"/>
                <a:gd name="connsiteY4" fmla="*/ 22018 h 940287"/>
                <a:gd name="connsiteX5" fmla="*/ 430049 w 916655"/>
                <a:gd name="connsiteY5" fmla="*/ 22018 h 940287"/>
                <a:gd name="connsiteX6" fmla="*/ 632067 w 916655"/>
                <a:gd name="connsiteY6" fmla="*/ 11385 h 940287"/>
                <a:gd name="connsiteX7" fmla="*/ 780923 w 916655"/>
                <a:gd name="connsiteY7" fmla="*/ 202771 h 940287"/>
                <a:gd name="connsiteX8" fmla="*/ 834086 w 916655"/>
                <a:gd name="connsiteY8" fmla="*/ 436688 h 940287"/>
                <a:gd name="connsiteX9" fmla="*/ 887249 w 916655"/>
                <a:gd name="connsiteY9" fmla="*/ 606808 h 940287"/>
                <a:gd name="connsiteX10" fmla="*/ 908514 w 916655"/>
                <a:gd name="connsiteY10" fmla="*/ 819460 h 940287"/>
                <a:gd name="connsiteX11" fmla="*/ 749026 w 916655"/>
                <a:gd name="connsiteY11" fmla="*/ 936418 h 940287"/>
                <a:gd name="connsiteX12" fmla="*/ 812821 w 916655"/>
                <a:gd name="connsiteY12" fmla="*/ 681236 h 940287"/>
                <a:gd name="connsiteX13" fmla="*/ 759658 w 916655"/>
                <a:gd name="connsiteY13" fmla="*/ 383525 h 940287"/>
                <a:gd name="connsiteX14" fmla="*/ 695863 w 916655"/>
                <a:gd name="connsiteY14" fmla="*/ 224036 h 940287"/>
                <a:gd name="connsiteX15" fmla="*/ 621435 w 916655"/>
                <a:gd name="connsiteY15" fmla="*/ 117711 h 940287"/>
                <a:gd name="connsiteX16" fmla="*/ 504477 w 916655"/>
                <a:gd name="connsiteY16" fmla="*/ 117711 h 940287"/>
                <a:gd name="connsiteX17" fmla="*/ 334356 w 916655"/>
                <a:gd name="connsiteY17" fmla="*/ 128343 h 940287"/>
                <a:gd name="connsiteX18" fmla="*/ 185500 w 916655"/>
                <a:gd name="connsiteY18" fmla="*/ 170874 h 940287"/>
                <a:gd name="connsiteX19" fmla="*/ 196133 w 916655"/>
                <a:gd name="connsiteY19" fmla="*/ 234669 h 940287"/>
                <a:gd name="connsiteX20" fmla="*/ 164235 w 916655"/>
                <a:gd name="connsiteY20" fmla="*/ 287832 h 940287"/>
                <a:gd name="connsiteX21" fmla="*/ 68542 w 916655"/>
                <a:gd name="connsiteY21" fmla="*/ 617441 h 940287"/>
                <a:gd name="connsiteX22" fmla="*/ 4746 w 916655"/>
                <a:gd name="connsiteY22" fmla="*/ 872622 h 9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6655" h="940287">
                  <a:moveTo>
                    <a:pt x="4746" y="872622"/>
                  </a:moveTo>
                  <a:cubicBezTo>
                    <a:pt x="-4115" y="861989"/>
                    <a:pt x="-570" y="670604"/>
                    <a:pt x="15379" y="553646"/>
                  </a:cubicBezTo>
                  <a:cubicBezTo>
                    <a:pt x="31328" y="436688"/>
                    <a:pt x="73858" y="257707"/>
                    <a:pt x="100439" y="170874"/>
                  </a:cubicBezTo>
                  <a:cubicBezTo>
                    <a:pt x="127020" y="84041"/>
                    <a:pt x="139425" y="57459"/>
                    <a:pt x="174867" y="32650"/>
                  </a:cubicBezTo>
                  <a:cubicBezTo>
                    <a:pt x="210309" y="7841"/>
                    <a:pt x="270561" y="23790"/>
                    <a:pt x="313091" y="22018"/>
                  </a:cubicBezTo>
                  <a:cubicBezTo>
                    <a:pt x="355621" y="20246"/>
                    <a:pt x="376886" y="23790"/>
                    <a:pt x="430049" y="22018"/>
                  </a:cubicBezTo>
                  <a:cubicBezTo>
                    <a:pt x="483212" y="20246"/>
                    <a:pt x="573588" y="-18740"/>
                    <a:pt x="632067" y="11385"/>
                  </a:cubicBezTo>
                  <a:cubicBezTo>
                    <a:pt x="690546" y="41510"/>
                    <a:pt x="747253" y="131887"/>
                    <a:pt x="780923" y="202771"/>
                  </a:cubicBezTo>
                  <a:cubicBezTo>
                    <a:pt x="814593" y="273655"/>
                    <a:pt x="816365" y="369348"/>
                    <a:pt x="834086" y="436688"/>
                  </a:cubicBezTo>
                  <a:cubicBezTo>
                    <a:pt x="851807" y="504027"/>
                    <a:pt x="874844" y="543013"/>
                    <a:pt x="887249" y="606808"/>
                  </a:cubicBezTo>
                  <a:cubicBezTo>
                    <a:pt x="899654" y="670603"/>
                    <a:pt x="931551" y="764525"/>
                    <a:pt x="908514" y="819460"/>
                  </a:cubicBezTo>
                  <a:cubicBezTo>
                    <a:pt x="885477" y="874395"/>
                    <a:pt x="764975" y="959455"/>
                    <a:pt x="749026" y="936418"/>
                  </a:cubicBezTo>
                  <a:cubicBezTo>
                    <a:pt x="733077" y="913381"/>
                    <a:pt x="811049" y="773385"/>
                    <a:pt x="812821" y="681236"/>
                  </a:cubicBezTo>
                  <a:cubicBezTo>
                    <a:pt x="814593" y="589087"/>
                    <a:pt x="779151" y="459725"/>
                    <a:pt x="759658" y="383525"/>
                  </a:cubicBezTo>
                  <a:cubicBezTo>
                    <a:pt x="740165" y="307325"/>
                    <a:pt x="718900" y="268338"/>
                    <a:pt x="695863" y="224036"/>
                  </a:cubicBezTo>
                  <a:cubicBezTo>
                    <a:pt x="672826" y="179734"/>
                    <a:pt x="653333" y="135432"/>
                    <a:pt x="621435" y="117711"/>
                  </a:cubicBezTo>
                  <a:cubicBezTo>
                    <a:pt x="589537" y="99990"/>
                    <a:pt x="552323" y="115939"/>
                    <a:pt x="504477" y="117711"/>
                  </a:cubicBezTo>
                  <a:cubicBezTo>
                    <a:pt x="456631" y="119483"/>
                    <a:pt x="387519" y="119483"/>
                    <a:pt x="334356" y="128343"/>
                  </a:cubicBezTo>
                  <a:cubicBezTo>
                    <a:pt x="281193" y="137203"/>
                    <a:pt x="208537" y="153153"/>
                    <a:pt x="185500" y="170874"/>
                  </a:cubicBezTo>
                  <a:cubicBezTo>
                    <a:pt x="162463" y="188595"/>
                    <a:pt x="199677" y="215176"/>
                    <a:pt x="196133" y="234669"/>
                  </a:cubicBezTo>
                  <a:cubicBezTo>
                    <a:pt x="192589" y="254162"/>
                    <a:pt x="185500" y="224037"/>
                    <a:pt x="164235" y="287832"/>
                  </a:cubicBezTo>
                  <a:cubicBezTo>
                    <a:pt x="142970" y="351627"/>
                    <a:pt x="88035" y="516432"/>
                    <a:pt x="68542" y="617441"/>
                  </a:cubicBezTo>
                  <a:cubicBezTo>
                    <a:pt x="49049" y="718450"/>
                    <a:pt x="13607" y="883255"/>
                    <a:pt x="4746" y="8726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C5ECF31-5974-438E-968C-559B6573B273}"/>
                </a:ext>
              </a:extLst>
            </p:cNvPr>
            <p:cNvSpPr/>
            <p:nvPr/>
          </p:nvSpPr>
          <p:spPr>
            <a:xfrm>
              <a:off x="6685652" y="3166662"/>
              <a:ext cx="441554" cy="464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1706996-FCD0-442E-A9C9-18618AD3C0A8}"/>
              </a:ext>
            </a:extLst>
          </p:cNvPr>
          <p:cNvCxnSpPr>
            <a:cxnSpLocks/>
          </p:cNvCxnSpPr>
          <p:nvPr/>
        </p:nvCxnSpPr>
        <p:spPr>
          <a:xfrm>
            <a:off x="8486642" y="3070929"/>
            <a:ext cx="0" cy="4441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xplosion: 14 Points 57">
            <a:extLst>
              <a:ext uri="{FF2B5EF4-FFF2-40B4-BE49-F238E27FC236}">
                <a16:creationId xmlns:a16="http://schemas.microsoft.com/office/drawing/2014/main" id="{BD017969-251D-47FA-93FE-B73C524F17D2}"/>
              </a:ext>
            </a:extLst>
          </p:cNvPr>
          <p:cNvSpPr/>
          <p:nvPr/>
        </p:nvSpPr>
        <p:spPr>
          <a:xfrm>
            <a:off x="8360029" y="4198007"/>
            <a:ext cx="165463" cy="135422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9" name="Graphic 58" descr="Lungs outline">
            <a:extLst>
              <a:ext uri="{FF2B5EF4-FFF2-40B4-BE49-F238E27FC236}">
                <a16:creationId xmlns:a16="http://schemas.microsoft.com/office/drawing/2014/main" id="{FC39B19C-8433-4141-9701-457980DB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8550" y="4204811"/>
            <a:ext cx="1126430" cy="1126430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5CB6C79-BF74-4B84-B75C-B664B4F9150C}"/>
              </a:ext>
            </a:extLst>
          </p:cNvPr>
          <p:cNvSpPr/>
          <p:nvPr/>
        </p:nvSpPr>
        <p:spPr>
          <a:xfrm>
            <a:off x="9396251" y="4863267"/>
            <a:ext cx="185132" cy="176538"/>
          </a:xfrm>
          <a:custGeom>
            <a:avLst/>
            <a:gdLst>
              <a:gd name="connsiteX0" fmla="*/ 95794 w 287383"/>
              <a:gd name="connsiteY0" fmla="*/ 0 h 332220"/>
              <a:gd name="connsiteX1" fmla="*/ 95794 w 287383"/>
              <a:gd name="connsiteY1" fmla="*/ 0 h 332220"/>
              <a:gd name="connsiteX2" fmla="*/ 34834 w 287383"/>
              <a:gd name="connsiteY2" fmla="*/ 52251 h 332220"/>
              <a:gd name="connsiteX3" fmla="*/ 8708 w 287383"/>
              <a:gd name="connsiteY3" fmla="*/ 69668 h 332220"/>
              <a:gd name="connsiteX4" fmla="*/ 0 w 287383"/>
              <a:gd name="connsiteY4" fmla="*/ 95794 h 332220"/>
              <a:gd name="connsiteX5" fmla="*/ 17417 w 287383"/>
              <a:gd name="connsiteY5" fmla="*/ 226423 h 332220"/>
              <a:gd name="connsiteX6" fmla="*/ 43543 w 287383"/>
              <a:gd name="connsiteY6" fmla="*/ 243840 h 332220"/>
              <a:gd name="connsiteX7" fmla="*/ 104503 w 287383"/>
              <a:gd name="connsiteY7" fmla="*/ 278674 h 332220"/>
              <a:gd name="connsiteX8" fmla="*/ 130628 w 287383"/>
              <a:gd name="connsiteY8" fmla="*/ 304800 h 332220"/>
              <a:gd name="connsiteX9" fmla="*/ 139337 w 287383"/>
              <a:gd name="connsiteY9" fmla="*/ 330926 h 332220"/>
              <a:gd name="connsiteX10" fmla="*/ 200297 w 287383"/>
              <a:gd name="connsiteY10" fmla="*/ 322217 h 332220"/>
              <a:gd name="connsiteX11" fmla="*/ 287383 w 287383"/>
              <a:gd name="connsiteY11" fmla="*/ 217714 h 332220"/>
              <a:gd name="connsiteX12" fmla="*/ 278674 w 287383"/>
              <a:gd name="connsiteY12" fmla="*/ 87086 h 332220"/>
              <a:gd name="connsiteX13" fmla="*/ 261257 w 287383"/>
              <a:gd name="connsiteY13" fmla="*/ 69668 h 332220"/>
              <a:gd name="connsiteX14" fmla="*/ 243840 w 287383"/>
              <a:gd name="connsiteY14" fmla="*/ 34834 h 332220"/>
              <a:gd name="connsiteX15" fmla="*/ 209005 w 287383"/>
              <a:gd name="connsiteY15" fmla="*/ 17417 h 332220"/>
              <a:gd name="connsiteX16" fmla="*/ 95794 w 287383"/>
              <a:gd name="connsiteY16" fmla="*/ 0 h 33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" h="332220">
                <a:moveTo>
                  <a:pt x="95794" y="0"/>
                </a:moveTo>
                <a:lnTo>
                  <a:pt x="95794" y="0"/>
                </a:lnTo>
                <a:cubicBezTo>
                  <a:pt x="75474" y="17417"/>
                  <a:pt x="55732" y="35532"/>
                  <a:pt x="34834" y="52251"/>
                </a:cubicBezTo>
                <a:cubicBezTo>
                  <a:pt x="26661" y="58789"/>
                  <a:pt x="15246" y="61495"/>
                  <a:pt x="8708" y="69668"/>
                </a:cubicBezTo>
                <a:cubicBezTo>
                  <a:pt x="2974" y="76836"/>
                  <a:pt x="2903" y="87085"/>
                  <a:pt x="0" y="95794"/>
                </a:cubicBezTo>
                <a:cubicBezTo>
                  <a:pt x="5806" y="139337"/>
                  <a:pt x="5022" y="184280"/>
                  <a:pt x="17417" y="226423"/>
                </a:cubicBezTo>
                <a:cubicBezTo>
                  <a:pt x="20370" y="236464"/>
                  <a:pt x="35026" y="237756"/>
                  <a:pt x="43543" y="243840"/>
                </a:cubicBezTo>
                <a:cubicBezTo>
                  <a:pt x="89676" y="276792"/>
                  <a:pt x="62106" y="264543"/>
                  <a:pt x="104503" y="278674"/>
                </a:cubicBezTo>
                <a:cubicBezTo>
                  <a:pt x="113211" y="287383"/>
                  <a:pt x="123797" y="294553"/>
                  <a:pt x="130628" y="304800"/>
                </a:cubicBezTo>
                <a:cubicBezTo>
                  <a:pt x="135720" y="312438"/>
                  <a:pt x="130431" y="328700"/>
                  <a:pt x="139337" y="330926"/>
                </a:cubicBezTo>
                <a:cubicBezTo>
                  <a:pt x="159250" y="335904"/>
                  <a:pt x="179977" y="325120"/>
                  <a:pt x="200297" y="322217"/>
                </a:cubicBezTo>
                <a:cubicBezTo>
                  <a:pt x="284653" y="258950"/>
                  <a:pt x="260785" y="297505"/>
                  <a:pt x="287383" y="217714"/>
                </a:cubicBezTo>
                <a:cubicBezTo>
                  <a:pt x="284480" y="174171"/>
                  <a:pt x="286258" y="130061"/>
                  <a:pt x="278674" y="87086"/>
                </a:cubicBezTo>
                <a:cubicBezTo>
                  <a:pt x="277247" y="79000"/>
                  <a:pt x="265811" y="76500"/>
                  <a:pt x="261257" y="69668"/>
                </a:cubicBezTo>
                <a:cubicBezTo>
                  <a:pt x="254056" y="58866"/>
                  <a:pt x="253020" y="44013"/>
                  <a:pt x="243840" y="34834"/>
                </a:cubicBezTo>
                <a:cubicBezTo>
                  <a:pt x="234660" y="25654"/>
                  <a:pt x="221440" y="21147"/>
                  <a:pt x="209005" y="17417"/>
                </a:cubicBezTo>
                <a:cubicBezTo>
                  <a:pt x="164067" y="3935"/>
                  <a:pt x="114663" y="2903"/>
                  <a:pt x="95794" y="0"/>
                </a:cubicBezTo>
                <a:close/>
              </a:path>
            </a:pathLst>
          </a:cu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1CD3563-9092-4BCC-B160-9A061BAE2D3A}"/>
              </a:ext>
            </a:extLst>
          </p:cNvPr>
          <p:cNvSpPr/>
          <p:nvPr/>
        </p:nvSpPr>
        <p:spPr>
          <a:xfrm>
            <a:off x="9323216" y="4924250"/>
            <a:ext cx="185132" cy="176538"/>
          </a:xfrm>
          <a:custGeom>
            <a:avLst/>
            <a:gdLst>
              <a:gd name="connsiteX0" fmla="*/ 95794 w 287383"/>
              <a:gd name="connsiteY0" fmla="*/ 0 h 332220"/>
              <a:gd name="connsiteX1" fmla="*/ 95794 w 287383"/>
              <a:gd name="connsiteY1" fmla="*/ 0 h 332220"/>
              <a:gd name="connsiteX2" fmla="*/ 34834 w 287383"/>
              <a:gd name="connsiteY2" fmla="*/ 52251 h 332220"/>
              <a:gd name="connsiteX3" fmla="*/ 8708 w 287383"/>
              <a:gd name="connsiteY3" fmla="*/ 69668 h 332220"/>
              <a:gd name="connsiteX4" fmla="*/ 0 w 287383"/>
              <a:gd name="connsiteY4" fmla="*/ 95794 h 332220"/>
              <a:gd name="connsiteX5" fmla="*/ 17417 w 287383"/>
              <a:gd name="connsiteY5" fmla="*/ 226423 h 332220"/>
              <a:gd name="connsiteX6" fmla="*/ 43543 w 287383"/>
              <a:gd name="connsiteY6" fmla="*/ 243840 h 332220"/>
              <a:gd name="connsiteX7" fmla="*/ 104503 w 287383"/>
              <a:gd name="connsiteY7" fmla="*/ 278674 h 332220"/>
              <a:gd name="connsiteX8" fmla="*/ 130628 w 287383"/>
              <a:gd name="connsiteY8" fmla="*/ 304800 h 332220"/>
              <a:gd name="connsiteX9" fmla="*/ 139337 w 287383"/>
              <a:gd name="connsiteY9" fmla="*/ 330926 h 332220"/>
              <a:gd name="connsiteX10" fmla="*/ 200297 w 287383"/>
              <a:gd name="connsiteY10" fmla="*/ 322217 h 332220"/>
              <a:gd name="connsiteX11" fmla="*/ 287383 w 287383"/>
              <a:gd name="connsiteY11" fmla="*/ 217714 h 332220"/>
              <a:gd name="connsiteX12" fmla="*/ 278674 w 287383"/>
              <a:gd name="connsiteY12" fmla="*/ 87086 h 332220"/>
              <a:gd name="connsiteX13" fmla="*/ 261257 w 287383"/>
              <a:gd name="connsiteY13" fmla="*/ 69668 h 332220"/>
              <a:gd name="connsiteX14" fmla="*/ 243840 w 287383"/>
              <a:gd name="connsiteY14" fmla="*/ 34834 h 332220"/>
              <a:gd name="connsiteX15" fmla="*/ 209005 w 287383"/>
              <a:gd name="connsiteY15" fmla="*/ 17417 h 332220"/>
              <a:gd name="connsiteX16" fmla="*/ 95794 w 287383"/>
              <a:gd name="connsiteY16" fmla="*/ 0 h 33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" h="332220">
                <a:moveTo>
                  <a:pt x="95794" y="0"/>
                </a:moveTo>
                <a:lnTo>
                  <a:pt x="95794" y="0"/>
                </a:lnTo>
                <a:cubicBezTo>
                  <a:pt x="75474" y="17417"/>
                  <a:pt x="55732" y="35532"/>
                  <a:pt x="34834" y="52251"/>
                </a:cubicBezTo>
                <a:cubicBezTo>
                  <a:pt x="26661" y="58789"/>
                  <a:pt x="15246" y="61495"/>
                  <a:pt x="8708" y="69668"/>
                </a:cubicBezTo>
                <a:cubicBezTo>
                  <a:pt x="2974" y="76836"/>
                  <a:pt x="2903" y="87085"/>
                  <a:pt x="0" y="95794"/>
                </a:cubicBezTo>
                <a:cubicBezTo>
                  <a:pt x="5806" y="139337"/>
                  <a:pt x="5022" y="184280"/>
                  <a:pt x="17417" y="226423"/>
                </a:cubicBezTo>
                <a:cubicBezTo>
                  <a:pt x="20370" y="236464"/>
                  <a:pt x="35026" y="237756"/>
                  <a:pt x="43543" y="243840"/>
                </a:cubicBezTo>
                <a:cubicBezTo>
                  <a:pt x="89676" y="276792"/>
                  <a:pt x="62106" y="264543"/>
                  <a:pt x="104503" y="278674"/>
                </a:cubicBezTo>
                <a:cubicBezTo>
                  <a:pt x="113211" y="287383"/>
                  <a:pt x="123797" y="294553"/>
                  <a:pt x="130628" y="304800"/>
                </a:cubicBezTo>
                <a:cubicBezTo>
                  <a:pt x="135720" y="312438"/>
                  <a:pt x="130431" y="328700"/>
                  <a:pt x="139337" y="330926"/>
                </a:cubicBezTo>
                <a:cubicBezTo>
                  <a:pt x="159250" y="335904"/>
                  <a:pt x="179977" y="325120"/>
                  <a:pt x="200297" y="322217"/>
                </a:cubicBezTo>
                <a:cubicBezTo>
                  <a:pt x="284653" y="258950"/>
                  <a:pt x="260785" y="297505"/>
                  <a:pt x="287383" y="217714"/>
                </a:cubicBezTo>
                <a:cubicBezTo>
                  <a:pt x="284480" y="174171"/>
                  <a:pt x="286258" y="130061"/>
                  <a:pt x="278674" y="87086"/>
                </a:cubicBezTo>
                <a:cubicBezTo>
                  <a:pt x="277247" y="79000"/>
                  <a:pt x="265811" y="76500"/>
                  <a:pt x="261257" y="69668"/>
                </a:cubicBezTo>
                <a:cubicBezTo>
                  <a:pt x="254056" y="58866"/>
                  <a:pt x="253020" y="44013"/>
                  <a:pt x="243840" y="34834"/>
                </a:cubicBezTo>
                <a:cubicBezTo>
                  <a:pt x="234660" y="25654"/>
                  <a:pt x="221440" y="21147"/>
                  <a:pt x="209005" y="17417"/>
                </a:cubicBezTo>
                <a:cubicBezTo>
                  <a:pt x="164067" y="3935"/>
                  <a:pt x="114663" y="2903"/>
                  <a:pt x="95794" y="0"/>
                </a:cubicBezTo>
                <a:close/>
              </a:path>
            </a:pathLst>
          </a:cu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B39F87-446E-46D7-9E14-DB865DC45C3A}"/>
              </a:ext>
            </a:extLst>
          </p:cNvPr>
          <p:cNvSpPr/>
          <p:nvPr/>
        </p:nvSpPr>
        <p:spPr>
          <a:xfrm>
            <a:off x="9403603" y="4987950"/>
            <a:ext cx="72931" cy="6016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78F010-0AA5-4428-9364-435E4B7A0578}"/>
              </a:ext>
            </a:extLst>
          </p:cNvPr>
          <p:cNvSpPr/>
          <p:nvPr/>
        </p:nvSpPr>
        <p:spPr>
          <a:xfrm>
            <a:off x="9432066" y="4973654"/>
            <a:ext cx="72931" cy="6016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0F6838D-3116-4D82-9478-0B5CBC7766F0}"/>
              </a:ext>
            </a:extLst>
          </p:cNvPr>
          <p:cNvSpPr/>
          <p:nvPr/>
        </p:nvSpPr>
        <p:spPr>
          <a:xfrm>
            <a:off x="9376490" y="4981620"/>
            <a:ext cx="185132" cy="176538"/>
          </a:xfrm>
          <a:custGeom>
            <a:avLst/>
            <a:gdLst>
              <a:gd name="connsiteX0" fmla="*/ 95794 w 287383"/>
              <a:gd name="connsiteY0" fmla="*/ 0 h 332220"/>
              <a:gd name="connsiteX1" fmla="*/ 95794 w 287383"/>
              <a:gd name="connsiteY1" fmla="*/ 0 h 332220"/>
              <a:gd name="connsiteX2" fmla="*/ 34834 w 287383"/>
              <a:gd name="connsiteY2" fmla="*/ 52251 h 332220"/>
              <a:gd name="connsiteX3" fmla="*/ 8708 w 287383"/>
              <a:gd name="connsiteY3" fmla="*/ 69668 h 332220"/>
              <a:gd name="connsiteX4" fmla="*/ 0 w 287383"/>
              <a:gd name="connsiteY4" fmla="*/ 95794 h 332220"/>
              <a:gd name="connsiteX5" fmla="*/ 17417 w 287383"/>
              <a:gd name="connsiteY5" fmla="*/ 226423 h 332220"/>
              <a:gd name="connsiteX6" fmla="*/ 43543 w 287383"/>
              <a:gd name="connsiteY6" fmla="*/ 243840 h 332220"/>
              <a:gd name="connsiteX7" fmla="*/ 104503 w 287383"/>
              <a:gd name="connsiteY7" fmla="*/ 278674 h 332220"/>
              <a:gd name="connsiteX8" fmla="*/ 130628 w 287383"/>
              <a:gd name="connsiteY8" fmla="*/ 304800 h 332220"/>
              <a:gd name="connsiteX9" fmla="*/ 139337 w 287383"/>
              <a:gd name="connsiteY9" fmla="*/ 330926 h 332220"/>
              <a:gd name="connsiteX10" fmla="*/ 200297 w 287383"/>
              <a:gd name="connsiteY10" fmla="*/ 322217 h 332220"/>
              <a:gd name="connsiteX11" fmla="*/ 287383 w 287383"/>
              <a:gd name="connsiteY11" fmla="*/ 217714 h 332220"/>
              <a:gd name="connsiteX12" fmla="*/ 278674 w 287383"/>
              <a:gd name="connsiteY12" fmla="*/ 87086 h 332220"/>
              <a:gd name="connsiteX13" fmla="*/ 261257 w 287383"/>
              <a:gd name="connsiteY13" fmla="*/ 69668 h 332220"/>
              <a:gd name="connsiteX14" fmla="*/ 243840 w 287383"/>
              <a:gd name="connsiteY14" fmla="*/ 34834 h 332220"/>
              <a:gd name="connsiteX15" fmla="*/ 209005 w 287383"/>
              <a:gd name="connsiteY15" fmla="*/ 17417 h 332220"/>
              <a:gd name="connsiteX16" fmla="*/ 95794 w 287383"/>
              <a:gd name="connsiteY16" fmla="*/ 0 h 33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" h="332220">
                <a:moveTo>
                  <a:pt x="95794" y="0"/>
                </a:moveTo>
                <a:lnTo>
                  <a:pt x="95794" y="0"/>
                </a:lnTo>
                <a:cubicBezTo>
                  <a:pt x="75474" y="17417"/>
                  <a:pt x="55732" y="35532"/>
                  <a:pt x="34834" y="52251"/>
                </a:cubicBezTo>
                <a:cubicBezTo>
                  <a:pt x="26661" y="58789"/>
                  <a:pt x="15246" y="61495"/>
                  <a:pt x="8708" y="69668"/>
                </a:cubicBezTo>
                <a:cubicBezTo>
                  <a:pt x="2974" y="76836"/>
                  <a:pt x="2903" y="87085"/>
                  <a:pt x="0" y="95794"/>
                </a:cubicBezTo>
                <a:cubicBezTo>
                  <a:pt x="5806" y="139337"/>
                  <a:pt x="5022" y="184280"/>
                  <a:pt x="17417" y="226423"/>
                </a:cubicBezTo>
                <a:cubicBezTo>
                  <a:pt x="20370" y="236464"/>
                  <a:pt x="35026" y="237756"/>
                  <a:pt x="43543" y="243840"/>
                </a:cubicBezTo>
                <a:cubicBezTo>
                  <a:pt x="89676" y="276792"/>
                  <a:pt x="62106" y="264543"/>
                  <a:pt x="104503" y="278674"/>
                </a:cubicBezTo>
                <a:cubicBezTo>
                  <a:pt x="113211" y="287383"/>
                  <a:pt x="123797" y="294553"/>
                  <a:pt x="130628" y="304800"/>
                </a:cubicBezTo>
                <a:cubicBezTo>
                  <a:pt x="135720" y="312438"/>
                  <a:pt x="130431" y="328700"/>
                  <a:pt x="139337" y="330926"/>
                </a:cubicBezTo>
                <a:cubicBezTo>
                  <a:pt x="159250" y="335904"/>
                  <a:pt x="179977" y="325120"/>
                  <a:pt x="200297" y="322217"/>
                </a:cubicBezTo>
                <a:cubicBezTo>
                  <a:pt x="284653" y="258950"/>
                  <a:pt x="260785" y="297505"/>
                  <a:pt x="287383" y="217714"/>
                </a:cubicBezTo>
                <a:cubicBezTo>
                  <a:pt x="284480" y="174171"/>
                  <a:pt x="286258" y="130061"/>
                  <a:pt x="278674" y="87086"/>
                </a:cubicBezTo>
                <a:cubicBezTo>
                  <a:pt x="277247" y="79000"/>
                  <a:pt x="265811" y="76500"/>
                  <a:pt x="261257" y="69668"/>
                </a:cubicBezTo>
                <a:cubicBezTo>
                  <a:pt x="254056" y="58866"/>
                  <a:pt x="253020" y="44013"/>
                  <a:pt x="243840" y="34834"/>
                </a:cubicBezTo>
                <a:cubicBezTo>
                  <a:pt x="234660" y="25654"/>
                  <a:pt x="221440" y="21147"/>
                  <a:pt x="209005" y="17417"/>
                </a:cubicBezTo>
                <a:cubicBezTo>
                  <a:pt x="164067" y="3935"/>
                  <a:pt x="114663" y="2903"/>
                  <a:pt x="95794" y="0"/>
                </a:cubicBezTo>
                <a:close/>
              </a:path>
            </a:pathLst>
          </a:cu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75A5CAF-7E7D-4B13-AC00-C60FBE2118DA}"/>
              </a:ext>
            </a:extLst>
          </p:cNvPr>
          <p:cNvSpPr/>
          <p:nvPr/>
        </p:nvSpPr>
        <p:spPr>
          <a:xfrm>
            <a:off x="9303455" y="5042603"/>
            <a:ext cx="185132" cy="176538"/>
          </a:xfrm>
          <a:custGeom>
            <a:avLst/>
            <a:gdLst>
              <a:gd name="connsiteX0" fmla="*/ 95794 w 287383"/>
              <a:gd name="connsiteY0" fmla="*/ 0 h 332220"/>
              <a:gd name="connsiteX1" fmla="*/ 95794 w 287383"/>
              <a:gd name="connsiteY1" fmla="*/ 0 h 332220"/>
              <a:gd name="connsiteX2" fmla="*/ 34834 w 287383"/>
              <a:gd name="connsiteY2" fmla="*/ 52251 h 332220"/>
              <a:gd name="connsiteX3" fmla="*/ 8708 w 287383"/>
              <a:gd name="connsiteY3" fmla="*/ 69668 h 332220"/>
              <a:gd name="connsiteX4" fmla="*/ 0 w 287383"/>
              <a:gd name="connsiteY4" fmla="*/ 95794 h 332220"/>
              <a:gd name="connsiteX5" fmla="*/ 17417 w 287383"/>
              <a:gd name="connsiteY5" fmla="*/ 226423 h 332220"/>
              <a:gd name="connsiteX6" fmla="*/ 43543 w 287383"/>
              <a:gd name="connsiteY6" fmla="*/ 243840 h 332220"/>
              <a:gd name="connsiteX7" fmla="*/ 104503 w 287383"/>
              <a:gd name="connsiteY7" fmla="*/ 278674 h 332220"/>
              <a:gd name="connsiteX8" fmla="*/ 130628 w 287383"/>
              <a:gd name="connsiteY8" fmla="*/ 304800 h 332220"/>
              <a:gd name="connsiteX9" fmla="*/ 139337 w 287383"/>
              <a:gd name="connsiteY9" fmla="*/ 330926 h 332220"/>
              <a:gd name="connsiteX10" fmla="*/ 200297 w 287383"/>
              <a:gd name="connsiteY10" fmla="*/ 322217 h 332220"/>
              <a:gd name="connsiteX11" fmla="*/ 287383 w 287383"/>
              <a:gd name="connsiteY11" fmla="*/ 217714 h 332220"/>
              <a:gd name="connsiteX12" fmla="*/ 278674 w 287383"/>
              <a:gd name="connsiteY12" fmla="*/ 87086 h 332220"/>
              <a:gd name="connsiteX13" fmla="*/ 261257 w 287383"/>
              <a:gd name="connsiteY13" fmla="*/ 69668 h 332220"/>
              <a:gd name="connsiteX14" fmla="*/ 243840 w 287383"/>
              <a:gd name="connsiteY14" fmla="*/ 34834 h 332220"/>
              <a:gd name="connsiteX15" fmla="*/ 209005 w 287383"/>
              <a:gd name="connsiteY15" fmla="*/ 17417 h 332220"/>
              <a:gd name="connsiteX16" fmla="*/ 95794 w 287383"/>
              <a:gd name="connsiteY16" fmla="*/ 0 h 33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383" h="332220">
                <a:moveTo>
                  <a:pt x="95794" y="0"/>
                </a:moveTo>
                <a:lnTo>
                  <a:pt x="95794" y="0"/>
                </a:lnTo>
                <a:cubicBezTo>
                  <a:pt x="75474" y="17417"/>
                  <a:pt x="55732" y="35532"/>
                  <a:pt x="34834" y="52251"/>
                </a:cubicBezTo>
                <a:cubicBezTo>
                  <a:pt x="26661" y="58789"/>
                  <a:pt x="15246" y="61495"/>
                  <a:pt x="8708" y="69668"/>
                </a:cubicBezTo>
                <a:cubicBezTo>
                  <a:pt x="2974" y="76836"/>
                  <a:pt x="2903" y="87085"/>
                  <a:pt x="0" y="95794"/>
                </a:cubicBezTo>
                <a:cubicBezTo>
                  <a:pt x="5806" y="139337"/>
                  <a:pt x="5022" y="184280"/>
                  <a:pt x="17417" y="226423"/>
                </a:cubicBezTo>
                <a:cubicBezTo>
                  <a:pt x="20370" y="236464"/>
                  <a:pt x="35026" y="237756"/>
                  <a:pt x="43543" y="243840"/>
                </a:cubicBezTo>
                <a:cubicBezTo>
                  <a:pt x="89676" y="276792"/>
                  <a:pt x="62106" y="264543"/>
                  <a:pt x="104503" y="278674"/>
                </a:cubicBezTo>
                <a:cubicBezTo>
                  <a:pt x="113211" y="287383"/>
                  <a:pt x="123797" y="294553"/>
                  <a:pt x="130628" y="304800"/>
                </a:cubicBezTo>
                <a:cubicBezTo>
                  <a:pt x="135720" y="312438"/>
                  <a:pt x="130431" y="328700"/>
                  <a:pt x="139337" y="330926"/>
                </a:cubicBezTo>
                <a:cubicBezTo>
                  <a:pt x="159250" y="335904"/>
                  <a:pt x="179977" y="325120"/>
                  <a:pt x="200297" y="322217"/>
                </a:cubicBezTo>
                <a:cubicBezTo>
                  <a:pt x="284653" y="258950"/>
                  <a:pt x="260785" y="297505"/>
                  <a:pt x="287383" y="217714"/>
                </a:cubicBezTo>
                <a:cubicBezTo>
                  <a:pt x="284480" y="174171"/>
                  <a:pt x="286258" y="130061"/>
                  <a:pt x="278674" y="87086"/>
                </a:cubicBezTo>
                <a:cubicBezTo>
                  <a:pt x="277247" y="79000"/>
                  <a:pt x="265811" y="76500"/>
                  <a:pt x="261257" y="69668"/>
                </a:cubicBezTo>
                <a:cubicBezTo>
                  <a:pt x="254056" y="58866"/>
                  <a:pt x="253020" y="44013"/>
                  <a:pt x="243840" y="34834"/>
                </a:cubicBezTo>
                <a:cubicBezTo>
                  <a:pt x="234660" y="25654"/>
                  <a:pt x="221440" y="21147"/>
                  <a:pt x="209005" y="17417"/>
                </a:cubicBezTo>
                <a:cubicBezTo>
                  <a:pt x="164067" y="3935"/>
                  <a:pt x="114663" y="2903"/>
                  <a:pt x="95794" y="0"/>
                </a:cubicBezTo>
                <a:close/>
              </a:path>
            </a:pathLst>
          </a:cu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14EC11-BE0B-4759-8354-45C001F61E7D}"/>
              </a:ext>
            </a:extLst>
          </p:cNvPr>
          <p:cNvSpPr/>
          <p:nvPr/>
        </p:nvSpPr>
        <p:spPr>
          <a:xfrm>
            <a:off x="9383842" y="5106303"/>
            <a:ext cx="72931" cy="6016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168B86D-2831-4781-8E17-36BF09AC5CA5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654925" y="4317485"/>
            <a:ext cx="623784" cy="6618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C1F5B8A-7DBF-48AA-975C-79299FCC40D1}"/>
              </a:ext>
            </a:extLst>
          </p:cNvPr>
          <p:cNvSpPr txBox="1"/>
          <p:nvPr/>
        </p:nvSpPr>
        <p:spPr>
          <a:xfrm>
            <a:off x="6010970" y="4311215"/>
            <a:ext cx="224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/>
              <a:t>Variant in one cell and its daughter cells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3A8DAB-86A5-480A-857E-EE0BDC345471}"/>
              </a:ext>
            </a:extLst>
          </p:cNvPr>
          <p:cNvSpPr txBox="1"/>
          <p:nvPr/>
        </p:nvSpPr>
        <p:spPr>
          <a:xfrm>
            <a:off x="7057376" y="5345182"/>
            <a:ext cx="224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/>
              <a:t>Not inherited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379ED85-DAD0-41CB-9503-008A20BE208E}"/>
              </a:ext>
            </a:extLst>
          </p:cNvPr>
          <p:cNvCxnSpPr>
            <a:cxnSpLocks/>
          </p:cNvCxnSpPr>
          <p:nvPr/>
        </p:nvCxnSpPr>
        <p:spPr>
          <a:xfrm>
            <a:off x="6081644" y="879670"/>
            <a:ext cx="0" cy="52229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Explosion: 14 Points 108">
            <a:extLst>
              <a:ext uri="{FF2B5EF4-FFF2-40B4-BE49-F238E27FC236}">
                <a16:creationId xmlns:a16="http://schemas.microsoft.com/office/drawing/2014/main" id="{5EFBF55F-9B2E-45D4-BA88-379AA7040E82}"/>
              </a:ext>
            </a:extLst>
          </p:cNvPr>
          <p:cNvSpPr/>
          <p:nvPr/>
        </p:nvSpPr>
        <p:spPr>
          <a:xfrm>
            <a:off x="2701008" y="4167305"/>
            <a:ext cx="165463" cy="135422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6D12C2-2522-4991-BBA7-9B86DE363C4E}"/>
              </a:ext>
            </a:extLst>
          </p:cNvPr>
          <p:cNvGrpSpPr/>
          <p:nvPr/>
        </p:nvGrpSpPr>
        <p:grpSpPr>
          <a:xfrm>
            <a:off x="3886348" y="2115756"/>
            <a:ext cx="1698973" cy="3229426"/>
            <a:chOff x="4281428" y="3186556"/>
            <a:chExt cx="1698973" cy="32294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99C1A96-A0CB-434D-9876-4435A49B0EAD}"/>
                </a:ext>
              </a:extLst>
            </p:cNvPr>
            <p:cNvSpPr txBox="1"/>
            <p:nvPr/>
          </p:nvSpPr>
          <p:spPr>
            <a:xfrm>
              <a:off x="4281428" y="5055733"/>
              <a:ext cx="161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/>
                <a:t>ACATTCCTCTT</a:t>
              </a:r>
            </a:p>
            <a:p>
              <a:r>
                <a:rPr lang="en-NZ"/>
                <a:t>ACATTC</a:t>
              </a:r>
              <a:r>
                <a:rPr lang="en-NZ">
                  <a:solidFill>
                    <a:srgbClr val="FF0000"/>
                  </a:solidFill>
                </a:rPr>
                <a:t>A</a:t>
              </a:r>
              <a:r>
                <a:rPr lang="en-NZ"/>
                <a:t>TCTT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A154BE6-95A9-43C3-8196-3A35400851DF}"/>
                </a:ext>
              </a:extLst>
            </p:cNvPr>
            <p:cNvSpPr txBox="1"/>
            <p:nvPr/>
          </p:nvSpPr>
          <p:spPr>
            <a:xfrm>
              <a:off x="4298334" y="3272690"/>
              <a:ext cx="161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/>
                <a:t>ACATTCCTCTT</a:t>
              </a:r>
            </a:p>
            <a:p>
              <a:r>
                <a:rPr lang="en-NZ"/>
                <a:t>ACATTC</a:t>
              </a:r>
              <a:r>
                <a:rPr lang="en-NZ">
                  <a:solidFill>
                    <a:srgbClr val="FF0000"/>
                  </a:solidFill>
                </a:rPr>
                <a:t>A</a:t>
              </a:r>
              <a:r>
                <a:rPr lang="en-NZ"/>
                <a:t>TCTT</a:t>
              </a:r>
            </a:p>
          </p:txBody>
        </p:sp>
        <p:sp>
          <p:nvSpPr>
            <p:cNvPr id="112" name="Flowchart: Delay 111">
              <a:extLst>
                <a:ext uri="{FF2B5EF4-FFF2-40B4-BE49-F238E27FC236}">
                  <a16:creationId xmlns:a16="http://schemas.microsoft.com/office/drawing/2014/main" id="{191D8859-83D9-41BC-80C1-7EA4A3A1E439}"/>
                </a:ext>
              </a:extLst>
            </p:cNvPr>
            <p:cNvSpPr/>
            <p:nvPr/>
          </p:nvSpPr>
          <p:spPr>
            <a:xfrm rot="5400000">
              <a:off x="4811675" y="4148935"/>
              <a:ext cx="615573" cy="130263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A0E811C-412F-441C-8114-BA42FC0B2FF6}"/>
                </a:ext>
              </a:extLst>
            </p:cNvPr>
            <p:cNvCxnSpPr>
              <a:cxnSpLocks/>
            </p:cNvCxnSpPr>
            <p:nvPr/>
          </p:nvCxnSpPr>
          <p:spPr>
            <a:xfrm>
              <a:off x="5045437" y="4096841"/>
              <a:ext cx="667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9359D17-89E6-41AB-A23D-9019F857E18D}"/>
                </a:ext>
              </a:extLst>
            </p:cNvPr>
            <p:cNvCxnSpPr>
              <a:cxnSpLocks/>
            </p:cNvCxnSpPr>
            <p:nvPr/>
          </p:nvCxnSpPr>
          <p:spPr>
            <a:xfrm>
              <a:off x="5045505" y="4166879"/>
              <a:ext cx="667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5469B6F-3755-4308-88F7-26B012E4D763}"/>
                </a:ext>
              </a:extLst>
            </p:cNvPr>
            <p:cNvCxnSpPr>
              <a:cxnSpLocks/>
            </p:cNvCxnSpPr>
            <p:nvPr/>
          </p:nvCxnSpPr>
          <p:spPr>
            <a:xfrm>
              <a:off x="5045437" y="4229566"/>
              <a:ext cx="667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2348AEE-7A2F-4F40-9CF3-0D1A59E9546D}"/>
                </a:ext>
              </a:extLst>
            </p:cNvPr>
            <p:cNvSpPr/>
            <p:nvPr/>
          </p:nvSpPr>
          <p:spPr>
            <a:xfrm>
              <a:off x="4622334" y="5879457"/>
              <a:ext cx="1149218" cy="344659"/>
            </a:xfrm>
            <a:prstGeom prst="rect">
              <a:avLst/>
            </a:prstGeom>
            <a:solidFill>
              <a:srgbClr val="CFD5EA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9662B5-661A-4F46-943D-38B375BC12F4}"/>
                </a:ext>
              </a:extLst>
            </p:cNvPr>
            <p:cNvSpPr/>
            <p:nvPr/>
          </p:nvSpPr>
          <p:spPr>
            <a:xfrm>
              <a:off x="4964334" y="5879457"/>
              <a:ext cx="499347" cy="344659"/>
            </a:xfrm>
            <a:prstGeom prst="rect">
              <a:avLst/>
            </a:prstGeom>
            <a:solidFill>
              <a:srgbClr val="99A5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040CAE9-95B8-4481-AAF9-235ED0DB0AEA}"/>
                </a:ext>
              </a:extLst>
            </p:cNvPr>
            <p:cNvSpPr/>
            <p:nvPr/>
          </p:nvSpPr>
          <p:spPr>
            <a:xfrm>
              <a:off x="5115958" y="5972961"/>
              <a:ext cx="253359" cy="192947"/>
            </a:xfrm>
            <a:custGeom>
              <a:avLst/>
              <a:gdLst>
                <a:gd name="connsiteX0" fmla="*/ 26493 w 253359"/>
                <a:gd name="connsiteY0" fmla="*/ 75501 h 192947"/>
                <a:gd name="connsiteX1" fmla="*/ 1326 w 253359"/>
                <a:gd name="connsiteY1" fmla="*/ 117446 h 192947"/>
                <a:gd name="connsiteX2" fmla="*/ 9715 w 253359"/>
                <a:gd name="connsiteY2" fmla="*/ 159391 h 192947"/>
                <a:gd name="connsiteX3" fmla="*/ 60049 w 253359"/>
                <a:gd name="connsiteY3" fmla="*/ 176169 h 192947"/>
                <a:gd name="connsiteX4" fmla="*/ 160717 w 253359"/>
                <a:gd name="connsiteY4" fmla="*/ 192947 h 192947"/>
                <a:gd name="connsiteX5" fmla="*/ 185884 w 253359"/>
                <a:gd name="connsiteY5" fmla="*/ 167780 h 192947"/>
                <a:gd name="connsiteX6" fmla="*/ 194273 w 253359"/>
                <a:gd name="connsiteY6" fmla="*/ 142613 h 192947"/>
                <a:gd name="connsiteX7" fmla="*/ 227829 w 253359"/>
                <a:gd name="connsiteY7" fmla="*/ 134224 h 192947"/>
                <a:gd name="connsiteX8" fmla="*/ 252996 w 253359"/>
                <a:gd name="connsiteY8" fmla="*/ 117446 h 192947"/>
                <a:gd name="connsiteX9" fmla="*/ 227829 w 253359"/>
                <a:gd name="connsiteY9" fmla="*/ 50334 h 192947"/>
                <a:gd name="connsiteX10" fmla="*/ 185884 w 253359"/>
                <a:gd name="connsiteY10" fmla="*/ 25167 h 192947"/>
                <a:gd name="connsiteX11" fmla="*/ 118772 w 253359"/>
                <a:gd name="connsiteY11" fmla="*/ 0 h 192947"/>
                <a:gd name="connsiteX12" fmla="*/ 34882 w 253359"/>
                <a:gd name="connsiteY12" fmla="*/ 33556 h 192947"/>
                <a:gd name="connsiteX13" fmla="*/ 26493 w 253359"/>
                <a:gd name="connsiteY13" fmla="*/ 75501 h 19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359" h="192947">
                  <a:moveTo>
                    <a:pt x="26493" y="75501"/>
                  </a:moveTo>
                  <a:cubicBezTo>
                    <a:pt x="20900" y="89483"/>
                    <a:pt x="4524" y="101457"/>
                    <a:pt x="1326" y="117446"/>
                  </a:cubicBezTo>
                  <a:cubicBezTo>
                    <a:pt x="-1470" y="131428"/>
                    <a:pt x="-367" y="149309"/>
                    <a:pt x="9715" y="159391"/>
                  </a:cubicBezTo>
                  <a:cubicBezTo>
                    <a:pt x="22221" y="171897"/>
                    <a:pt x="43109" y="171087"/>
                    <a:pt x="60049" y="176169"/>
                  </a:cubicBezTo>
                  <a:cubicBezTo>
                    <a:pt x="99640" y="188046"/>
                    <a:pt x="113131" y="186999"/>
                    <a:pt x="160717" y="192947"/>
                  </a:cubicBezTo>
                  <a:cubicBezTo>
                    <a:pt x="169106" y="184558"/>
                    <a:pt x="179303" y="177651"/>
                    <a:pt x="185884" y="167780"/>
                  </a:cubicBezTo>
                  <a:cubicBezTo>
                    <a:pt x="190789" y="160422"/>
                    <a:pt x="187368" y="148137"/>
                    <a:pt x="194273" y="142613"/>
                  </a:cubicBezTo>
                  <a:cubicBezTo>
                    <a:pt x="203276" y="135411"/>
                    <a:pt x="216644" y="137020"/>
                    <a:pt x="227829" y="134224"/>
                  </a:cubicBezTo>
                  <a:cubicBezTo>
                    <a:pt x="236218" y="128631"/>
                    <a:pt x="249808" y="127011"/>
                    <a:pt x="252996" y="117446"/>
                  </a:cubicBezTo>
                  <a:cubicBezTo>
                    <a:pt x="256507" y="106913"/>
                    <a:pt x="233566" y="56071"/>
                    <a:pt x="227829" y="50334"/>
                  </a:cubicBezTo>
                  <a:cubicBezTo>
                    <a:pt x="216299" y="38804"/>
                    <a:pt x="199711" y="33809"/>
                    <a:pt x="185884" y="25167"/>
                  </a:cubicBezTo>
                  <a:cubicBezTo>
                    <a:pt x="145223" y="-246"/>
                    <a:pt x="175738" y="11393"/>
                    <a:pt x="118772" y="0"/>
                  </a:cubicBezTo>
                  <a:cubicBezTo>
                    <a:pt x="53690" y="7231"/>
                    <a:pt x="44571" y="-14888"/>
                    <a:pt x="34882" y="33556"/>
                  </a:cubicBezTo>
                  <a:cubicBezTo>
                    <a:pt x="33785" y="39040"/>
                    <a:pt x="32086" y="61519"/>
                    <a:pt x="26493" y="7550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A916A4A-565A-4937-A101-466E3EAE3DA6}"/>
                </a:ext>
              </a:extLst>
            </p:cNvPr>
            <p:cNvSpPr/>
            <p:nvPr/>
          </p:nvSpPr>
          <p:spPr>
            <a:xfrm>
              <a:off x="4298334" y="3186556"/>
              <a:ext cx="1682067" cy="32294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8F919B0-3282-4541-9BA8-8A240000FBE7}"/>
              </a:ext>
            </a:extLst>
          </p:cNvPr>
          <p:cNvGrpSpPr/>
          <p:nvPr/>
        </p:nvGrpSpPr>
        <p:grpSpPr>
          <a:xfrm>
            <a:off x="10370795" y="2179769"/>
            <a:ext cx="1698973" cy="3229426"/>
            <a:chOff x="4281428" y="3186556"/>
            <a:chExt cx="1698973" cy="322942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7EFA73-91B4-4620-BD6D-B9AD7059DD62}"/>
                </a:ext>
              </a:extLst>
            </p:cNvPr>
            <p:cNvSpPr txBox="1"/>
            <p:nvPr/>
          </p:nvSpPr>
          <p:spPr>
            <a:xfrm>
              <a:off x="4281428" y="5055733"/>
              <a:ext cx="161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/>
                <a:t>ACATTCCTCTT</a:t>
              </a:r>
            </a:p>
            <a:p>
              <a:r>
                <a:rPr lang="en-NZ"/>
                <a:t>ACATTC</a:t>
              </a:r>
              <a:r>
                <a:rPr lang="en-NZ">
                  <a:solidFill>
                    <a:srgbClr val="FF0000"/>
                  </a:solidFill>
                </a:rPr>
                <a:t>A</a:t>
              </a:r>
              <a:r>
                <a:rPr lang="en-NZ"/>
                <a:t>TCTT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BC66E85-8611-438A-9826-6EBC2B855A47}"/>
                </a:ext>
              </a:extLst>
            </p:cNvPr>
            <p:cNvSpPr txBox="1"/>
            <p:nvPr/>
          </p:nvSpPr>
          <p:spPr>
            <a:xfrm>
              <a:off x="4298334" y="3272690"/>
              <a:ext cx="161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/>
                <a:t>ACATTCCTCTT</a:t>
              </a:r>
            </a:p>
            <a:p>
              <a:r>
                <a:rPr lang="en-NZ"/>
                <a:t>ACATTCCTCTT</a:t>
              </a:r>
            </a:p>
          </p:txBody>
        </p:sp>
        <p:sp>
          <p:nvSpPr>
            <p:cNvPr id="122" name="Flowchart: Delay 121">
              <a:extLst>
                <a:ext uri="{FF2B5EF4-FFF2-40B4-BE49-F238E27FC236}">
                  <a16:creationId xmlns:a16="http://schemas.microsoft.com/office/drawing/2014/main" id="{4655C2B9-4AD5-47CF-B362-891E2A5FB2DB}"/>
                </a:ext>
              </a:extLst>
            </p:cNvPr>
            <p:cNvSpPr/>
            <p:nvPr/>
          </p:nvSpPr>
          <p:spPr>
            <a:xfrm rot="5400000">
              <a:off x="4811675" y="4148935"/>
              <a:ext cx="615573" cy="130263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B7322D7-33B4-44E4-9DFD-4A8B472213FF}"/>
                </a:ext>
              </a:extLst>
            </p:cNvPr>
            <p:cNvCxnSpPr>
              <a:cxnSpLocks/>
            </p:cNvCxnSpPr>
            <p:nvPr/>
          </p:nvCxnSpPr>
          <p:spPr>
            <a:xfrm>
              <a:off x="5045437" y="4096841"/>
              <a:ext cx="667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D479B50-B6D9-4DD2-B6B7-00624FE97D1A}"/>
                </a:ext>
              </a:extLst>
            </p:cNvPr>
            <p:cNvCxnSpPr>
              <a:cxnSpLocks/>
            </p:cNvCxnSpPr>
            <p:nvPr/>
          </p:nvCxnSpPr>
          <p:spPr>
            <a:xfrm>
              <a:off x="5045505" y="4166879"/>
              <a:ext cx="667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8D6BCC3-D69C-48C2-9DDE-6CE2749136A6}"/>
                </a:ext>
              </a:extLst>
            </p:cNvPr>
            <p:cNvCxnSpPr>
              <a:cxnSpLocks/>
            </p:cNvCxnSpPr>
            <p:nvPr/>
          </p:nvCxnSpPr>
          <p:spPr>
            <a:xfrm>
              <a:off x="5045437" y="4229566"/>
              <a:ext cx="667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F6F824-3C8E-4810-8381-7958E5E338C1}"/>
                </a:ext>
              </a:extLst>
            </p:cNvPr>
            <p:cNvSpPr/>
            <p:nvPr/>
          </p:nvSpPr>
          <p:spPr>
            <a:xfrm>
              <a:off x="4622334" y="5879457"/>
              <a:ext cx="1149218" cy="344659"/>
            </a:xfrm>
            <a:prstGeom prst="rect">
              <a:avLst/>
            </a:prstGeom>
            <a:solidFill>
              <a:srgbClr val="CFD5EA"/>
            </a:solidFill>
            <a:ln>
              <a:solidFill>
                <a:srgbClr val="0F4C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478C0E6-6DB9-49D2-919E-39BA772339CF}"/>
                </a:ext>
              </a:extLst>
            </p:cNvPr>
            <p:cNvSpPr/>
            <p:nvPr/>
          </p:nvSpPr>
          <p:spPr>
            <a:xfrm>
              <a:off x="4964334" y="5879457"/>
              <a:ext cx="499347" cy="344659"/>
            </a:xfrm>
            <a:prstGeom prst="rect">
              <a:avLst/>
            </a:prstGeom>
            <a:solidFill>
              <a:srgbClr val="99A5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8B69681-702B-40F1-91D1-E175798933A2}"/>
                </a:ext>
              </a:extLst>
            </p:cNvPr>
            <p:cNvSpPr/>
            <p:nvPr/>
          </p:nvSpPr>
          <p:spPr>
            <a:xfrm>
              <a:off x="5115958" y="5972961"/>
              <a:ext cx="253359" cy="192947"/>
            </a:xfrm>
            <a:custGeom>
              <a:avLst/>
              <a:gdLst>
                <a:gd name="connsiteX0" fmla="*/ 26493 w 253359"/>
                <a:gd name="connsiteY0" fmla="*/ 75501 h 192947"/>
                <a:gd name="connsiteX1" fmla="*/ 1326 w 253359"/>
                <a:gd name="connsiteY1" fmla="*/ 117446 h 192947"/>
                <a:gd name="connsiteX2" fmla="*/ 9715 w 253359"/>
                <a:gd name="connsiteY2" fmla="*/ 159391 h 192947"/>
                <a:gd name="connsiteX3" fmla="*/ 60049 w 253359"/>
                <a:gd name="connsiteY3" fmla="*/ 176169 h 192947"/>
                <a:gd name="connsiteX4" fmla="*/ 160717 w 253359"/>
                <a:gd name="connsiteY4" fmla="*/ 192947 h 192947"/>
                <a:gd name="connsiteX5" fmla="*/ 185884 w 253359"/>
                <a:gd name="connsiteY5" fmla="*/ 167780 h 192947"/>
                <a:gd name="connsiteX6" fmla="*/ 194273 w 253359"/>
                <a:gd name="connsiteY6" fmla="*/ 142613 h 192947"/>
                <a:gd name="connsiteX7" fmla="*/ 227829 w 253359"/>
                <a:gd name="connsiteY7" fmla="*/ 134224 h 192947"/>
                <a:gd name="connsiteX8" fmla="*/ 252996 w 253359"/>
                <a:gd name="connsiteY8" fmla="*/ 117446 h 192947"/>
                <a:gd name="connsiteX9" fmla="*/ 227829 w 253359"/>
                <a:gd name="connsiteY9" fmla="*/ 50334 h 192947"/>
                <a:gd name="connsiteX10" fmla="*/ 185884 w 253359"/>
                <a:gd name="connsiteY10" fmla="*/ 25167 h 192947"/>
                <a:gd name="connsiteX11" fmla="*/ 118772 w 253359"/>
                <a:gd name="connsiteY11" fmla="*/ 0 h 192947"/>
                <a:gd name="connsiteX12" fmla="*/ 34882 w 253359"/>
                <a:gd name="connsiteY12" fmla="*/ 33556 h 192947"/>
                <a:gd name="connsiteX13" fmla="*/ 26493 w 253359"/>
                <a:gd name="connsiteY13" fmla="*/ 75501 h 19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359" h="192947">
                  <a:moveTo>
                    <a:pt x="26493" y="75501"/>
                  </a:moveTo>
                  <a:cubicBezTo>
                    <a:pt x="20900" y="89483"/>
                    <a:pt x="4524" y="101457"/>
                    <a:pt x="1326" y="117446"/>
                  </a:cubicBezTo>
                  <a:cubicBezTo>
                    <a:pt x="-1470" y="131428"/>
                    <a:pt x="-367" y="149309"/>
                    <a:pt x="9715" y="159391"/>
                  </a:cubicBezTo>
                  <a:cubicBezTo>
                    <a:pt x="22221" y="171897"/>
                    <a:pt x="43109" y="171087"/>
                    <a:pt x="60049" y="176169"/>
                  </a:cubicBezTo>
                  <a:cubicBezTo>
                    <a:pt x="99640" y="188046"/>
                    <a:pt x="113131" y="186999"/>
                    <a:pt x="160717" y="192947"/>
                  </a:cubicBezTo>
                  <a:cubicBezTo>
                    <a:pt x="169106" y="184558"/>
                    <a:pt x="179303" y="177651"/>
                    <a:pt x="185884" y="167780"/>
                  </a:cubicBezTo>
                  <a:cubicBezTo>
                    <a:pt x="190789" y="160422"/>
                    <a:pt x="187368" y="148137"/>
                    <a:pt x="194273" y="142613"/>
                  </a:cubicBezTo>
                  <a:cubicBezTo>
                    <a:pt x="203276" y="135411"/>
                    <a:pt x="216644" y="137020"/>
                    <a:pt x="227829" y="134224"/>
                  </a:cubicBezTo>
                  <a:cubicBezTo>
                    <a:pt x="236218" y="128631"/>
                    <a:pt x="249808" y="127011"/>
                    <a:pt x="252996" y="117446"/>
                  </a:cubicBezTo>
                  <a:cubicBezTo>
                    <a:pt x="256507" y="106913"/>
                    <a:pt x="233566" y="56071"/>
                    <a:pt x="227829" y="50334"/>
                  </a:cubicBezTo>
                  <a:cubicBezTo>
                    <a:pt x="216299" y="38804"/>
                    <a:pt x="199711" y="33809"/>
                    <a:pt x="185884" y="25167"/>
                  </a:cubicBezTo>
                  <a:cubicBezTo>
                    <a:pt x="145223" y="-246"/>
                    <a:pt x="175738" y="11393"/>
                    <a:pt x="118772" y="0"/>
                  </a:cubicBezTo>
                  <a:cubicBezTo>
                    <a:pt x="53690" y="7231"/>
                    <a:pt x="44571" y="-14888"/>
                    <a:pt x="34882" y="33556"/>
                  </a:cubicBezTo>
                  <a:cubicBezTo>
                    <a:pt x="33785" y="39040"/>
                    <a:pt x="32086" y="61519"/>
                    <a:pt x="26493" y="7550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28FA5B3-90E6-427F-8E16-954DF8EE93CD}"/>
                </a:ext>
              </a:extLst>
            </p:cNvPr>
            <p:cNvSpPr/>
            <p:nvPr/>
          </p:nvSpPr>
          <p:spPr>
            <a:xfrm>
              <a:off x="4298334" y="3186556"/>
              <a:ext cx="1682067" cy="32294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6156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phic 61" descr="Medicine outline">
            <a:extLst>
              <a:ext uri="{FF2B5EF4-FFF2-40B4-BE49-F238E27FC236}">
                <a16:creationId xmlns:a16="http://schemas.microsoft.com/office/drawing/2014/main" id="{C71DF4F8-5747-4635-95F4-4E6DE3543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3" y="4736811"/>
            <a:ext cx="1167811" cy="1167811"/>
          </a:xfrm>
          <a:prstGeom prst="rect">
            <a:avLst/>
          </a:prstGeom>
        </p:spPr>
      </p:pic>
      <p:pic>
        <p:nvPicPr>
          <p:cNvPr id="77" name="Graphic 76" descr="Medicine outline">
            <a:extLst>
              <a:ext uri="{FF2B5EF4-FFF2-40B4-BE49-F238E27FC236}">
                <a16:creationId xmlns:a16="http://schemas.microsoft.com/office/drawing/2014/main" id="{FEDDFA0F-DFB9-4BDB-BDE7-B0972D16B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6584" y="4763161"/>
            <a:ext cx="1167811" cy="1167811"/>
          </a:xfrm>
          <a:prstGeom prst="rect">
            <a:avLst/>
          </a:prstGeom>
        </p:spPr>
      </p:pic>
      <p:pic>
        <p:nvPicPr>
          <p:cNvPr id="78" name="Graphic 77" descr="Medicine outline">
            <a:extLst>
              <a:ext uri="{FF2B5EF4-FFF2-40B4-BE49-F238E27FC236}">
                <a16:creationId xmlns:a16="http://schemas.microsoft.com/office/drawing/2014/main" id="{837BEB59-9141-4CD5-82E2-2B51B5A7D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0215" y="4801455"/>
            <a:ext cx="1167811" cy="1167811"/>
          </a:xfrm>
          <a:prstGeom prst="rect">
            <a:avLst/>
          </a:prstGeom>
        </p:spPr>
      </p:pic>
      <p:pic>
        <p:nvPicPr>
          <p:cNvPr id="80" name="Graphic 79" descr="Checkmark with solid fill">
            <a:extLst>
              <a:ext uri="{FF2B5EF4-FFF2-40B4-BE49-F238E27FC236}">
                <a16:creationId xmlns:a16="http://schemas.microsoft.com/office/drawing/2014/main" id="{AF9A0174-3C07-4650-926A-505E80A11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709" y="5080944"/>
            <a:ext cx="532794" cy="532794"/>
          </a:xfrm>
          <a:prstGeom prst="rect">
            <a:avLst/>
          </a:prstGeom>
        </p:spPr>
      </p:pic>
      <p:pic>
        <p:nvPicPr>
          <p:cNvPr id="82" name="Graphic 81" descr="Close with solid fill">
            <a:extLst>
              <a:ext uri="{FF2B5EF4-FFF2-40B4-BE49-F238E27FC236}">
                <a16:creationId xmlns:a16="http://schemas.microsoft.com/office/drawing/2014/main" id="{464BCCC4-D9F1-4BCB-BEF0-7BC59D72A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8526" y="5153564"/>
            <a:ext cx="566655" cy="566655"/>
          </a:xfrm>
          <a:prstGeom prst="rect">
            <a:avLst/>
          </a:prstGeom>
        </p:spPr>
      </p:pic>
      <p:pic>
        <p:nvPicPr>
          <p:cNvPr id="84" name="Graphic 83" descr="Question Mark with solid fill">
            <a:extLst>
              <a:ext uri="{FF2B5EF4-FFF2-40B4-BE49-F238E27FC236}">
                <a16:creationId xmlns:a16="http://schemas.microsoft.com/office/drawing/2014/main" id="{102FE78A-BE2E-42F6-9E59-5490BCE2DD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0464" y="4975522"/>
            <a:ext cx="756241" cy="756241"/>
          </a:xfrm>
          <a:prstGeom prst="rect">
            <a:avLst/>
          </a:prstGeom>
        </p:spPr>
      </p:pic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BBD30904-E4BB-4988-AAAF-6B91AF7DAB1C}"/>
              </a:ext>
            </a:extLst>
          </p:cNvPr>
          <p:cNvCxnSpPr>
            <a:cxnSpLocks/>
            <a:endCxn id="62" idx="0"/>
          </p:cNvCxnSpPr>
          <p:nvPr/>
        </p:nvCxnSpPr>
        <p:spPr>
          <a:xfrm rot="5400000">
            <a:off x="212769" y="2898162"/>
            <a:ext cx="2276459" cy="1400838"/>
          </a:xfrm>
          <a:prstGeom prst="bentConnector3">
            <a:avLst>
              <a:gd name="adj1" fmla="val 70612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CA069FC5-BB7F-4539-AE40-7EF697C68DF1}"/>
              </a:ext>
            </a:extLst>
          </p:cNvPr>
          <p:cNvCxnSpPr>
            <a:cxnSpLocks/>
            <a:endCxn id="77" idx="0"/>
          </p:cNvCxnSpPr>
          <p:nvPr/>
        </p:nvCxnSpPr>
        <p:spPr>
          <a:xfrm rot="16200000" flipH="1">
            <a:off x="876016" y="3578687"/>
            <a:ext cx="2359876" cy="9072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FA3D6E89-18E5-41A3-8620-24E23CE9A697}"/>
              </a:ext>
            </a:extLst>
          </p:cNvPr>
          <p:cNvCxnSpPr>
            <a:cxnSpLocks/>
            <a:endCxn id="78" idx="0"/>
          </p:cNvCxnSpPr>
          <p:nvPr/>
        </p:nvCxnSpPr>
        <p:spPr>
          <a:xfrm rot="16200000" flipH="1">
            <a:off x="1560420" y="2877754"/>
            <a:ext cx="2440602" cy="1406800"/>
          </a:xfrm>
          <a:prstGeom prst="bentConnector3">
            <a:avLst>
              <a:gd name="adj1" fmla="val 69226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9E032C8-DA26-4653-AF1D-29E5C081C0D2}"/>
              </a:ext>
            </a:extLst>
          </p:cNvPr>
          <p:cNvSpPr txBox="1"/>
          <p:nvPr/>
        </p:nvSpPr>
        <p:spPr>
          <a:xfrm>
            <a:off x="516618" y="3056941"/>
            <a:ext cx="1637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Therapeutic  </a:t>
            </a:r>
          </a:p>
          <a:p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Prognostic Diagnostic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552D27-0EE9-4512-B122-80E57BC18935}"/>
              </a:ext>
            </a:extLst>
          </p:cNvPr>
          <p:cNvSpPr txBox="1"/>
          <p:nvPr/>
        </p:nvSpPr>
        <p:spPr>
          <a:xfrm>
            <a:off x="286290" y="686461"/>
            <a:ext cx="109810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Somatic</a:t>
            </a:r>
          </a:p>
        </p:txBody>
      </p:sp>
      <p:sp>
        <p:nvSpPr>
          <p:cNvPr id="99" name="Explosion: 8 Points 98">
            <a:extLst>
              <a:ext uri="{FF2B5EF4-FFF2-40B4-BE49-F238E27FC236}">
                <a16:creationId xmlns:a16="http://schemas.microsoft.com/office/drawing/2014/main" id="{A6E9172B-7983-41FF-A87C-5C2D2AC05661}"/>
              </a:ext>
            </a:extLst>
          </p:cNvPr>
          <p:cNvSpPr/>
          <p:nvPr/>
        </p:nvSpPr>
        <p:spPr>
          <a:xfrm>
            <a:off x="2251823" y="1317403"/>
            <a:ext cx="258242" cy="223678"/>
          </a:xfrm>
          <a:prstGeom prst="irregularSeal1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AF82912-7802-4E36-B463-C2A7917B6D86}"/>
              </a:ext>
            </a:extLst>
          </p:cNvPr>
          <p:cNvGrpSpPr/>
          <p:nvPr/>
        </p:nvGrpSpPr>
        <p:grpSpPr>
          <a:xfrm>
            <a:off x="2051417" y="752427"/>
            <a:ext cx="5311016" cy="1618335"/>
            <a:chOff x="1878325" y="3562599"/>
            <a:chExt cx="5311016" cy="1618335"/>
          </a:xfrm>
        </p:grpSpPr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AAB63D05-DCE3-4649-A91E-0DDA095A306A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 rot="5400000" flipH="1" flipV="1">
              <a:off x="3221631" y="2219293"/>
              <a:ext cx="1618335" cy="4304947"/>
            </a:xfrm>
            <a:prstGeom prst="bentConnector5">
              <a:avLst>
                <a:gd name="adj1" fmla="val -14126"/>
                <a:gd name="adj2" fmla="val 42721"/>
                <a:gd name="adj3" fmla="val 126970"/>
              </a:avLst>
            </a:prstGeom>
            <a:ln w="762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374A148-B1FB-48AC-B306-9516FA080318}"/>
                </a:ext>
              </a:extLst>
            </p:cNvPr>
            <p:cNvSpPr txBox="1"/>
            <p:nvPr/>
          </p:nvSpPr>
          <p:spPr>
            <a:xfrm>
              <a:off x="5177205" y="3562599"/>
              <a:ext cx="2012136" cy="1477328"/>
            </a:xfrm>
            <a:prstGeom prst="rect">
              <a:avLst/>
            </a:prstGeom>
            <a:noFill/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Suspected germline var. detected via tumour sequencing</a:t>
              </a:r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65D07A0F-DE59-456F-8BCC-8EF486E9A3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73" y="5997917"/>
            <a:ext cx="4443177" cy="3488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ED37FA-CEFC-4D9F-A42E-53F162736D31}"/>
              </a:ext>
            </a:extLst>
          </p:cNvPr>
          <p:cNvGrpSpPr/>
          <p:nvPr/>
        </p:nvGrpSpPr>
        <p:grpSpPr>
          <a:xfrm>
            <a:off x="5350297" y="2229755"/>
            <a:ext cx="2312409" cy="3687014"/>
            <a:chOff x="5350297" y="2229755"/>
            <a:chExt cx="2312409" cy="3687014"/>
          </a:xfrm>
        </p:grpSpPr>
        <p:sp>
          <p:nvSpPr>
            <p:cNvPr id="104" name="Flowchart: Delay 103">
              <a:extLst>
                <a:ext uri="{FF2B5EF4-FFF2-40B4-BE49-F238E27FC236}">
                  <a16:creationId xmlns:a16="http://schemas.microsoft.com/office/drawing/2014/main" id="{6B797803-D0DA-4746-A499-D003BD780C3F}"/>
                </a:ext>
              </a:extLst>
            </p:cNvPr>
            <p:cNvSpPr/>
            <p:nvPr/>
          </p:nvSpPr>
          <p:spPr>
            <a:xfrm rot="5400000">
              <a:off x="7266968" y="4193918"/>
              <a:ext cx="631950" cy="159527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48E365-BAF2-4027-91CD-81E297B7B449}"/>
                </a:ext>
              </a:extLst>
            </p:cNvPr>
            <p:cNvGrpSpPr/>
            <p:nvPr/>
          </p:nvGrpSpPr>
          <p:grpSpPr>
            <a:xfrm>
              <a:off x="5350297" y="2229755"/>
              <a:ext cx="2309931" cy="3687014"/>
              <a:chOff x="5350297" y="2229755"/>
              <a:chExt cx="2309931" cy="3687014"/>
            </a:xfrm>
          </p:grpSpPr>
          <p:cxnSp>
            <p:nvCxnSpPr>
              <p:cNvPr id="112" name="Connector: Elbow 111">
                <a:extLst>
                  <a:ext uri="{FF2B5EF4-FFF2-40B4-BE49-F238E27FC236}">
                    <a16:creationId xmlns:a16="http://schemas.microsoft.com/office/drawing/2014/main" id="{50B78BCD-3339-4642-9322-533994B2F713}"/>
                  </a:ext>
                </a:extLst>
              </p:cNvPr>
              <p:cNvCxnSpPr>
                <a:cxnSpLocks/>
                <a:stCxn id="100" idx="2"/>
                <a:endCxn id="118" idx="0"/>
              </p:cNvCxnSpPr>
              <p:nvPr/>
            </p:nvCxnSpPr>
            <p:spPr>
              <a:xfrm rot="16200000" flipH="1">
                <a:off x="6049099" y="2537020"/>
                <a:ext cx="615402" cy="871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22FACE-86D0-4EE6-96DA-C686034ADB41}"/>
                  </a:ext>
                </a:extLst>
              </p:cNvPr>
              <p:cNvSpPr txBox="1"/>
              <p:nvPr/>
            </p:nvSpPr>
            <p:spPr>
              <a:xfrm>
                <a:off x="5350297" y="3943127"/>
                <a:ext cx="2020671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>
                    <a:latin typeface="Segoe UI" panose="020B0502040204020203" pitchFamily="34" charset="0"/>
                    <a:ea typeface="Segoe UI Symbol" panose="020B0502040204020203" pitchFamily="34" charset="0"/>
                    <a:cs typeface="Segoe UI" panose="020B0502040204020203" pitchFamily="34" charset="0"/>
                  </a:rPr>
                  <a:t>Confirmation of germline variant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3CC5436-E744-4043-BABD-513EC6E5F1CE}"/>
                  </a:ext>
                </a:extLst>
              </p:cNvPr>
              <p:cNvSpPr txBox="1"/>
              <p:nvPr/>
            </p:nvSpPr>
            <p:spPr>
              <a:xfrm>
                <a:off x="5352039" y="2845157"/>
                <a:ext cx="2010393" cy="369332"/>
              </a:xfrm>
              <a:prstGeom prst="rect">
                <a:avLst/>
              </a:prstGeom>
              <a:noFill/>
              <a:ln w="38100"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>
                    <a:latin typeface="Segoe UI" panose="020B0502040204020203" pitchFamily="34" charset="0"/>
                    <a:ea typeface="Segoe UI Symbol" panose="020B0502040204020203" pitchFamily="34" charset="0"/>
                    <a:cs typeface="Segoe UI" panose="020B0502040204020203" pitchFamily="34" charset="0"/>
                  </a:rPr>
                  <a:t>Genetic services</a:t>
                </a:r>
              </a:p>
            </p:txBody>
          </p:sp>
          <p:cxnSp>
            <p:nvCxnSpPr>
              <p:cNvPr id="133" name="Connector: Elbow 132">
                <a:extLst>
                  <a:ext uri="{FF2B5EF4-FFF2-40B4-BE49-F238E27FC236}">
                    <a16:creationId xmlns:a16="http://schemas.microsoft.com/office/drawing/2014/main" id="{6F154C8E-B286-4BE8-A1DD-A4BDD5EF7205}"/>
                  </a:ext>
                </a:extLst>
              </p:cNvPr>
              <p:cNvCxnSpPr>
                <a:cxnSpLocks/>
                <a:stCxn id="118" idx="2"/>
                <a:endCxn id="117" idx="0"/>
              </p:cNvCxnSpPr>
              <p:nvPr/>
            </p:nvCxnSpPr>
            <p:spPr>
              <a:xfrm rot="16200000" flipH="1">
                <a:off x="5994615" y="3577109"/>
                <a:ext cx="728638" cy="3397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id="{51ABA89C-391D-474C-870E-8A050C1DC1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401526" y="4658066"/>
                <a:ext cx="1315164" cy="1202241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ED7D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Graphic 49" descr="Lungs outline">
            <a:extLst>
              <a:ext uri="{FF2B5EF4-FFF2-40B4-BE49-F238E27FC236}">
                <a16:creationId xmlns:a16="http://schemas.microsoft.com/office/drawing/2014/main" id="{6D4AE823-C1FA-41A1-A2D5-4716C1279A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90510" y="614870"/>
            <a:ext cx="1126430" cy="112643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F945DF7-6908-4B10-8469-258B115D6DEF}"/>
              </a:ext>
            </a:extLst>
          </p:cNvPr>
          <p:cNvSpPr txBox="1"/>
          <p:nvPr/>
        </p:nvSpPr>
        <p:spPr>
          <a:xfrm>
            <a:off x="966740" y="1701850"/>
            <a:ext cx="2187498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Tumour testing/sequencing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C309F9-667B-4176-8C4B-CA3401A6CF06}"/>
              </a:ext>
            </a:extLst>
          </p:cNvPr>
          <p:cNvGrpSpPr/>
          <p:nvPr/>
        </p:nvGrpSpPr>
        <p:grpSpPr>
          <a:xfrm>
            <a:off x="5350297" y="660103"/>
            <a:ext cx="6684046" cy="5639718"/>
            <a:chOff x="5350297" y="660103"/>
            <a:chExt cx="6684046" cy="56397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6F0E7C-D4D5-4244-A344-50C493F42EAB}"/>
                </a:ext>
              </a:extLst>
            </p:cNvPr>
            <p:cNvGrpSpPr/>
            <p:nvPr/>
          </p:nvGrpSpPr>
          <p:grpSpPr>
            <a:xfrm>
              <a:off x="5350297" y="660103"/>
              <a:ext cx="6684046" cy="5639718"/>
              <a:chOff x="5350297" y="660103"/>
              <a:chExt cx="6684046" cy="5639718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0B8BCE-315D-41BC-B9BB-7E290423D52B}"/>
                  </a:ext>
                </a:extLst>
              </p:cNvPr>
              <p:cNvSpPr txBox="1"/>
              <p:nvPr/>
            </p:nvSpPr>
            <p:spPr>
              <a:xfrm>
                <a:off x="10715618" y="660103"/>
                <a:ext cx="1318725" cy="400110"/>
              </a:xfrm>
              <a:prstGeom prst="rect">
                <a:avLst/>
              </a:prstGeom>
              <a:noFill/>
              <a:ln w="38100"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NZ" sz="2000">
                    <a:latin typeface="Segoe UI" panose="020B0502040204020203" pitchFamily="34" charset="0"/>
                    <a:ea typeface="Segoe UI Symbol" panose="020B0502040204020203" pitchFamily="34" charset="0"/>
                    <a:cs typeface="Segoe UI" panose="020B0502040204020203" pitchFamily="34" charset="0"/>
                  </a:rPr>
                  <a:t>Germline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4651D4A-2291-4B04-99D8-8B9520EDB756}"/>
                  </a:ext>
                </a:extLst>
              </p:cNvPr>
              <p:cNvSpPr txBox="1"/>
              <p:nvPr/>
            </p:nvSpPr>
            <p:spPr>
              <a:xfrm>
                <a:off x="5350297" y="5930489"/>
                <a:ext cx="4659221" cy="369332"/>
              </a:xfrm>
              <a:prstGeom prst="rect">
                <a:avLst/>
              </a:prstGeom>
              <a:noFill/>
              <a:ln w="38100"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>
                    <a:latin typeface="Segoe UI" panose="020B0502040204020203" pitchFamily="34" charset="0"/>
                    <a:ea typeface="Segoe UI Symbol" panose="020B0502040204020203" pitchFamily="34" charset="0"/>
                    <a:cs typeface="Segoe UI" panose="020B0502040204020203" pitchFamily="34" charset="0"/>
                  </a:rPr>
                  <a:t>Return of results via Genetic Services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A76C03F0-B25A-4990-9A7C-5F5D463AB247}"/>
                  </a:ext>
                </a:extLst>
              </p:cNvPr>
              <p:cNvGrpSpPr/>
              <p:nvPr/>
            </p:nvGrpSpPr>
            <p:grpSpPr>
              <a:xfrm>
                <a:off x="7679908" y="751392"/>
                <a:ext cx="2281716" cy="5179097"/>
                <a:chOff x="10133445" y="975712"/>
                <a:chExt cx="2281716" cy="5179097"/>
              </a:xfrm>
            </p:grpSpPr>
            <p:cxnSp>
              <p:nvCxnSpPr>
                <p:cNvPr id="109" name="Connector: Elbow 108">
                  <a:extLst>
                    <a:ext uri="{FF2B5EF4-FFF2-40B4-BE49-F238E27FC236}">
                      <a16:creationId xmlns:a16="http://schemas.microsoft.com/office/drawing/2014/main" id="{24A909EE-73C0-49DE-BFFA-860D0DE49A4A}"/>
                    </a:ext>
                  </a:extLst>
                </p:cNvPr>
                <p:cNvCxnSpPr>
                  <a:cxnSpLocks/>
                  <a:stCxn id="102" idx="2"/>
                  <a:endCxn id="73" idx="0"/>
                </p:cNvCxnSpPr>
                <p:nvPr/>
              </p:nvCxnSpPr>
              <p:spPr>
                <a:xfrm rot="16200000" flipH="1">
                  <a:off x="10533318" y="2218351"/>
                  <a:ext cx="1751551" cy="4936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2CDB570-8B83-46AC-8142-F1C6B328112A}"/>
                    </a:ext>
                  </a:extLst>
                </p:cNvPr>
                <p:cNvSpPr txBox="1"/>
                <p:nvPr/>
              </p:nvSpPr>
              <p:spPr>
                <a:xfrm>
                  <a:off x="10403025" y="975712"/>
                  <a:ext cx="2007200" cy="36933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ED7D3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>
                      <a:latin typeface="Segoe UI" panose="020B0502040204020203" pitchFamily="34" charset="0"/>
                      <a:ea typeface="Segoe UI Symbol" panose="020B0502040204020203" pitchFamily="34" charset="0"/>
                      <a:cs typeface="Segoe UI" panose="020B0502040204020203" pitchFamily="34" charset="0"/>
                    </a:rPr>
                    <a:t>Clinical suspicion 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4124862-D816-4FA5-A479-A1DB9A066B91}"/>
                    </a:ext>
                  </a:extLst>
                </p:cNvPr>
                <p:cNvSpPr txBox="1"/>
                <p:nvPr/>
              </p:nvSpPr>
              <p:spPr>
                <a:xfrm>
                  <a:off x="10407961" y="3096595"/>
                  <a:ext cx="2007200" cy="369332"/>
                </a:xfrm>
                <a:prstGeom prst="rect">
                  <a:avLst/>
                </a:prstGeom>
                <a:noFill/>
                <a:ln w="38100">
                  <a:solidFill>
                    <a:srgbClr val="ED7D3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>
                      <a:latin typeface="Segoe UI" panose="020B0502040204020203" pitchFamily="34" charset="0"/>
                      <a:ea typeface="Segoe UI Symbol" panose="020B0502040204020203" pitchFamily="34" charset="0"/>
                      <a:cs typeface="Segoe UI" panose="020B0502040204020203" pitchFamily="34" charset="0"/>
                    </a:rPr>
                    <a:t>Genetic services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B1C2466-AB71-482E-8E44-CF5003667234}"/>
                    </a:ext>
                  </a:extLst>
                </p:cNvPr>
                <p:cNvSpPr txBox="1"/>
                <p:nvPr/>
              </p:nvSpPr>
              <p:spPr>
                <a:xfrm>
                  <a:off x="10403025" y="4144479"/>
                  <a:ext cx="2012136" cy="9233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ED7D3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>
                      <a:latin typeface="Segoe UI" panose="020B0502040204020203" pitchFamily="34" charset="0"/>
                      <a:ea typeface="Segoe UI Symbol" panose="020B0502040204020203" pitchFamily="34" charset="0"/>
                      <a:cs typeface="Segoe UI" panose="020B0502040204020203" pitchFamily="34" charset="0"/>
                    </a:rPr>
                    <a:t>Gene panels (tumour type dependent)</a:t>
                  </a:r>
                </a:p>
              </p:txBody>
            </p:sp>
            <p:cxnSp>
              <p:nvCxnSpPr>
                <p:cNvPr id="81" name="Connector: Elbow 80">
                  <a:extLst>
                    <a:ext uri="{FF2B5EF4-FFF2-40B4-BE49-F238E27FC236}">
                      <a16:creationId xmlns:a16="http://schemas.microsoft.com/office/drawing/2014/main" id="{C2BD5A1B-03A1-4F91-ADA7-C42903EEBBE8}"/>
                    </a:ext>
                  </a:extLst>
                </p:cNvPr>
                <p:cNvCxnSpPr>
                  <a:cxnSpLocks/>
                  <a:stCxn id="73" idx="2"/>
                  <a:endCxn id="76" idx="0"/>
                </p:cNvCxnSpPr>
                <p:nvPr/>
              </p:nvCxnSpPr>
              <p:spPr>
                <a:xfrm rot="5400000">
                  <a:off x="11071051" y="3803969"/>
                  <a:ext cx="678552" cy="2468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or: Elbow 100">
                  <a:extLst>
                    <a:ext uri="{FF2B5EF4-FFF2-40B4-BE49-F238E27FC236}">
                      <a16:creationId xmlns:a16="http://schemas.microsoft.com/office/drawing/2014/main" id="{A2AB9954-4B31-4B0D-87A1-D435B887D3C4}"/>
                    </a:ext>
                  </a:extLst>
                </p:cNvPr>
                <p:cNvCxnSpPr>
                  <a:cxnSpLocks/>
                  <a:stCxn id="76" idx="2"/>
                  <a:endCxn id="98" idx="0"/>
                </p:cNvCxnSpPr>
                <p:nvPr/>
              </p:nvCxnSpPr>
              <p:spPr>
                <a:xfrm rot="5400000">
                  <a:off x="10227769" y="4973485"/>
                  <a:ext cx="1087000" cy="1275648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rgbClr val="ED7D3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Flowchart: Delay 51">
              <a:extLst>
                <a:ext uri="{FF2B5EF4-FFF2-40B4-BE49-F238E27FC236}">
                  <a16:creationId xmlns:a16="http://schemas.microsoft.com/office/drawing/2014/main" id="{63ED2CD0-96B1-4445-A747-22AB241A7E03}"/>
                </a:ext>
              </a:extLst>
            </p:cNvPr>
            <p:cNvSpPr/>
            <p:nvPr/>
          </p:nvSpPr>
          <p:spPr>
            <a:xfrm rot="5400000">
              <a:off x="9845147" y="4302061"/>
              <a:ext cx="631950" cy="159527"/>
            </a:xfrm>
            <a:prstGeom prst="flowChartDelay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24DE9DE-B47F-4FAE-B845-80F7B2588A8C}"/>
              </a:ext>
            </a:extLst>
          </p:cNvPr>
          <p:cNvSpPr txBox="1"/>
          <p:nvPr/>
        </p:nvSpPr>
        <p:spPr>
          <a:xfrm>
            <a:off x="9150611" y="1570048"/>
            <a:ext cx="2883733" cy="830997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NZ" sz="160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Certain cancers</a:t>
            </a:r>
          </a:p>
          <a:p>
            <a:r>
              <a:rPr lang="en-NZ" sz="160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Early onset, multiple primaries</a:t>
            </a:r>
          </a:p>
          <a:p>
            <a:r>
              <a:rPr lang="en-NZ" sz="160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Multiple affected relatives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5BE457-A02A-4E86-82BF-47024BC58FA6}"/>
              </a:ext>
            </a:extLst>
          </p:cNvPr>
          <p:cNvSpPr txBox="1"/>
          <p:nvPr/>
        </p:nvSpPr>
        <p:spPr>
          <a:xfrm flipH="1">
            <a:off x="240791" y="6424375"/>
            <a:ext cx="1077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Tumour-based testing </a:t>
            </a:r>
            <a:r>
              <a:rPr lang="en-US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the detection of germline variants </a:t>
            </a:r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less sensitive than blood-based testing </a:t>
            </a:r>
          </a:p>
        </p:txBody>
      </p:sp>
    </p:spTree>
    <p:extLst>
      <p:ext uri="{BB962C8B-B14F-4D97-AF65-F5344CB8AC3E}">
        <p14:creationId xmlns:p14="http://schemas.microsoft.com/office/powerpoint/2010/main" val="42386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496609D-2298-45CF-800A-99FD3CFAF094}"/>
              </a:ext>
            </a:extLst>
          </p:cNvPr>
          <p:cNvSpPr txBox="1">
            <a:spLocks/>
          </p:cNvSpPr>
          <p:nvPr/>
        </p:nvSpPr>
        <p:spPr>
          <a:xfrm>
            <a:off x="885538" y="-293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Role of Variant Interpretation / Curation</a:t>
            </a:r>
            <a:endParaRPr kumimoji="0" lang="en-NZ" sz="4400" b="0" i="0" u="none" strike="noStrike" kern="1200" cap="none" spc="0" normalizeH="0" baseline="0" noProof="0">
              <a:ln>
                <a:noFill/>
              </a:ln>
              <a:solidFill>
                <a:srgbClr val="00B2C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DDFA5-9DCA-40DE-8EE5-21A8C1C06CED}"/>
              </a:ext>
            </a:extLst>
          </p:cNvPr>
          <p:cNvGrpSpPr/>
          <p:nvPr/>
        </p:nvGrpSpPr>
        <p:grpSpPr>
          <a:xfrm>
            <a:off x="103467" y="1032027"/>
            <a:ext cx="2460219" cy="2562483"/>
            <a:chOff x="103467" y="1032027"/>
            <a:chExt cx="2460219" cy="25624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DB8F2C-A66B-4B31-9190-4797EBC3A14C}"/>
                </a:ext>
              </a:extLst>
            </p:cNvPr>
            <p:cNvSpPr txBox="1"/>
            <p:nvPr/>
          </p:nvSpPr>
          <p:spPr>
            <a:xfrm>
              <a:off x="1091027" y="2296445"/>
              <a:ext cx="14726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700" b="1">
                  <a:latin typeface="Segoe UI" panose="020B0502040204020203" pitchFamily="34" charset="0"/>
                  <a:cs typeface="Segoe UI" panose="020B0502040204020203" pitchFamily="34" charset="0"/>
                </a:rPr>
                <a:t>BRAF p.Val600Glu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669699-CAD4-4383-80DB-8B55718F07AD}"/>
                </a:ext>
              </a:extLst>
            </p:cNvPr>
            <p:cNvGrpSpPr/>
            <p:nvPr/>
          </p:nvGrpSpPr>
          <p:grpSpPr>
            <a:xfrm>
              <a:off x="103467" y="1762654"/>
              <a:ext cx="1278474" cy="1533438"/>
              <a:chOff x="161541" y="1796100"/>
              <a:chExt cx="948206" cy="1533438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7B16D2-E703-438D-8CCD-741AC4CA6350}"/>
                  </a:ext>
                </a:extLst>
              </p:cNvPr>
              <p:cNvSpPr txBox="1"/>
              <p:nvPr/>
            </p:nvSpPr>
            <p:spPr>
              <a:xfrm>
                <a:off x="881825" y="2037603"/>
                <a:ext cx="184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NZ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0BCFA65-D240-46D8-99E1-30A65C42F7D6}"/>
                  </a:ext>
                </a:extLst>
              </p:cNvPr>
              <p:cNvGrpSpPr/>
              <p:nvPr/>
            </p:nvGrpSpPr>
            <p:grpSpPr>
              <a:xfrm>
                <a:off x="161541" y="1796100"/>
                <a:ext cx="948206" cy="1533438"/>
                <a:chOff x="2447143" y="1516537"/>
                <a:chExt cx="358583" cy="1055000"/>
              </a:xfrm>
            </p:grpSpPr>
            <mc:AlternateContent xmlns:mc="http://schemas.openxmlformats.org/markup-compatibility/2006">
              <mc:Choice xmlns:am3d="http://schemas.microsoft.com/office/drawing/2017/model3d" Requires="am3d">
                <p:graphicFrame>
                  <p:nvGraphicFramePr>
                    <p:cNvPr id="31" name="3D Model 30" descr="Anatomy Digestive Tract">
                      <a:extLst>
                        <a:ext uri="{FF2B5EF4-FFF2-40B4-BE49-F238E27FC236}">
                          <a16:creationId xmlns:a16="http://schemas.microsoft.com/office/drawing/2014/main" id="{7621CCF0-E298-4640-90FF-33E7B0C94359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676672930"/>
                        </p:ext>
                      </p:extLst>
                    </p:nvPr>
                  </p:nvGraphicFramePr>
                  <p:xfrm>
                    <a:off x="2447143" y="1516537"/>
                    <a:ext cx="358583" cy="1055000"/>
                  </p:xfrm>
                  <a:graphic>
                    <a:graphicData uri="http://schemas.microsoft.com/office/drawing/2017/model3d">
                      <am3d:model3d r:embed="rId3">
                        <am3d:spPr>
                          <a:xfrm>
                            <a:off x="0" y="0"/>
                            <a:ext cx="1278474" cy="1533438"/>
                          </a:xfrm>
                          <a:prstGeom prst="rect">
                            <a:avLst/>
                          </a:prstGeom>
                        </am3d:spPr>
                        <am3d:camera>
                          <am3d:pos x="0" y="0" z="55207345"/>
                          <am3d:up dx="0" dy="36000000" dz="0"/>
                          <am3d:lookAt x="0" y="0" z="0"/>
                          <am3d:perspective fov="2700000"/>
                        </am3d:camera>
                        <am3d:trans>
                          <am3d:meterPerModelUnit n="1794289" d="1000000"/>
                          <am3d:preTrans dx="0" dy="0" dz="0"/>
                          <am3d:scale>
                            <am3d:sx n="1000000" d="1000000"/>
                            <am3d:sy n="1000000" d="1000000"/>
                            <am3d:sz n="1000000" d="1000000"/>
                          </am3d:scale>
                          <am3d:rot/>
                          <am3d:postTrans dx="0" dy="0" dz="0"/>
                        </am3d:trans>
                        <am3d:raster rName="Office3DRenderer" rVer="16.0.8326">
                          <am3d:blip r:embed="rId4"/>
                        </am3d:raster>
                        <am3d:objViewport viewportSz="1764900"/>
                        <am3d:ambientLight>
                          <am3d:clr>
                            <a:scrgbClr r="50000" g="50000" b="50000"/>
                          </am3d:clr>
                          <am3d:illuminance n="500000" d="1000000"/>
                        </am3d:ambientLight>
                        <am3d:ptLight rad="0">
                          <am3d:clr>
                            <a:scrgbClr r="100000" g="75000" b="50000"/>
                          </am3d:clr>
                          <am3d:intensity n="9765625" d="1000000"/>
                          <am3d:pos x="21959998" y="70920001" z="16344003"/>
                        </am3d:ptLight>
                        <am3d:ptLight rad="0">
                          <am3d:clr>
                            <a:scrgbClr r="40000" g="60000" b="95000"/>
                          </am3d:clr>
                          <am3d:intensity n="12250000" d="1000000"/>
                          <am3d:pos x="-37964106" y="51130435" z="57631972"/>
                        </am3d:ptLight>
                        <am3d:ptLight rad="0">
                          <am3d:clr>
                            <a:scrgbClr r="86837" g="72700" b="100000"/>
                          </am3d:clr>
                          <am3d:intensity n="3125000" d="1000000"/>
                          <am3d:pos x="-37739122" y="58056624" z="-34769649"/>
                        </am3d:ptLight>
                      </am3d:model3d>
                    </a:graphicData>
                  </a:graphic>
                </p:graphicFrame>
              </mc:Choice>
              <mc:Fallback>
                <p:pic>
                  <p:nvPicPr>
                    <p:cNvPr id="31" name="3D Model 30" descr="Anatomy Digestive Tract">
                      <a:extLst>
                        <a:ext uri="{FF2B5EF4-FFF2-40B4-BE49-F238E27FC236}">
                          <a16:creationId xmlns:a16="http://schemas.microsoft.com/office/drawing/2014/main" id="{7621CCF0-E298-4640-90FF-33E7B0C94359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 noCrop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3467" y="1762654"/>
                      <a:ext cx="1278474" cy="1533438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33" name="Explosion: 8 Points 32">
                  <a:extLst>
                    <a:ext uri="{FF2B5EF4-FFF2-40B4-BE49-F238E27FC236}">
                      <a16:creationId xmlns:a16="http://schemas.microsoft.com/office/drawing/2014/main" id="{467BC4AA-2E9F-44FE-800D-8456DF55FB25}"/>
                    </a:ext>
                  </a:extLst>
                </p:cNvPr>
                <p:cNvSpPr/>
                <p:nvPr/>
              </p:nvSpPr>
              <p:spPr>
                <a:xfrm>
                  <a:off x="2677938" y="2223863"/>
                  <a:ext cx="83403" cy="209650"/>
                </a:xfrm>
                <a:prstGeom prst="irregularSeal1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2DFB65-7F7B-4CDE-B019-F03AA37209BA}"/>
                </a:ext>
              </a:extLst>
            </p:cNvPr>
            <p:cNvGrpSpPr/>
            <p:nvPr/>
          </p:nvGrpSpPr>
          <p:grpSpPr>
            <a:xfrm>
              <a:off x="470110" y="1032027"/>
              <a:ext cx="2027118" cy="664935"/>
              <a:chOff x="322896" y="1200121"/>
              <a:chExt cx="2027118" cy="66493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692E2EA-D3CB-4B0E-8885-2C57C63A8299}"/>
                  </a:ext>
                </a:extLst>
              </p:cNvPr>
              <p:cNvGrpSpPr/>
              <p:nvPr/>
            </p:nvGrpSpPr>
            <p:grpSpPr>
              <a:xfrm>
                <a:off x="322896" y="1249483"/>
                <a:ext cx="130263" cy="615573"/>
                <a:chOff x="1895642" y="3165846"/>
                <a:chExt cx="130263" cy="615573"/>
              </a:xfrm>
            </p:grpSpPr>
            <p:sp>
              <p:nvSpPr>
                <p:cNvPr id="66" name="Flowchart: Delay 65">
                  <a:extLst>
                    <a:ext uri="{FF2B5EF4-FFF2-40B4-BE49-F238E27FC236}">
                      <a16:creationId xmlns:a16="http://schemas.microsoft.com/office/drawing/2014/main" id="{E1B12B81-2A54-4E77-8D02-9B38C138CCD8}"/>
                    </a:ext>
                  </a:extLst>
                </p:cNvPr>
                <p:cNvSpPr/>
                <p:nvPr/>
              </p:nvSpPr>
              <p:spPr>
                <a:xfrm rot="5400000">
                  <a:off x="1652987" y="3408501"/>
                  <a:ext cx="615573" cy="130263"/>
                </a:xfrm>
                <a:prstGeom prst="flowChartDelay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C3A94BF-6966-4560-9501-B7D3219E1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5642" y="3340907"/>
                  <a:ext cx="667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26FDD45-43ED-445B-9101-BD7C4EB03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5710" y="3410945"/>
                  <a:ext cx="667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5589532-3652-47A8-B497-318CC38D4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5642" y="3473632"/>
                  <a:ext cx="667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BDC2A3-E232-4409-8DC3-CC0E60975494}"/>
                  </a:ext>
                </a:extLst>
              </p:cNvPr>
              <p:cNvSpPr txBox="1"/>
              <p:nvPr/>
            </p:nvSpPr>
            <p:spPr>
              <a:xfrm>
                <a:off x="519513" y="1200121"/>
                <a:ext cx="1830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BRAF normal/</a:t>
                </a:r>
                <a:r>
                  <a:rPr lang="en-NZ" err="1">
                    <a:latin typeface="Segoe UI" panose="020B0502040204020203" pitchFamily="34" charset="0"/>
                    <a:cs typeface="Segoe UI" panose="020B0502040204020203" pitchFamily="34" charset="0"/>
                  </a:rPr>
                  <a:t>wt</a:t>
                </a:r>
                <a:endParaRPr lang="en-NZ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65B13F4-8735-4DD5-A037-4FF86C840D80}"/>
                </a:ext>
              </a:extLst>
            </p:cNvPr>
            <p:cNvSpPr txBox="1"/>
            <p:nvPr/>
          </p:nvSpPr>
          <p:spPr>
            <a:xfrm>
              <a:off x="672611" y="3225178"/>
              <a:ext cx="1656223" cy="36933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Somatic origin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499C6B9-2971-4143-A52E-F24497F12392}"/>
              </a:ext>
            </a:extLst>
          </p:cNvPr>
          <p:cNvSpPr/>
          <p:nvPr/>
        </p:nvSpPr>
        <p:spPr>
          <a:xfrm rot="5400000">
            <a:off x="3723472" y="2451104"/>
            <a:ext cx="1940274" cy="366990"/>
          </a:xfrm>
          <a:prstGeom prst="rect">
            <a:avLst/>
          </a:prstGeom>
          <a:gradFill flip="none" rotWithShape="1">
            <a:gsLst>
              <a:gs pos="49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DB79BA5-C12C-473F-BD2E-514AB8CAB8BB}"/>
              </a:ext>
            </a:extLst>
          </p:cNvPr>
          <p:cNvGrpSpPr/>
          <p:nvPr/>
        </p:nvGrpSpPr>
        <p:grpSpPr>
          <a:xfrm>
            <a:off x="2242783" y="2383994"/>
            <a:ext cx="2184891" cy="733265"/>
            <a:chOff x="2081213" y="2372979"/>
            <a:chExt cx="2184891" cy="733265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ECA53F2A-4073-413D-B913-4579B166E970}"/>
                </a:ext>
              </a:extLst>
            </p:cNvPr>
            <p:cNvSpPr/>
            <p:nvPr/>
          </p:nvSpPr>
          <p:spPr>
            <a:xfrm>
              <a:off x="2081213" y="2398358"/>
              <a:ext cx="2184891" cy="707886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F3CE56-AF88-4D73-9687-01A7465F1229}"/>
                </a:ext>
              </a:extLst>
            </p:cNvPr>
            <p:cNvSpPr txBox="1"/>
            <p:nvPr/>
          </p:nvSpPr>
          <p:spPr>
            <a:xfrm>
              <a:off x="2358341" y="2372979"/>
              <a:ext cx="171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>
                  <a:latin typeface="Segoe UI" panose="020B0502040204020203" pitchFamily="34" charset="0"/>
                  <a:cs typeface="Segoe UI" panose="020B0502040204020203" pitchFamily="34" charset="0"/>
                </a:rPr>
                <a:t>Oncogenicity assessment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E007738-5F04-4A1B-ABBB-CB7E163D07C5}"/>
              </a:ext>
            </a:extLst>
          </p:cNvPr>
          <p:cNvGrpSpPr/>
          <p:nvPr/>
        </p:nvGrpSpPr>
        <p:grpSpPr>
          <a:xfrm>
            <a:off x="6839235" y="2353007"/>
            <a:ext cx="2184891" cy="747830"/>
            <a:chOff x="7060178" y="2357591"/>
            <a:chExt cx="2184891" cy="747830"/>
          </a:xfrm>
        </p:grpSpPr>
        <p:sp>
          <p:nvSpPr>
            <p:cNvPr id="92" name="Arrow: Chevron 91">
              <a:extLst>
                <a:ext uri="{FF2B5EF4-FFF2-40B4-BE49-F238E27FC236}">
                  <a16:creationId xmlns:a16="http://schemas.microsoft.com/office/drawing/2014/main" id="{A5EA37BC-3F5D-4DA7-AFD4-AB620CF00B63}"/>
                </a:ext>
              </a:extLst>
            </p:cNvPr>
            <p:cNvSpPr/>
            <p:nvPr/>
          </p:nvSpPr>
          <p:spPr>
            <a:xfrm>
              <a:off x="7060178" y="2397535"/>
              <a:ext cx="2184891" cy="707886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F45DB79-8C12-4B03-A631-9DFC458402BD}"/>
                </a:ext>
              </a:extLst>
            </p:cNvPr>
            <p:cNvSpPr txBox="1"/>
            <p:nvPr/>
          </p:nvSpPr>
          <p:spPr>
            <a:xfrm>
              <a:off x="7417333" y="2357591"/>
              <a:ext cx="17193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00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Clinical significance?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CEA87961-DB63-43C5-A5EB-4E4042638BC5}"/>
              </a:ext>
            </a:extLst>
          </p:cNvPr>
          <p:cNvSpPr txBox="1"/>
          <p:nvPr/>
        </p:nvSpPr>
        <p:spPr>
          <a:xfrm>
            <a:off x="885538" y="499320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696A5E2-176A-47E5-B891-D3F7EE1C5AB6}"/>
              </a:ext>
            </a:extLst>
          </p:cNvPr>
          <p:cNvGrpSpPr/>
          <p:nvPr/>
        </p:nvGrpSpPr>
        <p:grpSpPr>
          <a:xfrm>
            <a:off x="2244039" y="5451218"/>
            <a:ext cx="2184891" cy="731546"/>
            <a:chOff x="2035823" y="5438261"/>
            <a:chExt cx="2184891" cy="731546"/>
          </a:xfrm>
        </p:grpSpPr>
        <p:sp>
          <p:nvSpPr>
            <p:cNvPr id="135" name="Arrow: Chevron 134">
              <a:extLst>
                <a:ext uri="{FF2B5EF4-FFF2-40B4-BE49-F238E27FC236}">
                  <a16:creationId xmlns:a16="http://schemas.microsoft.com/office/drawing/2014/main" id="{5D377663-F7BB-499D-82E3-8D2C6BB48708}"/>
                </a:ext>
              </a:extLst>
            </p:cNvPr>
            <p:cNvSpPr/>
            <p:nvPr/>
          </p:nvSpPr>
          <p:spPr>
            <a:xfrm>
              <a:off x="2035823" y="5461921"/>
              <a:ext cx="2184891" cy="707886"/>
            </a:xfrm>
            <a:prstGeom prst="chevr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9985630-6A26-461C-A0AC-38DEFFCECADE}"/>
                </a:ext>
              </a:extLst>
            </p:cNvPr>
            <p:cNvSpPr txBox="1"/>
            <p:nvPr/>
          </p:nvSpPr>
          <p:spPr>
            <a:xfrm>
              <a:off x="2314008" y="5438261"/>
              <a:ext cx="1719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>
                  <a:latin typeface="Segoe UI" panose="020B0502040204020203" pitchFamily="34" charset="0"/>
                  <a:cs typeface="Segoe UI" panose="020B0502040204020203" pitchFamily="34" charset="0"/>
                </a:rPr>
                <a:t>Pathogenicity assessment</a:t>
              </a: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1654339-1663-4B04-A355-755572B13C69}"/>
              </a:ext>
            </a:extLst>
          </p:cNvPr>
          <p:cNvSpPr txBox="1"/>
          <p:nvPr/>
        </p:nvSpPr>
        <p:spPr>
          <a:xfrm>
            <a:off x="4894181" y="1615875"/>
            <a:ext cx="1908086" cy="203132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Benign</a:t>
            </a:r>
          </a:p>
          <a:p>
            <a:r>
              <a:rPr lang="en-NZ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Likely Benign</a:t>
            </a:r>
          </a:p>
          <a:p>
            <a:endParaRPr lang="en-NZ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VUS</a:t>
            </a:r>
          </a:p>
          <a:p>
            <a:endParaRPr lang="en-NZ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Likely Oncogenic</a:t>
            </a:r>
          </a:p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Oncogenic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4AC0EA-BE13-4912-B6FD-46B37B26B5DE}"/>
              </a:ext>
            </a:extLst>
          </p:cNvPr>
          <p:cNvSpPr txBox="1"/>
          <p:nvPr/>
        </p:nvSpPr>
        <p:spPr>
          <a:xfrm>
            <a:off x="3969696" y="1041009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err="1">
                <a:latin typeface="Segoe UI" panose="020B0502040204020203" pitchFamily="34" charset="0"/>
                <a:cs typeface="Segoe UI" panose="020B0502040204020203" pitchFamily="34" charset="0"/>
              </a:rPr>
              <a:t>Horak</a:t>
            </a: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NZ" i="1">
                <a:latin typeface="Segoe UI" panose="020B0502040204020203" pitchFamily="34" charset="0"/>
                <a:cs typeface="Segoe UI" panose="020B0502040204020203" pitchFamily="34" charset="0"/>
              </a:rPr>
              <a:t>et al. </a:t>
            </a: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Genet Med 2022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662EAA7-D4D6-4A61-9BCC-B616A05CB70C}"/>
              </a:ext>
            </a:extLst>
          </p:cNvPr>
          <p:cNvGrpSpPr/>
          <p:nvPr/>
        </p:nvGrpSpPr>
        <p:grpSpPr>
          <a:xfrm>
            <a:off x="6839234" y="5421977"/>
            <a:ext cx="2184891" cy="747830"/>
            <a:chOff x="7060178" y="5438261"/>
            <a:chExt cx="2184891" cy="747830"/>
          </a:xfrm>
        </p:grpSpPr>
        <p:sp>
          <p:nvSpPr>
            <p:cNvPr id="146" name="Arrow: Chevron 145">
              <a:extLst>
                <a:ext uri="{FF2B5EF4-FFF2-40B4-BE49-F238E27FC236}">
                  <a16:creationId xmlns:a16="http://schemas.microsoft.com/office/drawing/2014/main" id="{4024EF2C-5990-42AE-86A3-BC93EEA6C83C}"/>
                </a:ext>
              </a:extLst>
            </p:cNvPr>
            <p:cNvSpPr/>
            <p:nvPr/>
          </p:nvSpPr>
          <p:spPr>
            <a:xfrm>
              <a:off x="7060178" y="5478205"/>
              <a:ext cx="2184891" cy="707886"/>
            </a:xfrm>
            <a:prstGeom prst="chevr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5AF4D06-D6AC-4415-9302-8A78F98CF22B}"/>
                </a:ext>
              </a:extLst>
            </p:cNvPr>
            <p:cNvSpPr txBox="1"/>
            <p:nvPr/>
          </p:nvSpPr>
          <p:spPr>
            <a:xfrm>
              <a:off x="7417333" y="5438261"/>
              <a:ext cx="17193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00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Clinical significance?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51EDCF-1E07-41AB-8A74-558BC33C5435}"/>
              </a:ext>
            </a:extLst>
          </p:cNvPr>
          <p:cNvGrpSpPr/>
          <p:nvPr/>
        </p:nvGrpSpPr>
        <p:grpSpPr>
          <a:xfrm>
            <a:off x="72535" y="4361886"/>
            <a:ext cx="2454533" cy="2373172"/>
            <a:chOff x="72535" y="4361886"/>
            <a:chExt cx="2454533" cy="2373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1DE678E-0797-4D10-8A9B-E9B7244877CF}"/>
                </a:ext>
              </a:extLst>
            </p:cNvPr>
            <p:cNvSpPr txBox="1"/>
            <p:nvPr/>
          </p:nvSpPr>
          <p:spPr>
            <a:xfrm>
              <a:off x="440270" y="6365726"/>
              <a:ext cx="2086798" cy="36933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Germline origin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1A289D9E-C5E2-4530-80FF-069806665892}"/>
                </a:ext>
              </a:extLst>
            </p:cNvPr>
            <p:cNvGrpSpPr/>
            <p:nvPr/>
          </p:nvGrpSpPr>
          <p:grpSpPr>
            <a:xfrm>
              <a:off x="72535" y="4751922"/>
              <a:ext cx="2361584" cy="1699798"/>
              <a:chOff x="72535" y="4751922"/>
              <a:chExt cx="2361584" cy="1699798"/>
            </a:xfrm>
          </p:grpSpPr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134" name="3D Model 133" descr="Anatomy Digestive Tract">
                    <a:extLst>
                      <a:ext uri="{FF2B5EF4-FFF2-40B4-BE49-F238E27FC236}">
                        <a16:creationId xmlns:a16="http://schemas.microsoft.com/office/drawing/2014/main" id="{6DC8FDA0-3FEC-4B15-B88D-CEE71CD2FD0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91659494"/>
                      </p:ext>
                    </p:extLst>
                  </p:nvPr>
                </p:nvGraphicFramePr>
                <p:xfrm>
                  <a:off x="72535" y="4751922"/>
                  <a:ext cx="880846" cy="1699798"/>
                </p:xfrm>
                <a:graphic>
                  <a:graphicData uri="http://schemas.microsoft.com/office/drawing/2017/model3d">
                    <am3d:model3d r:embed="rId3">
                      <am3d:spPr>
                        <a:xfrm>
                          <a:off x="0" y="0"/>
                          <a:ext cx="880846" cy="1699798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55207345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1794289" d="1000000"/>
                        <am3d:preTrans dx="0" dy="0" dz="0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/>
                        <am3d:postTrans dx="0" dy="0" dz="0"/>
                      </am3d:trans>
                      <am3d:raster rName="Office3DRenderer" rVer="16.0.8326">
                        <am3d:blip r:embed="rId5"/>
                      </am3d:raster>
                      <am3d:objViewport viewportSz="1931062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134" name="3D Model 133" descr="Anatomy Digestive Tract">
                    <a:extLst>
                      <a:ext uri="{FF2B5EF4-FFF2-40B4-BE49-F238E27FC236}">
                        <a16:creationId xmlns:a16="http://schemas.microsoft.com/office/drawing/2014/main" id="{6DC8FDA0-3FEC-4B15-B88D-CEE71CD2FD09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2535" y="4751922"/>
                    <a:ext cx="880846" cy="1699798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4A953A0-43D6-4278-B50A-1E4E4019624F}"/>
                  </a:ext>
                </a:extLst>
              </p:cNvPr>
              <p:cNvSpPr txBox="1"/>
              <p:nvPr/>
            </p:nvSpPr>
            <p:spPr>
              <a:xfrm>
                <a:off x="881241" y="5431880"/>
                <a:ext cx="155287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700" b="1">
                    <a:latin typeface="Segoe UI" panose="020B0502040204020203" pitchFamily="34" charset="0"/>
                    <a:cs typeface="Segoe UI" panose="020B0502040204020203" pitchFamily="34" charset="0"/>
                  </a:rPr>
                  <a:t>BRCA2</a:t>
                </a:r>
              </a:p>
              <a:p>
                <a:pPr algn="ctr"/>
                <a:r>
                  <a:rPr lang="en-NZ" sz="1700" b="1">
                    <a:latin typeface="Segoe UI" panose="020B0502040204020203" pitchFamily="34" charset="0"/>
                    <a:cs typeface="Segoe UI" panose="020B0502040204020203" pitchFamily="34" charset="0"/>
                  </a:rPr>
                  <a:t>p.Glu881Ter</a:t>
                </a:r>
              </a:p>
            </p:txBody>
          </p:sp>
          <p:sp>
            <p:nvSpPr>
              <p:cNvPr id="133" name="Explosion: 8 Points 132">
                <a:extLst>
                  <a:ext uri="{FF2B5EF4-FFF2-40B4-BE49-F238E27FC236}">
                    <a16:creationId xmlns:a16="http://schemas.microsoft.com/office/drawing/2014/main" id="{7B1148CD-EA14-4C03-A979-103002D59735}"/>
                  </a:ext>
                </a:extLst>
              </p:cNvPr>
              <p:cNvSpPr/>
              <p:nvPr/>
            </p:nvSpPr>
            <p:spPr>
              <a:xfrm>
                <a:off x="687346" y="5876515"/>
                <a:ext cx="179382" cy="390106"/>
              </a:xfrm>
              <a:prstGeom prst="irregularSeal1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43EBB1C-8E87-4597-A359-FB9386F5F2CF}"/>
                </a:ext>
              </a:extLst>
            </p:cNvPr>
            <p:cNvGrpSpPr/>
            <p:nvPr/>
          </p:nvGrpSpPr>
          <p:grpSpPr>
            <a:xfrm>
              <a:off x="305429" y="4361886"/>
              <a:ext cx="1691502" cy="684696"/>
              <a:chOff x="305429" y="4361886"/>
              <a:chExt cx="1691502" cy="684696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6DC5AE3-4255-4DAB-B62C-EAE8DF60A72A}"/>
                  </a:ext>
                </a:extLst>
              </p:cNvPr>
              <p:cNvGrpSpPr/>
              <p:nvPr/>
            </p:nvGrpSpPr>
            <p:grpSpPr>
              <a:xfrm>
                <a:off x="305429" y="4361886"/>
                <a:ext cx="130263" cy="615573"/>
                <a:chOff x="1895642" y="3165846"/>
                <a:chExt cx="130263" cy="615573"/>
              </a:xfrm>
            </p:grpSpPr>
            <p:sp>
              <p:nvSpPr>
                <p:cNvPr id="126" name="Flowchart: Delay 125">
                  <a:extLst>
                    <a:ext uri="{FF2B5EF4-FFF2-40B4-BE49-F238E27FC236}">
                      <a16:creationId xmlns:a16="http://schemas.microsoft.com/office/drawing/2014/main" id="{5EC6C84F-DF4B-44A4-BDD4-C4D83770DB5E}"/>
                    </a:ext>
                  </a:extLst>
                </p:cNvPr>
                <p:cNvSpPr/>
                <p:nvPr/>
              </p:nvSpPr>
              <p:spPr>
                <a:xfrm rot="5400000">
                  <a:off x="1652987" y="3408501"/>
                  <a:ext cx="615573" cy="130263"/>
                </a:xfrm>
                <a:prstGeom prst="flowChartDelay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A1F7EE42-D11E-4CAD-AABB-902C5AAB64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5642" y="3340907"/>
                  <a:ext cx="667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AFD45509-E2CD-4B44-9530-518F4778F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5710" y="3410945"/>
                  <a:ext cx="667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072238C-C998-4C96-B94D-4FF1F85B3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5642" y="3473632"/>
                  <a:ext cx="667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Explosion: 8 Points 131">
                <a:extLst>
                  <a:ext uri="{FF2B5EF4-FFF2-40B4-BE49-F238E27FC236}">
                    <a16:creationId xmlns:a16="http://schemas.microsoft.com/office/drawing/2014/main" id="{A3D87128-A389-4B8A-A64A-42379434008F}"/>
                  </a:ext>
                </a:extLst>
              </p:cNvPr>
              <p:cNvSpPr/>
              <p:nvPr/>
            </p:nvSpPr>
            <p:spPr>
              <a:xfrm>
                <a:off x="309154" y="4611842"/>
                <a:ext cx="179382" cy="390106"/>
              </a:xfrm>
              <a:prstGeom prst="irregularSeal1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C13020C-9071-4776-B2CC-B39BDC688E19}"/>
                  </a:ext>
                </a:extLst>
              </p:cNvPr>
              <p:cNvSpPr txBox="1"/>
              <p:nvPr/>
            </p:nvSpPr>
            <p:spPr>
              <a:xfrm>
                <a:off x="609756" y="4400251"/>
                <a:ext cx="13871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BRCA2</a:t>
                </a:r>
              </a:p>
              <a:p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p.Glu881Ter</a:t>
                </a: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6DA817A-5B17-46A4-9982-1789FB5EE8FB}"/>
              </a:ext>
            </a:extLst>
          </p:cNvPr>
          <p:cNvGrpSpPr/>
          <p:nvPr/>
        </p:nvGrpSpPr>
        <p:grpSpPr>
          <a:xfrm>
            <a:off x="2405919" y="4292597"/>
            <a:ext cx="5228098" cy="2544210"/>
            <a:chOff x="2234165" y="4287316"/>
            <a:chExt cx="5228098" cy="2544210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FF13EBF-9401-4786-A818-C32C99BEB97E}"/>
                </a:ext>
              </a:extLst>
            </p:cNvPr>
            <p:cNvSpPr txBox="1"/>
            <p:nvPr/>
          </p:nvSpPr>
          <p:spPr>
            <a:xfrm>
              <a:off x="4735060" y="4800201"/>
              <a:ext cx="1943930" cy="203132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Benign</a:t>
              </a:r>
            </a:p>
            <a:p>
              <a:r>
                <a:rPr lang="en-NZ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Likely Benign</a:t>
              </a:r>
            </a:p>
            <a:p>
              <a:endParaRPr lang="en-NZ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NZ">
                  <a:latin typeface="Segoe UI" panose="020B0502040204020203" pitchFamily="34" charset="0"/>
                  <a:cs typeface="Segoe UI" panose="020B0502040204020203" pitchFamily="34" charset="0"/>
                </a:rPr>
                <a:t>VUS</a:t>
              </a:r>
            </a:p>
            <a:p>
              <a:endPara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NZ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Likely Pathogenic</a:t>
              </a:r>
            </a:p>
            <a:p>
              <a:r>
                <a:rPr lang="en-NZ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Pathogenic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A6D23AE-594C-4B5F-9982-382CB575464B}"/>
                </a:ext>
              </a:extLst>
            </p:cNvPr>
            <p:cNvSpPr/>
            <p:nvPr/>
          </p:nvSpPr>
          <p:spPr>
            <a:xfrm rot="5400000">
              <a:off x="3551718" y="5632370"/>
              <a:ext cx="1940274" cy="366990"/>
            </a:xfrm>
            <a:prstGeom prst="rect">
              <a:avLst/>
            </a:prstGeom>
            <a:gradFill flip="none" rotWithShape="1">
              <a:gsLst>
                <a:gs pos="49000">
                  <a:srgbClr val="FFC000"/>
                </a:gs>
                <a:gs pos="0">
                  <a:srgbClr val="00B05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0FB10FB-A41C-4EA6-9048-96AD439CAFFB}"/>
                </a:ext>
              </a:extLst>
            </p:cNvPr>
            <p:cNvSpPr txBox="1"/>
            <p:nvPr/>
          </p:nvSpPr>
          <p:spPr>
            <a:xfrm>
              <a:off x="2234165" y="4287316"/>
              <a:ext cx="522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latin typeface="Segoe UI" panose="020B0502040204020203" pitchFamily="34" charset="0"/>
                  <a:cs typeface="Segoe UI" panose="020B0502040204020203" pitchFamily="34" charset="0"/>
                </a:rPr>
                <a:t>ACMG Guidelines: Richards </a:t>
              </a:r>
              <a:r>
                <a:rPr lang="en-NZ" i="1">
                  <a:latin typeface="Segoe UI" panose="020B0502040204020203" pitchFamily="34" charset="0"/>
                  <a:cs typeface="Segoe UI" panose="020B0502040204020203" pitchFamily="34" charset="0"/>
                </a:rPr>
                <a:t>et al</a:t>
              </a:r>
              <a:r>
                <a:rPr lang="en-NZ">
                  <a:latin typeface="Segoe UI" panose="020B0502040204020203" pitchFamily="34" charset="0"/>
                  <a:cs typeface="Segoe UI" panose="020B0502040204020203" pitchFamily="34" charset="0"/>
                </a:rPr>
                <a:t>. Genet Med 2015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D5568E3-F498-4099-8BB8-645FE99B3563}"/>
              </a:ext>
            </a:extLst>
          </p:cNvPr>
          <p:cNvGrpSpPr/>
          <p:nvPr/>
        </p:nvGrpSpPr>
        <p:grpSpPr>
          <a:xfrm>
            <a:off x="9078208" y="1041009"/>
            <a:ext cx="2876526" cy="2472350"/>
            <a:chOff x="9078208" y="1041009"/>
            <a:chExt cx="2876526" cy="247235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50ACEA7-6823-4025-83BE-3790C2A619B0}"/>
                </a:ext>
              </a:extLst>
            </p:cNvPr>
            <p:cNvSpPr txBox="1"/>
            <p:nvPr/>
          </p:nvSpPr>
          <p:spPr>
            <a:xfrm>
              <a:off x="9078208" y="1961817"/>
              <a:ext cx="1412743" cy="14773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Diagnostic</a:t>
              </a:r>
            </a:p>
            <a:p>
              <a:endPara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NZ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Prognostic</a:t>
              </a:r>
            </a:p>
            <a:p>
              <a:endPara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NZ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Therapeutic 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202FBA2-07C9-4891-9CC6-33FF624A8B7D}"/>
                </a:ext>
              </a:extLst>
            </p:cNvPr>
            <p:cNvGrpSpPr/>
            <p:nvPr/>
          </p:nvGrpSpPr>
          <p:grpSpPr>
            <a:xfrm>
              <a:off x="9160604" y="1041009"/>
              <a:ext cx="2794130" cy="2472350"/>
              <a:chOff x="9173453" y="1028825"/>
              <a:chExt cx="2794130" cy="2472350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330164A-A5FE-4270-B7F3-EDF5C3A3B8A2}"/>
                  </a:ext>
                </a:extLst>
              </p:cNvPr>
              <p:cNvSpPr txBox="1"/>
              <p:nvPr/>
            </p:nvSpPr>
            <p:spPr>
              <a:xfrm>
                <a:off x="9173453" y="1028825"/>
                <a:ext cx="2731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Li </a:t>
                </a:r>
                <a:r>
                  <a:rPr lang="en-NZ" i="1">
                    <a:latin typeface="Segoe UI" panose="020B0502040204020203" pitchFamily="34" charset="0"/>
                    <a:cs typeface="Segoe UI" panose="020B0502040204020203" pitchFamily="34" charset="0"/>
                  </a:rPr>
                  <a:t>et al. </a:t>
                </a:r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J</a:t>
                </a:r>
                <a:r>
                  <a:rPr lang="en-NZ" i="1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Mol </a:t>
                </a:r>
                <a:r>
                  <a:rPr lang="en-NZ" err="1">
                    <a:latin typeface="Segoe UI" panose="020B0502040204020203" pitchFamily="34" charset="0"/>
                    <a:cs typeface="Segoe UI" panose="020B0502040204020203" pitchFamily="34" charset="0"/>
                  </a:rPr>
                  <a:t>Diagn</a:t>
                </a:r>
                <a:r>
                  <a:rPr lang="en-NZ">
                    <a:latin typeface="Segoe UI" panose="020B0502040204020203" pitchFamily="34" charset="0"/>
                    <a:cs typeface="Segoe UI" panose="020B0502040204020203" pitchFamily="34" charset="0"/>
                  </a:rPr>
                  <a:t> 2017</a:t>
                </a:r>
              </a:p>
            </p:txBody>
          </p: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134EAE86-201D-4F44-8881-B1C41A7FC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7972" y="2692771"/>
                <a:ext cx="1233879" cy="808404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C5ABAAAA-92B2-49ED-BF9E-B83672673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33704" y="1771314"/>
                <a:ext cx="1233879" cy="774900"/>
              </a:xfrm>
              <a:prstGeom prst="rect">
                <a:avLst/>
              </a:prstGeom>
            </p:spPr>
          </p:pic>
        </p:grp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53DB0810-6CC4-4379-AC8F-AA482CFABABE}"/>
              </a:ext>
            </a:extLst>
          </p:cNvPr>
          <p:cNvCxnSpPr/>
          <p:nvPr/>
        </p:nvCxnSpPr>
        <p:spPr>
          <a:xfrm>
            <a:off x="1015520" y="4014952"/>
            <a:ext cx="98782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A811D452-BF4A-46A6-BAB9-F077C11119C7}"/>
              </a:ext>
            </a:extLst>
          </p:cNvPr>
          <p:cNvSpPr txBox="1"/>
          <p:nvPr/>
        </p:nvSpPr>
        <p:spPr>
          <a:xfrm>
            <a:off x="9068674" y="5951438"/>
            <a:ext cx="268128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Personalised treatment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EA5F1DC-AE6B-469A-B97F-DEF30F5B3081}"/>
              </a:ext>
            </a:extLst>
          </p:cNvPr>
          <p:cNvSpPr txBox="1"/>
          <p:nvPr/>
        </p:nvSpPr>
        <p:spPr>
          <a:xfrm>
            <a:off x="9068674" y="4186875"/>
            <a:ext cx="268128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Testing for the family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5CE531B-AACA-42D0-BC4F-88154915FF18}"/>
              </a:ext>
            </a:extLst>
          </p:cNvPr>
          <p:cNvSpPr txBox="1"/>
          <p:nvPr/>
        </p:nvSpPr>
        <p:spPr>
          <a:xfrm>
            <a:off x="9068674" y="4688469"/>
            <a:ext cx="2681280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Cancer surveillance Early Detection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BF4A58B-6A10-46C5-856E-B3782803835F}"/>
              </a:ext>
            </a:extLst>
          </p:cNvPr>
          <p:cNvSpPr txBox="1"/>
          <p:nvPr/>
        </p:nvSpPr>
        <p:spPr>
          <a:xfrm>
            <a:off x="9068674" y="5453149"/>
            <a:ext cx="268128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Cancer prevention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07A14C4-8AFE-41F8-8C54-EB06EE788D01}"/>
              </a:ext>
            </a:extLst>
          </p:cNvPr>
          <p:cNvSpPr txBox="1"/>
          <p:nvPr/>
        </p:nvSpPr>
        <p:spPr>
          <a:xfrm>
            <a:off x="9070450" y="6408084"/>
            <a:ext cx="268128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Reproductive decisions</a:t>
            </a:r>
          </a:p>
        </p:txBody>
      </p:sp>
    </p:spTree>
    <p:extLst>
      <p:ext uri="{BB962C8B-B14F-4D97-AF65-F5344CB8AC3E}">
        <p14:creationId xmlns:p14="http://schemas.microsoft.com/office/powerpoint/2010/main" val="19507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39" grpId="0"/>
      <p:bldP spid="28" grpId="0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D039-29C1-4BFC-94D6-CA6425AA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05" y="285470"/>
            <a:ext cx="11214212" cy="1325563"/>
          </a:xfrm>
        </p:spPr>
        <p:txBody>
          <a:bodyPr>
            <a:normAutofit/>
          </a:bodyPr>
          <a:lstStyle/>
          <a:p>
            <a:r>
              <a:rPr lang="en-NZ" sz="4000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Pathogenicity classification of </a:t>
            </a:r>
            <a:r>
              <a:rPr lang="en-NZ" sz="4000" b="1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germline</a:t>
            </a:r>
            <a:r>
              <a:rPr lang="en-NZ" sz="4000">
                <a:solidFill>
                  <a:srgbClr val="00B2C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variants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D95A1-EFE6-436E-8A00-0E3C341EA9A8}"/>
              </a:ext>
            </a:extLst>
          </p:cNvPr>
          <p:cNvSpPr/>
          <p:nvPr/>
        </p:nvSpPr>
        <p:spPr>
          <a:xfrm>
            <a:off x="818939" y="1718765"/>
            <a:ext cx="10397455" cy="984687"/>
          </a:xfrm>
          <a:prstGeom prst="rect">
            <a:avLst/>
          </a:prstGeom>
          <a:gradFill flip="none" rotWithShape="1">
            <a:gsLst>
              <a:gs pos="49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BE070-C884-4B04-BC0A-71E478CBEB84}"/>
              </a:ext>
            </a:extLst>
          </p:cNvPr>
          <p:cNvSpPr txBox="1"/>
          <p:nvPr/>
        </p:nvSpPr>
        <p:spPr>
          <a:xfrm>
            <a:off x="10216022" y="3391351"/>
            <a:ext cx="13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Pathogenic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CCD537B-5D59-42E9-81C6-1E42B57B6542}"/>
              </a:ext>
            </a:extLst>
          </p:cNvPr>
          <p:cNvSpPr/>
          <p:nvPr/>
        </p:nvSpPr>
        <p:spPr>
          <a:xfrm rot="10800000">
            <a:off x="10877689" y="2703452"/>
            <a:ext cx="167780" cy="6878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33195-466B-4655-942D-ABF12D5CEE6E}"/>
              </a:ext>
            </a:extLst>
          </p:cNvPr>
          <p:cNvSpPr txBox="1"/>
          <p:nvPr/>
        </p:nvSpPr>
        <p:spPr>
          <a:xfrm>
            <a:off x="8816440" y="3760683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Likely Pathogenic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AE3D230-7A82-4F63-B49B-F5E62B207492}"/>
              </a:ext>
            </a:extLst>
          </p:cNvPr>
          <p:cNvSpPr/>
          <p:nvPr/>
        </p:nvSpPr>
        <p:spPr>
          <a:xfrm rot="10800000">
            <a:off x="9633519" y="2728835"/>
            <a:ext cx="167780" cy="10318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F300D-9031-4F88-8605-EC8BDBD6ACDF}"/>
              </a:ext>
            </a:extLst>
          </p:cNvPr>
          <p:cNvSpPr txBox="1"/>
          <p:nvPr/>
        </p:nvSpPr>
        <p:spPr>
          <a:xfrm>
            <a:off x="4251259" y="3432467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>
                <a:solidFill>
                  <a:srgbClr val="FFA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Variant of Uncertain Significance</a:t>
            </a:r>
          </a:p>
          <a:p>
            <a:pPr algn="ctr"/>
            <a:r>
              <a:rPr lang="en-NZ">
                <a:solidFill>
                  <a:srgbClr val="FFA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(VUS)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D9E4DEB-83D7-4668-860B-A370F5B6664C}"/>
              </a:ext>
            </a:extLst>
          </p:cNvPr>
          <p:cNvSpPr/>
          <p:nvPr/>
        </p:nvSpPr>
        <p:spPr>
          <a:xfrm rot="10800000">
            <a:off x="5709326" y="2728835"/>
            <a:ext cx="167780" cy="687898"/>
          </a:xfrm>
          <a:prstGeom prst="downArrow">
            <a:avLst/>
          </a:prstGeom>
          <a:solidFill>
            <a:srgbClr val="FF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A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D37ACD2-E2AA-4F6A-9A82-503C77E4FA3D}"/>
              </a:ext>
            </a:extLst>
          </p:cNvPr>
          <p:cNvSpPr/>
          <p:nvPr/>
        </p:nvSpPr>
        <p:spPr>
          <a:xfrm rot="10800000">
            <a:off x="2120694" y="2728835"/>
            <a:ext cx="167780" cy="10318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A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DBDFCAF-510F-4273-8484-0B6CCDB33E3B}"/>
              </a:ext>
            </a:extLst>
          </p:cNvPr>
          <p:cNvSpPr/>
          <p:nvPr/>
        </p:nvSpPr>
        <p:spPr>
          <a:xfrm rot="10800000">
            <a:off x="822085" y="2703453"/>
            <a:ext cx="167780" cy="68789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A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AE90D-19B5-434E-9761-8A26E3D8CE4A}"/>
              </a:ext>
            </a:extLst>
          </p:cNvPr>
          <p:cNvSpPr txBox="1"/>
          <p:nvPr/>
        </p:nvSpPr>
        <p:spPr>
          <a:xfrm>
            <a:off x="1485209" y="375563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Likely Benign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33F0F-9A7B-4A8C-904D-1F9453E95C7F}"/>
              </a:ext>
            </a:extLst>
          </p:cNvPr>
          <p:cNvSpPr txBox="1"/>
          <p:nvPr/>
        </p:nvSpPr>
        <p:spPr>
          <a:xfrm>
            <a:off x="434584" y="341673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08A28-B118-4679-8CA6-94D192E6439D}"/>
              </a:ext>
            </a:extLst>
          </p:cNvPr>
          <p:cNvSpPr txBox="1"/>
          <p:nvPr/>
        </p:nvSpPr>
        <p:spPr>
          <a:xfrm>
            <a:off x="434584" y="128445"/>
            <a:ext cx="10995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b="0" i="0">
                <a:solidFill>
                  <a:srgbClr val="21212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ACMG Guidelines Richards S, et al. Genet Med. 2015 May;17(5):405-24. doi:10.1038/gim.2015.30. PMID: 25741868</a:t>
            </a:r>
            <a:endParaRPr lang="en-NZ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E9E856-E650-4C12-A626-B026A6FD95E7}"/>
              </a:ext>
            </a:extLst>
          </p:cNvPr>
          <p:cNvSpPr txBox="1"/>
          <p:nvPr/>
        </p:nvSpPr>
        <p:spPr>
          <a:xfrm>
            <a:off x="10456250" y="214945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&gt;99%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6B2F3-A3AD-439C-8DB2-0DC7792E49A2}"/>
              </a:ext>
            </a:extLst>
          </p:cNvPr>
          <p:cNvSpPr txBox="1"/>
          <p:nvPr/>
        </p:nvSpPr>
        <p:spPr>
          <a:xfrm>
            <a:off x="3755687" y="1650739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Probability of pathogenicity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876A98-47E6-4758-B194-FB9404231BA6}"/>
              </a:ext>
            </a:extLst>
          </p:cNvPr>
          <p:cNvSpPr txBox="1"/>
          <p:nvPr/>
        </p:nvSpPr>
        <p:spPr>
          <a:xfrm>
            <a:off x="9253447" y="214945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90-99%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E76780-AA96-40E8-85D3-B70ECAE1531D}"/>
              </a:ext>
            </a:extLst>
          </p:cNvPr>
          <p:cNvSpPr txBox="1"/>
          <p:nvPr/>
        </p:nvSpPr>
        <p:spPr>
          <a:xfrm>
            <a:off x="5316162" y="217709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10-90%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9F5A5-3159-4B3B-A4EC-75639E3FD80C}"/>
              </a:ext>
            </a:extLst>
          </p:cNvPr>
          <p:cNvSpPr txBox="1"/>
          <p:nvPr/>
        </p:nvSpPr>
        <p:spPr>
          <a:xfrm>
            <a:off x="766406" y="22111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208EF-C7CD-401D-A94D-1601FF758C20}"/>
              </a:ext>
            </a:extLst>
          </p:cNvPr>
          <p:cNvSpPr txBox="1"/>
          <p:nvPr/>
        </p:nvSpPr>
        <p:spPr>
          <a:xfrm>
            <a:off x="1894241" y="221110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0.1-10%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DC08F3-5573-45EC-ABDE-DDA8EF5D6CF5}"/>
              </a:ext>
            </a:extLst>
          </p:cNvPr>
          <p:cNvSpPr txBox="1"/>
          <p:nvPr/>
        </p:nvSpPr>
        <p:spPr>
          <a:xfrm>
            <a:off x="8061314" y="4378824"/>
            <a:ext cx="331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Reported | Clinically actionable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48DEB1F-58D3-44FC-BB51-966C16140AD1}"/>
              </a:ext>
            </a:extLst>
          </p:cNvPr>
          <p:cNvGrpSpPr/>
          <p:nvPr/>
        </p:nvGrpSpPr>
        <p:grpSpPr>
          <a:xfrm>
            <a:off x="7265047" y="5358354"/>
            <a:ext cx="3428195" cy="1214176"/>
            <a:chOff x="7151259" y="5081699"/>
            <a:chExt cx="3428195" cy="1214176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ACD59D1-17C8-4CB2-B12F-C6064880C7BC}"/>
                </a:ext>
              </a:extLst>
            </p:cNvPr>
            <p:cNvCxnSpPr>
              <a:cxnSpLocks/>
            </p:cNvCxnSpPr>
            <p:nvPr/>
          </p:nvCxnSpPr>
          <p:spPr>
            <a:xfrm>
              <a:off x="7151259" y="5282515"/>
              <a:ext cx="3352800" cy="615508"/>
            </a:xfrm>
            <a:prstGeom prst="line">
              <a:avLst/>
            </a:prstGeom>
            <a:ln w="76200">
              <a:solidFill>
                <a:srgbClr val="E4B6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1AB18374-74CB-49F5-9592-52F8BBD180C2}"/>
                </a:ext>
              </a:extLst>
            </p:cNvPr>
            <p:cNvSpPr/>
            <p:nvPr/>
          </p:nvSpPr>
          <p:spPr>
            <a:xfrm>
              <a:off x="8580900" y="5627487"/>
              <a:ext cx="493519" cy="668388"/>
            </a:xfrm>
            <a:prstGeom prst="triangle">
              <a:avLst/>
            </a:prstGeom>
            <a:solidFill>
              <a:srgbClr val="E4B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5A3B0D38-0587-440B-8459-3E69B92C5960}"/>
                </a:ext>
              </a:extLst>
            </p:cNvPr>
            <p:cNvSpPr/>
            <p:nvPr/>
          </p:nvSpPr>
          <p:spPr>
            <a:xfrm rot="563441">
              <a:off x="10302240" y="5622959"/>
              <a:ext cx="201819" cy="18565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95713FDD-9BC2-4E28-93F2-78FD5BAD8913}"/>
                </a:ext>
              </a:extLst>
            </p:cNvPr>
            <p:cNvSpPr/>
            <p:nvPr/>
          </p:nvSpPr>
          <p:spPr>
            <a:xfrm rot="563441">
              <a:off x="10339937" y="5407139"/>
              <a:ext cx="201819" cy="18565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15E2481-7DC3-4974-AC89-D9E61DAF33EA}"/>
                </a:ext>
              </a:extLst>
            </p:cNvPr>
            <p:cNvSpPr/>
            <p:nvPr/>
          </p:nvSpPr>
          <p:spPr>
            <a:xfrm rot="563441">
              <a:off x="10377635" y="5201299"/>
              <a:ext cx="201819" cy="18565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F4CE583F-1987-4914-90A7-E409FA746176}"/>
                </a:ext>
              </a:extLst>
            </p:cNvPr>
            <p:cNvSpPr/>
            <p:nvPr/>
          </p:nvSpPr>
          <p:spPr>
            <a:xfrm rot="563441">
              <a:off x="7207771" y="5081699"/>
              <a:ext cx="201819" cy="18565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7C0B36-D071-4ED8-B1E9-7637D7479252}"/>
              </a:ext>
            </a:extLst>
          </p:cNvPr>
          <p:cNvSpPr txBox="1"/>
          <p:nvPr/>
        </p:nvSpPr>
        <p:spPr>
          <a:xfrm>
            <a:off x="411420" y="4299103"/>
            <a:ext cx="52661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>
                <a:latin typeface="Segoe UI" panose="020B0502040204020203" pitchFamily="34" charset="0"/>
                <a:cs typeface="Segoe UI" panose="020B0502040204020203" pitchFamily="34" charset="0"/>
              </a:rPr>
              <a:t>Lines of evidence for/against pathogenicity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Frequency in the general population (</a:t>
            </a:r>
            <a:r>
              <a:rPr lang="en-NZ" err="1">
                <a:latin typeface="Segoe UI" panose="020B0502040204020203" pitchFamily="34" charset="0"/>
                <a:cs typeface="Segoe UI" panose="020B0502040204020203" pitchFamily="34" charset="0"/>
              </a:rPr>
              <a:t>gnomAD</a:t>
            </a: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‘Disease databases’: </a:t>
            </a:r>
            <a:r>
              <a:rPr lang="en-NZ" err="1">
                <a:latin typeface="Segoe UI" panose="020B0502040204020203" pitchFamily="34" charset="0"/>
                <a:cs typeface="Segoe UI" panose="020B0502040204020203" pitchFamily="34" charset="0"/>
              </a:rPr>
              <a:t>ClinVar</a:t>
            </a: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, LOVD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Type of variant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Functional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Computational data (</a:t>
            </a:r>
            <a:r>
              <a:rPr lang="en-NZ" i="1">
                <a:latin typeface="Segoe UI" panose="020B0502040204020203" pitchFamily="34" charset="0"/>
                <a:cs typeface="Segoe UI" panose="020B0502040204020203" pitchFamily="34" charset="0"/>
              </a:rPr>
              <a:t>in silico</a:t>
            </a: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i="1">
                <a:latin typeface="Segoe UI" panose="020B0502040204020203" pitchFamily="34" charset="0"/>
                <a:cs typeface="Segoe UI" panose="020B0502040204020203" pitchFamily="34" charset="0"/>
              </a:rPr>
              <a:t>in vitro/in vivo </a:t>
            </a: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>
                <a:latin typeface="Segoe UI" panose="020B0502040204020203" pitchFamily="34" charset="0"/>
                <a:cs typeface="Segoe UI" panose="020B0502040204020203" pitchFamily="34" charset="0"/>
              </a:rPr>
              <a:t>Segregation with the phenotype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2020">
      <a:dk1>
        <a:srgbClr val="0F4C81"/>
      </a:dk1>
      <a:lt1>
        <a:sysClr val="window" lastClr="FFFFFF"/>
      </a:lt1>
      <a:dk2>
        <a:srgbClr val="2A2A35"/>
      </a:dk2>
      <a:lt2>
        <a:srgbClr val="F0EDE5"/>
      </a:lt2>
      <a:accent1>
        <a:srgbClr val="C4AB5F"/>
      </a:accent1>
      <a:accent2>
        <a:srgbClr val="A26A32"/>
      </a:accent2>
      <a:accent3>
        <a:srgbClr val="71706C"/>
      </a:accent3>
      <a:accent4>
        <a:srgbClr val="C4BBAC"/>
      </a:accent4>
      <a:accent5>
        <a:srgbClr val="711E2D"/>
      </a:accent5>
      <a:accent6>
        <a:srgbClr val="DBCBBD"/>
      </a:accent6>
      <a:hlink>
        <a:srgbClr val="7F3362"/>
      </a:hlink>
      <a:folHlink>
        <a:srgbClr val="CCA4BC"/>
      </a:folHlink>
    </a:clrScheme>
    <a:fontScheme name="Custom 1">
      <a:majorFont>
        <a:latin typeface="Franklin Gothic Dem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TAMSIN THESIS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B9"/>
      </a:accent1>
      <a:accent2>
        <a:srgbClr val="00B2CA"/>
      </a:accent2>
      <a:accent3>
        <a:srgbClr val="5BC2A3"/>
      </a:accent3>
      <a:accent4>
        <a:srgbClr val="AABF8D"/>
      </a:accent4>
      <a:accent5>
        <a:srgbClr val="F9BC76"/>
      </a:accent5>
      <a:accent6>
        <a:srgbClr val="F6803C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arker classic blue">
      <a:dk1>
        <a:srgbClr val="072640"/>
      </a:dk1>
      <a:lt1>
        <a:sysClr val="window" lastClr="FFFFFF"/>
      </a:lt1>
      <a:dk2>
        <a:srgbClr val="2A2A35"/>
      </a:dk2>
      <a:lt2>
        <a:srgbClr val="F0EDE5"/>
      </a:lt2>
      <a:accent1>
        <a:srgbClr val="C4AB5F"/>
      </a:accent1>
      <a:accent2>
        <a:srgbClr val="0F4C81"/>
      </a:accent2>
      <a:accent3>
        <a:srgbClr val="71706C"/>
      </a:accent3>
      <a:accent4>
        <a:srgbClr val="C4BBAC"/>
      </a:accent4>
      <a:accent5>
        <a:srgbClr val="711E2D"/>
      </a:accent5>
      <a:accent6>
        <a:srgbClr val="DBCBBD"/>
      </a:accent6>
      <a:hlink>
        <a:srgbClr val="7F3362"/>
      </a:hlink>
      <a:folHlink>
        <a:srgbClr val="CCA4BC"/>
      </a:folHlink>
    </a:clrScheme>
    <a:fontScheme name="Custom 1">
      <a:majorFont>
        <a:latin typeface="Franklin Gothic Dem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2199</Words>
  <Application>Microsoft Office PowerPoint</Application>
  <PresentationFormat>Widescreen</PresentationFormat>
  <Paragraphs>440</Paragraphs>
  <Slides>33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Office Theme</vt:lpstr>
      <vt:lpstr>Office Theme</vt:lpstr>
      <vt:lpstr>Office Theme</vt:lpstr>
      <vt:lpstr>Office Theme</vt:lpstr>
      <vt:lpstr>Office Theme</vt:lpstr>
      <vt:lpstr>Office Theme</vt:lpstr>
      <vt:lpstr>Genomics for Cancer Clinicians</vt:lpstr>
      <vt:lpstr>PowerPoint Presentation</vt:lpstr>
      <vt:lpstr>Acknowledgements</vt:lpstr>
      <vt:lpstr>Schedule</vt:lpstr>
      <vt:lpstr> Inherited Cancer Predisposition Dr Alex Henderson, clinical geneticist Ms Kelly Sullivan, genetic counsellor Dr Polona Le Quesne Stabej </vt:lpstr>
      <vt:lpstr>PowerPoint Presentation</vt:lpstr>
      <vt:lpstr>PowerPoint Presentation</vt:lpstr>
      <vt:lpstr>PowerPoint Presentation</vt:lpstr>
      <vt:lpstr>Pathogenicity classification of germline variants</vt:lpstr>
      <vt:lpstr>PowerPoint Presentation</vt:lpstr>
      <vt:lpstr>PowerPoint Presentation</vt:lpstr>
      <vt:lpstr>PowerPoint Presentation</vt:lpstr>
      <vt:lpstr>Clinical genetic testing in Ao/NZ</vt:lpstr>
      <vt:lpstr>Pedigree</vt:lpstr>
      <vt:lpstr>Pre-test counselling</vt:lpstr>
      <vt:lpstr>PowerPoint Presentation</vt:lpstr>
      <vt:lpstr>PowerPoint Presentation</vt:lpstr>
      <vt:lpstr>PowerPoint Presentation</vt:lpstr>
      <vt:lpstr>PowerPoint Presentation</vt:lpstr>
      <vt:lpstr>Pedigree</vt:lpstr>
      <vt:lpstr>Genomic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issues relevant to germline-focussed tumour analysis</vt:lpstr>
      <vt:lpstr>PowerPoint Presentation</vt:lpstr>
      <vt:lpstr>Actionability of germline variants</vt:lpstr>
      <vt:lpstr>PowerPoint Presentation</vt:lpstr>
      <vt:lpstr>PowerPoint Presentation</vt:lpstr>
      <vt:lpstr>End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 Metastatic colorectal cancer  BRAF V600E and resistance to therapy through BRAF exon 2-10 deletion </dc:title>
  <dc:creator>Polona Le Quesne Stabej</dc:creator>
  <cp:lastModifiedBy>Polona Le Quesne Stabej</cp:lastModifiedBy>
  <cp:revision>10</cp:revision>
  <dcterms:created xsi:type="dcterms:W3CDTF">2022-03-24T22:10:24Z</dcterms:created>
  <dcterms:modified xsi:type="dcterms:W3CDTF">2022-09-09T22:10:27Z</dcterms:modified>
</cp:coreProperties>
</file>