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  <p:sldMasterId id="2147483703" r:id="rId2"/>
  </p:sldMasterIdLst>
  <p:notesMasterIdLst>
    <p:notesMasterId r:id="rId53"/>
  </p:notesMasterIdLst>
  <p:sldIdLst>
    <p:sldId id="412" r:id="rId3"/>
    <p:sldId id="259" r:id="rId4"/>
    <p:sldId id="258" r:id="rId5"/>
    <p:sldId id="439" r:id="rId6"/>
    <p:sldId id="265" r:id="rId7"/>
    <p:sldId id="384" r:id="rId8"/>
    <p:sldId id="406" r:id="rId9"/>
    <p:sldId id="267" r:id="rId10"/>
    <p:sldId id="433" r:id="rId11"/>
    <p:sldId id="410" r:id="rId12"/>
    <p:sldId id="408" r:id="rId13"/>
    <p:sldId id="385" r:id="rId14"/>
    <p:sldId id="413" r:id="rId15"/>
    <p:sldId id="435" r:id="rId16"/>
    <p:sldId id="397" r:id="rId17"/>
    <p:sldId id="304" r:id="rId18"/>
    <p:sldId id="414" r:id="rId19"/>
    <p:sldId id="386" r:id="rId20"/>
    <p:sldId id="380" r:id="rId21"/>
    <p:sldId id="387" r:id="rId22"/>
    <p:sldId id="381" r:id="rId23"/>
    <p:sldId id="415" r:id="rId24"/>
    <p:sldId id="390" r:id="rId25"/>
    <p:sldId id="428" r:id="rId26"/>
    <p:sldId id="429" r:id="rId27"/>
    <p:sldId id="430" r:id="rId28"/>
    <p:sldId id="388" r:id="rId29"/>
    <p:sldId id="416" r:id="rId30"/>
    <p:sldId id="389" r:id="rId31"/>
    <p:sldId id="423" r:id="rId32"/>
    <p:sldId id="425" r:id="rId33"/>
    <p:sldId id="426" r:id="rId34"/>
    <p:sldId id="431" r:id="rId35"/>
    <p:sldId id="437" r:id="rId36"/>
    <p:sldId id="438" r:id="rId37"/>
    <p:sldId id="417" r:id="rId38"/>
    <p:sldId id="401" r:id="rId39"/>
    <p:sldId id="424" r:id="rId40"/>
    <p:sldId id="418" r:id="rId41"/>
    <p:sldId id="392" r:id="rId42"/>
    <p:sldId id="342" r:id="rId43"/>
    <p:sldId id="403" r:id="rId44"/>
    <p:sldId id="419" r:id="rId45"/>
    <p:sldId id="370" r:id="rId46"/>
    <p:sldId id="334" r:id="rId47"/>
    <p:sldId id="333" r:id="rId48"/>
    <p:sldId id="398" r:id="rId49"/>
    <p:sldId id="351" r:id="rId50"/>
    <p:sldId id="420" r:id="rId51"/>
    <p:sldId id="396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2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0A6A36"/>
    <a:srgbClr val="848484"/>
    <a:srgbClr val="E52C2D"/>
    <a:srgbClr val="66FF33"/>
    <a:srgbClr val="0099FF"/>
    <a:srgbClr val="CCFF66"/>
    <a:srgbClr val="FF9966"/>
    <a:srgbClr val="FFCC99"/>
    <a:srgbClr val="F2D0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57268B-829A-4A4B-9E7E-29CCF756B5B5}" v="1" dt="2022-07-07T20:47:04.660"/>
    <p1510:client id="{B8A1017A-7798-E34E-831E-A34B95A337D3}" v="29" dt="2022-07-08T01:07:55.683"/>
    <p1510:client id="{E050558D-2C44-47A9-9368-002B3CAEDCB2}" v="15732" dt="2022-07-07T23:09:51.7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75"/>
    <p:restoredTop sz="94712"/>
  </p:normalViewPr>
  <p:slideViewPr>
    <p:cSldViewPr snapToGrid="0">
      <p:cViewPr varScale="1">
        <p:scale>
          <a:sx n="115" d="100"/>
          <a:sy n="115" d="100"/>
        </p:scale>
        <p:origin x="576" y="200"/>
      </p:cViewPr>
      <p:guideLst>
        <p:guide pos="3840"/>
        <p:guide orient="horz" pos="22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8" Type="http://schemas.microsoft.com/office/2015/10/relationships/revisionInfo" Target="revisionInfo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E947D8-9982-4134-9AB0-F586AA136A91}" type="datetimeFigureOut">
              <a:rPr lang="en-NZ" smtClean="0"/>
              <a:t>12/07/22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1BD876-C4A2-472F-8A10-A9A03858824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66345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solidFill>
                <a:srgbClr val="FF0000"/>
              </a:solidFill>
            </a:endParaRPr>
          </a:p>
          <a:p>
            <a:endParaRPr lang="en-NZ" b="1" dirty="0">
              <a:solidFill>
                <a:srgbClr val="FF0000"/>
              </a:solidFill>
            </a:endParaRP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989163-B6C8-46B3-95AB-CEF8D302D5F4}" type="slidenum">
              <a:rPr lang="en-NZ" smtClean="0"/>
              <a:t>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743269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1BD876-C4A2-472F-8A10-A9A038588248}" type="slidenum">
              <a:rPr lang="en-NZ" smtClean="0"/>
              <a:t>21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04366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1BD876-C4A2-472F-8A10-A9A038588248}" type="slidenum">
              <a:rPr lang="en-NZ" smtClean="0"/>
              <a:t>23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776447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1BD876-C4A2-472F-8A10-A9A038588248}" type="slidenum">
              <a:rPr lang="en-NZ" smtClean="0"/>
              <a:t>29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612382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1BD876-C4A2-472F-8A10-A9A038588248}" type="slidenum">
              <a:rPr lang="en-NZ" smtClean="0"/>
              <a:t>35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296581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1BD876-C4A2-472F-8A10-A9A038588248}" type="slidenum">
              <a:rPr lang="en-NZ" smtClean="0"/>
              <a:t>37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585515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1BD876-C4A2-472F-8A10-A9A038588248}" type="slidenum">
              <a:rPr lang="en-NZ" smtClean="0"/>
              <a:t>38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210918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989163-B6C8-46B3-95AB-CEF8D302D5F4}" type="slidenum">
              <a:rPr lang="en-NZ" smtClean="0"/>
              <a:t>44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805484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BA7F95-EE9A-479A-ADBD-1454ED01B3CD}" type="slidenum">
              <a:rPr lang="en-NZ" smtClean="0"/>
              <a:t>45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97843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1BD876-C4A2-472F-8A10-A9A038588248}" type="slidenum">
              <a:rPr lang="en-NZ" smtClean="0"/>
              <a:t>46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843110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1BD876-C4A2-472F-8A10-A9A038588248}" type="slidenum">
              <a:rPr lang="en-NZ" smtClean="0"/>
              <a:t>48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98456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1BD876-C4A2-472F-8A10-A9A038588248}" type="slidenum">
              <a:rPr lang="en-NZ" smtClean="0"/>
              <a:t>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537169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989163-B6C8-46B3-95AB-CEF8D302D5F4}" type="slidenum">
              <a:rPr lang="en-NZ" smtClean="0"/>
              <a:t>49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23317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1BD876-C4A2-472F-8A10-A9A038588248}" type="slidenum">
              <a:rPr lang="en-NZ" smtClean="0"/>
              <a:t>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02797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1BD876-C4A2-472F-8A10-A9A038588248}" type="slidenum">
              <a:rPr lang="en-NZ" smtClean="0"/>
              <a:t>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92899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1BD876-C4A2-472F-8A10-A9A038588248}" type="slidenum">
              <a:rPr lang="en-NZ" smtClean="0"/>
              <a:t>10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625488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1BD876-C4A2-472F-8A10-A9A038588248}" type="slidenum">
              <a:rPr lang="en-NZ" smtClean="0"/>
              <a:t>14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791694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BA7F95-EE9A-479A-ADBD-1454ED01B3CD}" type="slidenum">
              <a:rPr lang="en-NZ" smtClean="0"/>
              <a:t>16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122884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1BD876-C4A2-472F-8A10-A9A038588248}" type="slidenum">
              <a:rPr lang="en-NZ" smtClean="0"/>
              <a:t>18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804707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1BD876-C4A2-472F-8A10-A9A038588248}" type="slidenum">
              <a:rPr lang="en-NZ" smtClean="0"/>
              <a:t>20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85271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F20D3-3773-4519-9A62-C39644D24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F91201-4C7F-417D-B2CB-667A493B7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2AE22-6DE0-4BC7-838A-17DD5468E560}" type="datetimeFigureOut">
              <a:rPr lang="en-NZ" smtClean="0"/>
              <a:t>12/07/22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84F8BA-6E1D-48CA-9488-75CA152B5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549721-84C3-40F5-9E87-4D295934D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39E01-786B-4167-9681-95B5F59DB59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94373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B13DA-C9A5-4439-9357-2E4EF6827F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AB174B-DD45-4183-ACBF-F99AF3E218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0BAE2-9C75-402D-AF5A-A5582B4AA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2AE22-6DE0-4BC7-838A-17DD5468E560}" type="datetimeFigureOut">
              <a:rPr lang="en-NZ" smtClean="0"/>
              <a:t>12/07/22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55FBE-2C9C-4BD5-93A5-8FE7C42BD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3A96DC-F86E-4841-BAED-F2874F44B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39E01-786B-4167-9681-95B5F59DB59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02534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41BD07-88A0-4E6A-BA76-D3E9AB9FD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89DB2-ED0C-4014-B7CC-DE3DF49C4C2D}" type="datetimeFigureOut">
              <a:rPr lang="en-NZ" smtClean="0"/>
              <a:t>12/07/22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A5C949-50A4-45F9-B6F7-E434C1DF9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5DE08E-D38D-4273-A532-C205A9031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555E7-D405-4794-B332-432F4573E0A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09783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CC2FE-2768-460A-B4CE-80C5FD168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11F3F-DE9B-4099-9F64-E6ED3B2C2A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CB90EB-4135-4623-8745-1C78E502D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89DB2-ED0C-4014-B7CC-DE3DF49C4C2D}" type="datetimeFigureOut">
              <a:rPr lang="en-NZ" smtClean="0"/>
              <a:t>12/07/22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58E765-1A99-4A88-92C4-CCD5BD959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94FD0-68D7-4F9F-B54F-E07995BFF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555E7-D405-4794-B332-432F4573E0A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20189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1DA46-120F-3342-A3A8-0F8C6CD8C9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DE7137-17DA-BF40-B7AE-F989515BF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A3BFF-7A01-484F-872A-5938E315A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1B47C-6463-1E4D-9D94-8C3EB994AA91}" type="datetimeFigureOut">
              <a:rPr lang="en-GB" smtClean="0"/>
              <a:t>12/07/2022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20555D-2C38-ED49-B7AC-0C05FD000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0CB8C-2154-504B-A251-20499190B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968DA-4D75-924F-BD84-09BE9E39D4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4253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73B693-26BA-4E8F-82AF-75E6959F9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93398F-F81E-4304-AFBD-CACC4B58C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642422-6FE4-45D3-821F-A801D98EC0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2AE22-6DE0-4BC7-838A-17DD5468E560}" type="datetimeFigureOut">
              <a:rPr lang="en-NZ" smtClean="0"/>
              <a:t>12/07/22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ACE7B7-3749-45DB-B073-EDC1BCF68F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4B3560-A7A3-4763-BAF2-422E428C44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39E01-786B-4167-9681-95B5F59DB59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49942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1ACDF1-F9F6-46EF-8E7C-B6AD81582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83C49D-2622-4BF6-8A26-05F20A8E06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33620-8399-4636-802A-9C1110C50A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89DB2-ED0C-4014-B7CC-DE3DF49C4C2D}" type="datetimeFigureOut">
              <a:rPr lang="en-NZ" smtClean="0"/>
              <a:t>12/07/22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242EB5-825F-4D81-B51B-0DB8DA9EA3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81EF5-3186-4EDA-BDE8-B1FEC15648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555E7-D405-4794-B332-432F4573E0A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9047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4" r:id="rId2"/>
    <p:sldLayoutId id="214748371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hyperlink" Target="https://doi.org/10.1101/2021.07.22.453427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690DD23-A322-4BCF-ADD3-8E64591C05A2}"/>
              </a:ext>
            </a:extLst>
          </p:cNvPr>
          <p:cNvSpPr/>
          <p:nvPr/>
        </p:nvSpPr>
        <p:spPr>
          <a:xfrm>
            <a:off x="-110836" y="5275131"/>
            <a:ext cx="12385963" cy="1333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AECC0A-E78F-475F-A73B-E492906F5E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>
            <a:normAutofit/>
          </a:bodyPr>
          <a:lstStyle/>
          <a:p>
            <a:r>
              <a:rPr lang="en-NZ" sz="7200">
                <a:solidFill>
                  <a:schemeClr val="bg1"/>
                </a:solidFill>
              </a:rPr>
              <a:t>Genomics for Cancer Clinicians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F6A5A4-95EA-42FA-8802-4C1647E60E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19369"/>
            <a:ext cx="9144000" cy="1655762"/>
          </a:xfrm>
        </p:spPr>
        <p:txBody>
          <a:bodyPr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6-session practical course</a:t>
            </a:r>
            <a:endParaRPr lang="en-NZ" sz="4800">
              <a:solidFill>
                <a:schemeClr val="bg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6B8EB87-B22A-4518-A01C-68AF16FAED54}"/>
              </a:ext>
            </a:extLst>
          </p:cNvPr>
          <p:cNvGrpSpPr/>
          <p:nvPr/>
        </p:nvGrpSpPr>
        <p:grpSpPr>
          <a:xfrm>
            <a:off x="3836059" y="5536722"/>
            <a:ext cx="4519883" cy="810550"/>
            <a:chOff x="4087602" y="5536722"/>
            <a:chExt cx="4519883" cy="810550"/>
          </a:xfrm>
        </p:grpSpPr>
        <p:pic>
          <p:nvPicPr>
            <p:cNvPr id="1026" name="Picture 2" descr="The University of Auckland - WUN">
              <a:extLst>
                <a:ext uri="{FF2B5EF4-FFF2-40B4-BE49-F238E27FC236}">
                  <a16:creationId xmlns:a16="http://schemas.microsoft.com/office/drawing/2014/main" id="{CAC9B731-AE8D-48B8-A6D4-9348C88120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7602" y="5536722"/>
              <a:ext cx="2456783" cy="810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442B69E-9A61-496C-A1B9-63CC4F678B86}"/>
                </a:ext>
              </a:extLst>
            </p:cNvPr>
            <p:cNvSpPr txBox="1"/>
            <p:nvPr/>
          </p:nvSpPr>
          <p:spPr>
            <a:xfrm>
              <a:off x="6661373" y="5649609"/>
              <a:ext cx="19461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035085"/>
                  </a:solidFill>
                  <a:latin typeface="+mj-lt"/>
                </a:rPr>
                <a:t>Genomics into</a:t>
              </a:r>
            </a:p>
            <a:p>
              <a:r>
                <a:rPr lang="en-US" sz="1600">
                  <a:solidFill>
                    <a:srgbClr val="035085"/>
                  </a:solidFill>
                  <a:latin typeface="+mj-lt"/>
                </a:rPr>
                <a:t>Medicine</a:t>
              </a:r>
              <a:endParaRPr lang="en-NZ" sz="1600">
                <a:solidFill>
                  <a:srgbClr val="035085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450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B201344-30B5-744E-BD1E-7FD13BB2A893}"/>
              </a:ext>
            </a:extLst>
          </p:cNvPr>
          <p:cNvSpPr txBox="1">
            <a:spLocks/>
          </p:cNvSpPr>
          <p:nvPr/>
        </p:nvSpPr>
        <p:spPr>
          <a:xfrm>
            <a:off x="275925" y="1462582"/>
            <a:ext cx="12131975" cy="4212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Segoe UI Semibold"/>
                <a:ea typeface="+mn-lt"/>
                <a:cs typeface="+mn-lt"/>
              </a:rPr>
              <a:t>Drivers play a significant role in driving </a:t>
            </a:r>
            <a:r>
              <a:rPr lang="en-US" sz="2000" err="1">
                <a:latin typeface="Segoe UI Semibold"/>
                <a:ea typeface="+mn-lt"/>
                <a:cs typeface="+mn-lt"/>
              </a:rPr>
              <a:t>tumourigenesis</a:t>
            </a:r>
            <a:endParaRPr lang="en-US" sz="2000">
              <a:latin typeface="Segoe UI Semibold"/>
              <a:ea typeface="+mn-lt"/>
              <a:cs typeface="+mn-lt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45D61E8-9D08-467E-81E1-4639F1E6EC9A}"/>
              </a:ext>
            </a:extLst>
          </p:cNvPr>
          <p:cNvSpPr txBox="1">
            <a:spLocks/>
          </p:cNvSpPr>
          <p:nvPr/>
        </p:nvSpPr>
        <p:spPr>
          <a:xfrm>
            <a:off x="275925" y="1976474"/>
            <a:ext cx="11916075" cy="4212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Segoe UI Semibold"/>
                <a:ea typeface="+mn-lt"/>
                <a:cs typeface="+mn-lt"/>
              </a:rPr>
              <a:t>Passengers have a negligible effect on cancer cell fitness at a particular time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A07C7B0-79E6-4DAB-A0FA-4644AC9EA4F5}"/>
              </a:ext>
            </a:extLst>
          </p:cNvPr>
          <p:cNvSpPr txBox="1">
            <a:spLocks/>
          </p:cNvSpPr>
          <p:nvPr/>
        </p:nvSpPr>
        <p:spPr>
          <a:xfrm>
            <a:off x="60025" y="2490366"/>
            <a:ext cx="11630325" cy="4212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Segoe UI Semibold"/>
                <a:ea typeface="+mn-lt"/>
                <a:cs typeface="+mn-lt"/>
              </a:rPr>
              <a:t>This binary classification is not perfect:</a:t>
            </a:r>
            <a:endParaRPr lang="en-GB" sz="200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1C28EFE-BF56-4FB2-87DF-84794089E6B0}"/>
              </a:ext>
            </a:extLst>
          </p:cNvPr>
          <p:cNvSpPr txBox="1">
            <a:spLocks/>
          </p:cNvSpPr>
          <p:nvPr/>
        </p:nvSpPr>
        <p:spPr>
          <a:xfrm>
            <a:off x="275925" y="3004258"/>
            <a:ext cx="11630325" cy="4212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Segoe UI Semibold"/>
                <a:ea typeface="+mn-lt"/>
                <a:cs typeface="+mn-lt"/>
              </a:rPr>
              <a:t>Multiple passenger mutations can work in concert/substitute for drivers</a:t>
            </a:r>
            <a:endParaRPr lang="en-GB" sz="200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E8F9493-5C4B-4977-9569-D746010B9A34}"/>
              </a:ext>
            </a:extLst>
          </p:cNvPr>
          <p:cNvSpPr txBox="1">
            <a:spLocks/>
          </p:cNvSpPr>
          <p:nvPr/>
        </p:nvSpPr>
        <p:spPr>
          <a:xfrm>
            <a:off x="2084258" y="250825"/>
            <a:ext cx="8024631" cy="6978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NZ" sz="3200">
                <a:solidFill>
                  <a:srgbClr val="00B0F0"/>
                </a:solidFill>
              </a:rPr>
              <a:t>Oncogenes and Tumour Suppressor Genes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F134497-822B-41D0-8E37-B97420CE28CE}"/>
              </a:ext>
            </a:extLst>
          </p:cNvPr>
          <p:cNvSpPr txBox="1">
            <a:spLocks/>
          </p:cNvSpPr>
          <p:nvPr/>
        </p:nvSpPr>
        <p:spPr>
          <a:xfrm>
            <a:off x="60025" y="948690"/>
            <a:ext cx="12131975" cy="4212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Segoe UI Semibold"/>
                <a:ea typeface="+mn-lt"/>
                <a:cs typeface="+mn-lt"/>
              </a:rPr>
              <a:t>For both classes of genes, mutations are classified as drivers or passengers: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BC32991-DBF7-4772-9A14-31FF7A1F7392}"/>
              </a:ext>
            </a:extLst>
          </p:cNvPr>
          <p:cNvSpPr txBox="1">
            <a:spLocks/>
          </p:cNvSpPr>
          <p:nvPr/>
        </p:nvSpPr>
        <p:spPr>
          <a:xfrm>
            <a:off x="273470" y="3518152"/>
            <a:ext cx="11630325" cy="4212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Segoe UI Semibold"/>
                <a:ea typeface="+mn-lt"/>
                <a:cs typeface="+mn-lt"/>
              </a:rPr>
              <a:t>Distinction between drivers and passengers is dynamic and can change over time</a:t>
            </a:r>
          </a:p>
        </p:txBody>
      </p:sp>
    </p:spTree>
    <p:extLst>
      <p:ext uri="{BB962C8B-B14F-4D97-AF65-F5344CB8AC3E}">
        <p14:creationId xmlns:p14="http://schemas.microsoft.com/office/powerpoint/2010/main" val="102143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roup 146">
            <a:extLst>
              <a:ext uri="{FF2B5EF4-FFF2-40B4-BE49-F238E27FC236}">
                <a16:creationId xmlns:a16="http://schemas.microsoft.com/office/drawing/2014/main" id="{ECD491EA-69E4-2F42-9611-07EC70C930AC}"/>
              </a:ext>
            </a:extLst>
          </p:cNvPr>
          <p:cNvGrpSpPr>
            <a:grpSpLocks noChangeAspect="1"/>
          </p:cNvGrpSpPr>
          <p:nvPr/>
        </p:nvGrpSpPr>
        <p:grpSpPr>
          <a:xfrm>
            <a:off x="4235040" y="1590487"/>
            <a:ext cx="3732388" cy="973434"/>
            <a:chOff x="330702" y="1933791"/>
            <a:chExt cx="5588388" cy="1457209"/>
          </a:xfrm>
        </p:grpSpPr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D872E275-3741-214F-BF62-6B6D594F05F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86190" y="2211444"/>
              <a:ext cx="4658298" cy="576001"/>
              <a:chOff x="1612537" y="1576099"/>
              <a:chExt cx="8972003" cy="1109391"/>
            </a:xfrm>
          </p:grpSpPr>
          <p:grpSp>
            <p:nvGrpSpPr>
              <p:cNvPr id="153" name="Group 152">
                <a:extLst>
                  <a:ext uri="{FF2B5EF4-FFF2-40B4-BE49-F238E27FC236}">
                    <a16:creationId xmlns:a16="http://schemas.microsoft.com/office/drawing/2014/main" id="{492B2BCC-6CC8-A74D-B915-230C577F51EE}"/>
                  </a:ext>
                </a:extLst>
              </p:cNvPr>
              <p:cNvGrpSpPr/>
              <p:nvPr/>
            </p:nvGrpSpPr>
            <p:grpSpPr>
              <a:xfrm>
                <a:off x="5453990" y="2009086"/>
                <a:ext cx="1296000" cy="676404"/>
                <a:chOff x="5834480" y="2983283"/>
                <a:chExt cx="1296000" cy="676404"/>
              </a:xfrm>
            </p:grpSpPr>
            <p:cxnSp>
              <p:nvCxnSpPr>
                <p:cNvPr id="162" name="Straight Connector 161">
                  <a:extLst>
                    <a:ext uri="{FF2B5EF4-FFF2-40B4-BE49-F238E27FC236}">
                      <a16:creationId xmlns:a16="http://schemas.microsoft.com/office/drawing/2014/main" id="{76F6B47A-07DA-504A-9D4A-9624C8920D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800000">
                  <a:off x="7099501" y="2983283"/>
                  <a:ext cx="0" cy="676404"/>
                </a:xfrm>
                <a:prstGeom prst="line">
                  <a:avLst/>
                </a:prstGeom>
                <a:ln w="25400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Straight Connector 162">
                  <a:extLst>
                    <a:ext uri="{FF2B5EF4-FFF2-40B4-BE49-F238E27FC236}">
                      <a16:creationId xmlns:a16="http://schemas.microsoft.com/office/drawing/2014/main" id="{FB535715-7B86-AE46-997F-906CD95648A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9800000" flipH="1">
                  <a:off x="5861512" y="2983283"/>
                  <a:ext cx="0" cy="676404"/>
                </a:xfrm>
                <a:prstGeom prst="line">
                  <a:avLst/>
                </a:prstGeom>
                <a:ln w="25400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Straight Connector 163">
                  <a:extLst>
                    <a:ext uri="{FF2B5EF4-FFF2-40B4-BE49-F238E27FC236}">
                      <a16:creationId xmlns:a16="http://schemas.microsoft.com/office/drawing/2014/main" id="{46157ED0-E582-D941-A90E-67E67F786CDB}"/>
                    </a:ext>
                  </a:extLst>
                </p:cNvPr>
                <p:cNvCxnSpPr/>
                <p:nvPr/>
              </p:nvCxnSpPr>
              <p:spPr>
                <a:xfrm>
                  <a:off x="6012493" y="3607496"/>
                  <a:ext cx="936000" cy="0"/>
                </a:xfrm>
                <a:prstGeom prst="line">
                  <a:avLst/>
                </a:prstGeom>
                <a:ln w="25400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164">
                  <a:extLst>
                    <a:ext uri="{FF2B5EF4-FFF2-40B4-BE49-F238E27FC236}">
                      <a16:creationId xmlns:a16="http://schemas.microsoft.com/office/drawing/2014/main" id="{31E71F31-ADF8-3546-BDAD-0AF011DD853E}"/>
                    </a:ext>
                  </a:extLst>
                </p:cNvPr>
                <p:cNvCxnSpPr/>
                <p:nvPr/>
              </p:nvCxnSpPr>
              <p:spPr>
                <a:xfrm>
                  <a:off x="5834480" y="3268118"/>
                  <a:ext cx="1296000" cy="0"/>
                </a:xfrm>
                <a:prstGeom prst="line">
                  <a:avLst/>
                </a:prstGeom>
                <a:ln w="25400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007C1DD1-3DAA-D543-A38D-B6095E3076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04540" y="2646606"/>
                <a:ext cx="1080000" cy="0"/>
              </a:xfrm>
              <a:prstGeom prst="line">
                <a:avLst/>
              </a:prstGeom>
              <a:ln w="50800">
                <a:solidFill>
                  <a:srgbClr val="9411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94169987-63A0-3041-8C1A-3F1281ECB33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9494895" y="2116099"/>
                <a:ext cx="1080000" cy="0"/>
              </a:xfrm>
              <a:prstGeom prst="line">
                <a:avLst/>
              </a:prstGeom>
              <a:ln w="50800">
                <a:solidFill>
                  <a:srgbClr val="9411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ACD20E8A-EFC3-8646-A7A2-B2F51BC020D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782765" y="1809052"/>
                <a:ext cx="3240000" cy="416689"/>
              </a:xfrm>
              <a:prstGeom prst="line">
                <a:avLst/>
              </a:prstGeom>
              <a:ln w="508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57B6E6B0-FFEC-2241-802E-56AF5022B93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690165" y="1996177"/>
                <a:ext cx="3348000" cy="416689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B21DA19E-CE4D-8644-8DF1-D30804D233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12537" y="2671685"/>
                <a:ext cx="1080000" cy="0"/>
              </a:xfrm>
              <a:prstGeom prst="line">
                <a:avLst/>
              </a:prstGeom>
              <a:ln w="50800">
                <a:solidFill>
                  <a:srgbClr val="9411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789A3E4D-B2A4-2048-AB24-9F99303D934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602892" y="2141178"/>
                <a:ext cx="1080000" cy="0"/>
              </a:xfrm>
              <a:prstGeom prst="line">
                <a:avLst/>
              </a:prstGeom>
              <a:ln w="50800">
                <a:solidFill>
                  <a:srgbClr val="9411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01AD201D-C733-784C-843A-B4CFDB63BDD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166394" y="1810981"/>
                <a:ext cx="3240000" cy="416689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6EF7AEF2-7893-1E44-A6F3-F350AF417F6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154819" y="1998106"/>
                <a:ext cx="3348000" cy="416689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5417343E-0E43-C447-83E7-C9A854B98B4E}"/>
                </a:ext>
              </a:extLst>
            </p:cNvPr>
            <p:cNvSpPr txBox="1"/>
            <p:nvPr/>
          </p:nvSpPr>
          <p:spPr>
            <a:xfrm>
              <a:off x="4236121" y="2792044"/>
              <a:ext cx="1682969" cy="3685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/>
                <a:t>Cell proliferation</a:t>
              </a: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76A8AB13-4EAA-C641-9AA4-80A0D41630EB}"/>
                </a:ext>
              </a:extLst>
            </p:cNvPr>
            <p:cNvSpPr txBox="1"/>
            <p:nvPr/>
          </p:nvSpPr>
          <p:spPr>
            <a:xfrm>
              <a:off x="330702" y="2792044"/>
              <a:ext cx="1258148" cy="5989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/>
                <a:t>Senescence</a:t>
              </a:r>
            </a:p>
            <a:p>
              <a:r>
                <a:rPr lang="en-US" sz="1000"/>
                <a:t>Cell death</a:t>
              </a: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50D3EAFD-66CE-F24C-8316-446663149C01}"/>
                </a:ext>
              </a:extLst>
            </p:cNvPr>
            <p:cNvSpPr txBox="1"/>
            <p:nvPr/>
          </p:nvSpPr>
          <p:spPr>
            <a:xfrm>
              <a:off x="968236" y="1933791"/>
              <a:ext cx="1918181" cy="3685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err="1"/>
                <a:t>Tumour</a:t>
              </a:r>
              <a:r>
                <a:rPr lang="en-US" sz="1000"/>
                <a:t> suppressor</a:t>
              </a: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4777B283-35AE-D142-974B-3EF6D7B2349E}"/>
                </a:ext>
              </a:extLst>
            </p:cNvPr>
            <p:cNvSpPr txBox="1"/>
            <p:nvPr/>
          </p:nvSpPr>
          <p:spPr>
            <a:xfrm>
              <a:off x="3898563" y="1933791"/>
              <a:ext cx="1152542" cy="3685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Oncogene</a:t>
              </a:r>
            </a:p>
          </p:txBody>
        </p: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59BFCBE6-D981-4D43-AAC0-641D9A2C1967}"/>
              </a:ext>
            </a:extLst>
          </p:cNvPr>
          <p:cNvGrpSpPr>
            <a:grpSpLocks noChangeAspect="1"/>
          </p:cNvGrpSpPr>
          <p:nvPr/>
        </p:nvGrpSpPr>
        <p:grpSpPr>
          <a:xfrm>
            <a:off x="1208285" y="5095287"/>
            <a:ext cx="3732388" cy="973434"/>
            <a:chOff x="330702" y="1933791"/>
            <a:chExt cx="5588388" cy="1457209"/>
          </a:xfrm>
        </p:grpSpPr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30A9331A-6D88-444C-BCC6-C8370EEF950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86190" y="2211444"/>
              <a:ext cx="4658298" cy="576001"/>
              <a:chOff x="1612537" y="1576099"/>
              <a:chExt cx="8972003" cy="1109391"/>
            </a:xfrm>
          </p:grpSpPr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59FADB7E-898F-0045-86F6-807A6E872E17}"/>
                  </a:ext>
                </a:extLst>
              </p:cNvPr>
              <p:cNvGrpSpPr/>
              <p:nvPr/>
            </p:nvGrpSpPr>
            <p:grpSpPr>
              <a:xfrm>
                <a:off x="5453990" y="2009086"/>
                <a:ext cx="1296000" cy="676404"/>
                <a:chOff x="5834480" y="2983283"/>
                <a:chExt cx="1296000" cy="676404"/>
              </a:xfrm>
            </p:grpSpPr>
            <p:cxnSp>
              <p:nvCxnSpPr>
                <p:cNvPr id="181" name="Straight Connector 180">
                  <a:extLst>
                    <a:ext uri="{FF2B5EF4-FFF2-40B4-BE49-F238E27FC236}">
                      <a16:creationId xmlns:a16="http://schemas.microsoft.com/office/drawing/2014/main" id="{1CAAF85D-08FE-8244-B1DE-50041023F5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800000">
                  <a:off x="7099501" y="2983283"/>
                  <a:ext cx="0" cy="676404"/>
                </a:xfrm>
                <a:prstGeom prst="line">
                  <a:avLst/>
                </a:prstGeom>
                <a:ln w="25400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Straight Connector 181">
                  <a:extLst>
                    <a:ext uri="{FF2B5EF4-FFF2-40B4-BE49-F238E27FC236}">
                      <a16:creationId xmlns:a16="http://schemas.microsoft.com/office/drawing/2014/main" id="{5426356F-C2CF-0B40-817D-7A029979A0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9800000" flipH="1">
                  <a:off x="5861512" y="2983283"/>
                  <a:ext cx="0" cy="676404"/>
                </a:xfrm>
                <a:prstGeom prst="line">
                  <a:avLst/>
                </a:prstGeom>
                <a:ln w="25400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Straight Connector 182">
                  <a:extLst>
                    <a:ext uri="{FF2B5EF4-FFF2-40B4-BE49-F238E27FC236}">
                      <a16:creationId xmlns:a16="http://schemas.microsoft.com/office/drawing/2014/main" id="{A4417112-19FE-8749-BA22-9BBCE65391C3}"/>
                    </a:ext>
                  </a:extLst>
                </p:cNvPr>
                <p:cNvCxnSpPr/>
                <p:nvPr/>
              </p:nvCxnSpPr>
              <p:spPr>
                <a:xfrm>
                  <a:off x="6012493" y="3607496"/>
                  <a:ext cx="936000" cy="0"/>
                </a:xfrm>
                <a:prstGeom prst="line">
                  <a:avLst/>
                </a:prstGeom>
                <a:ln w="25400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4" name="Straight Connector 183">
                  <a:extLst>
                    <a:ext uri="{FF2B5EF4-FFF2-40B4-BE49-F238E27FC236}">
                      <a16:creationId xmlns:a16="http://schemas.microsoft.com/office/drawing/2014/main" id="{4FCD02B2-7935-504B-9CA1-CC70F8C8353F}"/>
                    </a:ext>
                  </a:extLst>
                </p:cNvPr>
                <p:cNvCxnSpPr/>
                <p:nvPr/>
              </p:nvCxnSpPr>
              <p:spPr>
                <a:xfrm>
                  <a:off x="5834480" y="3268118"/>
                  <a:ext cx="1296000" cy="0"/>
                </a:xfrm>
                <a:prstGeom prst="line">
                  <a:avLst/>
                </a:prstGeom>
                <a:ln w="25400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EDC86A54-582F-FF43-A3FE-80DF2EC79F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04540" y="2646606"/>
                <a:ext cx="1080000" cy="0"/>
              </a:xfrm>
              <a:prstGeom prst="line">
                <a:avLst/>
              </a:prstGeom>
              <a:ln w="50800">
                <a:solidFill>
                  <a:srgbClr val="9411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5B229AF3-5358-2D40-A55A-40212706F7E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9494895" y="2116099"/>
                <a:ext cx="1080000" cy="0"/>
              </a:xfrm>
              <a:prstGeom prst="line">
                <a:avLst/>
              </a:prstGeom>
              <a:ln w="50800">
                <a:solidFill>
                  <a:srgbClr val="9411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D024D4DF-2B20-F24C-8339-5A07F0FBBA0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782765" y="1809052"/>
                <a:ext cx="3240000" cy="416689"/>
              </a:xfrm>
              <a:prstGeom prst="line">
                <a:avLst/>
              </a:prstGeom>
              <a:ln w="508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1332A56C-1085-A94D-B796-2588C14661B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690165" y="1996177"/>
                <a:ext cx="3348000" cy="416689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B06A887B-1551-8B47-8AB9-AA896DE0D1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12537" y="2671685"/>
                <a:ext cx="1080000" cy="0"/>
              </a:xfrm>
              <a:prstGeom prst="line">
                <a:avLst/>
              </a:prstGeom>
              <a:ln w="50800">
                <a:solidFill>
                  <a:srgbClr val="9411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A019C294-5CE5-A145-8FE8-090655AA86F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602892" y="2141178"/>
                <a:ext cx="1080000" cy="0"/>
              </a:xfrm>
              <a:prstGeom prst="line">
                <a:avLst/>
              </a:prstGeom>
              <a:ln w="50800">
                <a:solidFill>
                  <a:srgbClr val="9411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CD4B8D55-FC88-0D48-9FC0-5CD4E9D1E74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166394" y="1810981"/>
                <a:ext cx="3240000" cy="416689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FE9AD73E-73AD-F148-AD47-DD5BFDA7F610}"/>
                </a:ext>
              </a:extLst>
            </p:cNvPr>
            <p:cNvSpPr txBox="1"/>
            <p:nvPr/>
          </p:nvSpPr>
          <p:spPr>
            <a:xfrm>
              <a:off x="4236121" y="2792044"/>
              <a:ext cx="1682969" cy="3685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/>
                <a:t>Cell proliferation</a:t>
              </a:r>
            </a:p>
          </p:txBody>
        </p: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D39E7B37-5982-C74E-98B0-23B7201CF012}"/>
                </a:ext>
              </a:extLst>
            </p:cNvPr>
            <p:cNvSpPr txBox="1"/>
            <p:nvPr/>
          </p:nvSpPr>
          <p:spPr>
            <a:xfrm>
              <a:off x="330702" y="2792044"/>
              <a:ext cx="1258148" cy="5989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/>
                <a:t>Senescence</a:t>
              </a:r>
            </a:p>
            <a:p>
              <a:r>
                <a:rPr lang="en-US" sz="1000"/>
                <a:t>Cell death</a:t>
              </a:r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2DFA5174-D191-4E44-B4A1-4D66FB15B84A}"/>
                </a:ext>
              </a:extLst>
            </p:cNvPr>
            <p:cNvSpPr txBox="1"/>
            <p:nvPr/>
          </p:nvSpPr>
          <p:spPr>
            <a:xfrm>
              <a:off x="968236" y="1933791"/>
              <a:ext cx="1918181" cy="3685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err="1"/>
                <a:t>Tumour</a:t>
              </a:r>
              <a:r>
                <a:rPr lang="en-US" sz="1000"/>
                <a:t> suppressor</a:t>
              </a:r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45DBE4D8-9D92-A843-856D-D24B7C118818}"/>
                </a:ext>
              </a:extLst>
            </p:cNvPr>
            <p:cNvSpPr txBox="1"/>
            <p:nvPr/>
          </p:nvSpPr>
          <p:spPr>
            <a:xfrm>
              <a:off x="3864972" y="1933791"/>
              <a:ext cx="1152542" cy="3685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Oncogene</a:t>
              </a:r>
            </a:p>
          </p:txBody>
        </p:sp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1319319C-9FA2-0D43-AE1F-E31DF0B76484}"/>
              </a:ext>
            </a:extLst>
          </p:cNvPr>
          <p:cNvGrpSpPr>
            <a:grpSpLocks noChangeAspect="1"/>
          </p:cNvGrpSpPr>
          <p:nvPr/>
        </p:nvGrpSpPr>
        <p:grpSpPr>
          <a:xfrm>
            <a:off x="384318" y="2662145"/>
            <a:ext cx="3732388" cy="973434"/>
            <a:chOff x="330702" y="1933791"/>
            <a:chExt cx="5588388" cy="1457209"/>
          </a:xfrm>
        </p:grpSpPr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D72FE3A3-EAA5-0C40-867B-79B3F755FBC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86190" y="2211444"/>
              <a:ext cx="4658298" cy="576001"/>
              <a:chOff x="1612537" y="1576099"/>
              <a:chExt cx="8972003" cy="1109391"/>
            </a:xfrm>
          </p:grpSpPr>
          <p:grpSp>
            <p:nvGrpSpPr>
              <p:cNvPr id="191" name="Group 190">
                <a:extLst>
                  <a:ext uri="{FF2B5EF4-FFF2-40B4-BE49-F238E27FC236}">
                    <a16:creationId xmlns:a16="http://schemas.microsoft.com/office/drawing/2014/main" id="{FA654A2A-BF96-BD40-A551-13D28D764206}"/>
                  </a:ext>
                </a:extLst>
              </p:cNvPr>
              <p:cNvGrpSpPr/>
              <p:nvPr/>
            </p:nvGrpSpPr>
            <p:grpSpPr>
              <a:xfrm>
                <a:off x="5453990" y="2009086"/>
                <a:ext cx="1296000" cy="676404"/>
                <a:chOff x="5834480" y="2983283"/>
                <a:chExt cx="1296000" cy="676404"/>
              </a:xfrm>
            </p:grpSpPr>
            <p:cxnSp>
              <p:nvCxnSpPr>
                <p:cNvPr id="200" name="Straight Connector 199">
                  <a:extLst>
                    <a:ext uri="{FF2B5EF4-FFF2-40B4-BE49-F238E27FC236}">
                      <a16:creationId xmlns:a16="http://schemas.microsoft.com/office/drawing/2014/main" id="{04F6F5DF-77E9-2347-B6FF-34616649E0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800000">
                  <a:off x="7099501" y="2983283"/>
                  <a:ext cx="0" cy="676404"/>
                </a:xfrm>
                <a:prstGeom prst="line">
                  <a:avLst/>
                </a:prstGeom>
                <a:ln w="25400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Straight Connector 200">
                  <a:extLst>
                    <a:ext uri="{FF2B5EF4-FFF2-40B4-BE49-F238E27FC236}">
                      <a16:creationId xmlns:a16="http://schemas.microsoft.com/office/drawing/2014/main" id="{69BF27BD-625C-4E43-83D9-3DDD537EFB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9800000" flipH="1">
                  <a:off x="5861512" y="2983283"/>
                  <a:ext cx="0" cy="676404"/>
                </a:xfrm>
                <a:prstGeom prst="line">
                  <a:avLst/>
                </a:prstGeom>
                <a:ln w="25400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>
                  <a:extLst>
                    <a:ext uri="{FF2B5EF4-FFF2-40B4-BE49-F238E27FC236}">
                      <a16:creationId xmlns:a16="http://schemas.microsoft.com/office/drawing/2014/main" id="{C06366C0-E14C-3E42-97BA-C89842FD0B97}"/>
                    </a:ext>
                  </a:extLst>
                </p:cNvPr>
                <p:cNvCxnSpPr/>
                <p:nvPr/>
              </p:nvCxnSpPr>
              <p:spPr>
                <a:xfrm>
                  <a:off x="6012493" y="3607496"/>
                  <a:ext cx="936000" cy="0"/>
                </a:xfrm>
                <a:prstGeom prst="line">
                  <a:avLst/>
                </a:prstGeom>
                <a:ln w="25400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3" name="Straight Connector 202">
                  <a:extLst>
                    <a:ext uri="{FF2B5EF4-FFF2-40B4-BE49-F238E27FC236}">
                      <a16:creationId xmlns:a16="http://schemas.microsoft.com/office/drawing/2014/main" id="{2EC1D443-6CC5-D542-96BC-3516BDD5FEBE}"/>
                    </a:ext>
                  </a:extLst>
                </p:cNvPr>
                <p:cNvCxnSpPr/>
                <p:nvPr/>
              </p:nvCxnSpPr>
              <p:spPr>
                <a:xfrm>
                  <a:off x="5834480" y="3268118"/>
                  <a:ext cx="1296000" cy="0"/>
                </a:xfrm>
                <a:prstGeom prst="line">
                  <a:avLst/>
                </a:prstGeom>
                <a:ln w="25400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92" name="Straight Connector 191">
                <a:extLst>
                  <a:ext uri="{FF2B5EF4-FFF2-40B4-BE49-F238E27FC236}">
                    <a16:creationId xmlns:a16="http://schemas.microsoft.com/office/drawing/2014/main" id="{32083B28-4B46-D34E-B886-CE23FEC4F6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04540" y="2646606"/>
                <a:ext cx="1080000" cy="0"/>
              </a:xfrm>
              <a:prstGeom prst="line">
                <a:avLst/>
              </a:prstGeom>
              <a:ln w="50800">
                <a:solidFill>
                  <a:srgbClr val="9411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>
                <a:extLst>
                  <a:ext uri="{FF2B5EF4-FFF2-40B4-BE49-F238E27FC236}">
                    <a16:creationId xmlns:a16="http://schemas.microsoft.com/office/drawing/2014/main" id="{A37C77B4-D241-214F-8245-CF085DAEECF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9494895" y="2116099"/>
                <a:ext cx="1080000" cy="0"/>
              </a:xfrm>
              <a:prstGeom prst="line">
                <a:avLst/>
              </a:prstGeom>
              <a:ln w="50800">
                <a:solidFill>
                  <a:srgbClr val="9411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09D689EA-E770-2B47-BC47-04E19F592C0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782765" y="1809052"/>
                <a:ext cx="3240000" cy="416689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id="{2835BE6B-6088-0E44-84A4-26414DC7DCF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690165" y="1996177"/>
                <a:ext cx="3348000" cy="416689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4FADFC8C-3514-C84D-8341-9E3126403E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12537" y="2671685"/>
                <a:ext cx="1080000" cy="0"/>
              </a:xfrm>
              <a:prstGeom prst="line">
                <a:avLst/>
              </a:prstGeom>
              <a:ln w="50800">
                <a:solidFill>
                  <a:srgbClr val="9411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>
                <a:extLst>
                  <a:ext uri="{FF2B5EF4-FFF2-40B4-BE49-F238E27FC236}">
                    <a16:creationId xmlns:a16="http://schemas.microsoft.com/office/drawing/2014/main" id="{7B921DB1-C6F2-9A48-A3BC-4D10C81709A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602892" y="2141178"/>
                <a:ext cx="1080000" cy="0"/>
              </a:xfrm>
              <a:prstGeom prst="line">
                <a:avLst/>
              </a:prstGeom>
              <a:ln w="50800">
                <a:solidFill>
                  <a:srgbClr val="9411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>
                <a:extLst>
                  <a:ext uri="{FF2B5EF4-FFF2-40B4-BE49-F238E27FC236}">
                    <a16:creationId xmlns:a16="http://schemas.microsoft.com/office/drawing/2014/main" id="{368995D2-4714-3445-85D4-8EF8797B906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166394" y="1810981"/>
                <a:ext cx="3240000" cy="416689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E2E97C80-4BBB-504D-9A7D-CF5DD1309A0D}"/>
                </a:ext>
              </a:extLst>
            </p:cNvPr>
            <p:cNvSpPr txBox="1"/>
            <p:nvPr/>
          </p:nvSpPr>
          <p:spPr>
            <a:xfrm>
              <a:off x="4236121" y="2792044"/>
              <a:ext cx="1682969" cy="3685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/>
                <a:t>Cell proliferation</a:t>
              </a:r>
            </a:p>
          </p:txBody>
        </p: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3BE70843-F1BB-CA44-A2A1-3E8ABFA1FE1B}"/>
                </a:ext>
              </a:extLst>
            </p:cNvPr>
            <p:cNvSpPr txBox="1"/>
            <p:nvPr/>
          </p:nvSpPr>
          <p:spPr>
            <a:xfrm>
              <a:off x="330702" y="2792044"/>
              <a:ext cx="1258148" cy="5989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/>
                <a:t>Senescence</a:t>
              </a:r>
            </a:p>
            <a:p>
              <a:r>
                <a:rPr lang="en-US" sz="1000"/>
                <a:t>Cell death</a:t>
              </a:r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D7A5D3A7-F785-5C4D-96FC-8665DC9BF62F}"/>
                </a:ext>
              </a:extLst>
            </p:cNvPr>
            <p:cNvSpPr txBox="1"/>
            <p:nvPr/>
          </p:nvSpPr>
          <p:spPr>
            <a:xfrm>
              <a:off x="968236" y="1933791"/>
              <a:ext cx="1918181" cy="3685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err="1"/>
                <a:t>Tumour</a:t>
              </a:r>
              <a:r>
                <a:rPr lang="en-US" sz="1000"/>
                <a:t> suppressor</a:t>
              </a:r>
            </a:p>
          </p:txBody>
        </p:sp>
        <p:sp>
          <p:nvSpPr>
            <p:cNvPr id="190" name="TextBox 189">
              <a:extLst>
                <a:ext uri="{FF2B5EF4-FFF2-40B4-BE49-F238E27FC236}">
                  <a16:creationId xmlns:a16="http://schemas.microsoft.com/office/drawing/2014/main" id="{BD776D89-B2E4-7143-AD68-ED72CBE6326A}"/>
                </a:ext>
              </a:extLst>
            </p:cNvPr>
            <p:cNvSpPr txBox="1"/>
            <p:nvPr/>
          </p:nvSpPr>
          <p:spPr>
            <a:xfrm>
              <a:off x="3394605" y="1933791"/>
              <a:ext cx="1663768" cy="3685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/>
                <a:t>Proto-oncogene</a:t>
              </a:r>
            </a:p>
          </p:txBody>
        </p:sp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9FF361D9-5EF9-DF42-86E0-F4E891832B0B}"/>
              </a:ext>
            </a:extLst>
          </p:cNvPr>
          <p:cNvGrpSpPr>
            <a:grpSpLocks noChangeAspect="1"/>
          </p:cNvGrpSpPr>
          <p:nvPr/>
        </p:nvGrpSpPr>
        <p:grpSpPr>
          <a:xfrm>
            <a:off x="8051137" y="2674513"/>
            <a:ext cx="3732388" cy="973434"/>
            <a:chOff x="330702" y="1933791"/>
            <a:chExt cx="5588388" cy="1457209"/>
          </a:xfrm>
        </p:grpSpPr>
        <p:grpSp>
          <p:nvGrpSpPr>
            <p:cNvPr id="205" name="Group 204">
              <a:extLst>
                <a:ext uri="{FF2B5EF4-FFF2-40B4-BE49-F238E27FC236}">
                  <a16:creationId xmlns:a16="http://schemas.microsoft.com/office/drawing/2014/main" id="{A420CD5F-47F9-7C42-8958-C445BA4562B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86190" y="2211444"/>
              <a:ext cx="4658298" cy="576001"/>
              <a:chOff x="1612537" y="1576099"/>
              <a:chExt cx="8972003" cy="1109391"/>
            </a:xfrm>
          </p:grpSpPr>
          <p:grpSp>
            <p:nvGrpSpPr>
              <p:cNvPr id="210" name="Group 209">
                <a:extLst>
                  <a:ext uri="{FF2B5EF4-FFF2-40B4-BE49-F238E27FC236}">
                    <a16:creationId xmlns:a16="http://schemas.microsoft.com/office/drawing/2014/main" id="{4E1E9880-EC5F-A24C-AD28-E99B31D21751}"/>
                  </a:ext>
                </a:extLst>
              </p:cNvPr>
              <p:cNvGrpSpPr/>
              <p:nvPr/>
            </p:nvGrpSpPr>
            <p:grpSpPr>
              <a:xfrm>
                <a:off x="5453990" y="2009086"/>
                <a:ext cx="1296000" cy="676404"/>
                <a:chOff x="5834480" y="2983283"/>
                <a:chExt cx="1296000" cy="676404"/>
              </a:xfrm>
            </p:grpSpPr>
            <p:cxnSp>
              <p:nvCxnSpPr>
                <p:cNvPr id="218" name="Straight Connector 217">
                  <a:extLst>
                    <a:ext uri="{FF2B5EF4-FFF2-40B4-BE49-F238E27FC236}">
                      <a16:creationId xmlns:a16="http://schemas.microsoft.com/office/drawing/2014/main" id="{4498C927-9972-C549-8816-04179EA785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800000">
                  <a:off x="7099501" y="2983283"/>
                  <a:ext cx="0" cy="676404"/>
                </a:xfrm>
                <a:prstGeom prst="line">
                  <a:avLst/>
                </a:prstGeom>
                <a:ln w="25400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9" name="Straight Connector 218">
                  <a:extLst>
                    <a:ext uri="{FF2B5EF4-FFF2-40B4-BE49-F238E27FC236}">
                      <a16:creationId xmlns:a16="http://schemas.microsoft.com/office/drawing/2014/main" id="{D337ED13-5E19-4F48-9F2B-E5DCCD0C6E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9800000" flipH="1">
                  <a:off x="5861512" y="2983283"/>
                  <a:ext cx="0" cy="676404"/>
                </a:xfrm>
                <a:prstGeom prst="line">
                  <a:avLst/>
                </a:prstGeom>
                <a:ln w="25400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0" name="Straight Connector 219">
                  <a:extLst>
                    <a:ext uri="{FF2B5EF4-FFF2-40B4-BE49-F238E27FC236}">
                      <a16:creationId xmlns:a16="http://schemas.microsoft.com/office/drawing/2014/main" id="{97B9A197-5EFB-2C42-B3AF-23FD7A73F803}"/>
                    </a:ext>
                  </a:extLst>
                </p:cNvPr>
                <p:cNvCxnSpPr/>
                <p:nvPr/>
              </p:nvCxnSpPr>
              <p:spPr>
                <a:xfrm>
                  <a:off x="6012493" y="3607496"/>
                  <a:ext cx="936000" cy="0"/>
                </a:xfrm>
                <a:prstGeom prst="line">
                  <a:avLst/>
                </a:prstGeom>
                <a:ln w="25400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1" name="Straight Connector 220">
                  <a:extLst>
                    <a:ext uri="{FF2B5EF4-FFF2-40B4-BE49-F238E27FC236}">
                      <a16:creationId xmlns:a16="http://schemas.microsoft.com/office/drawing/2014/main" id="{554EAB6D-1C9B-B145-A8E6-BB6644DD3470}"/>
                    </a:ext>
                  </a:extLst>
                </p:cNvPr>
                <p:cNvCxnSpPr/>
                <p:nvPr/>
              </p:nvCxnSpPr>
              <p:spPr>
                <a:xfrm>
                  <a:off x="5834480" y="3268118"/>
                  <a:ext cx="1296000" cy="0"/>
                </a:xfrm>
                <a:prstGeom prst="line">
                  <a:avLst/>
                </a:prstGeom>
                <a:ln w="25400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11" name="Straight Connector 210">
                <a:extLst>
                  <a:ext uri="{FF2B5EF4-FFF2-40B4-BE49-F238E27FC236}">
                    <a16:creationId xmlns:a16="http://schemas.microsoft.com/office/drawing/2014/main" id="{D29BD8F8-E39B-2046-9FA9-AD825C2D82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04540" y="2646606"/>
                <a:ext cx="1080000" cy="0"/>
              </a:xfrm>
              <a:prstGeom prst="line">
                <a:avLst/>
              </a:prstGeom>
              <a:ln w="50800">
                <a:solidFill>
                  <a:srgbClr val="9411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>
                <a:extLst>
                  <a:ext uri="{FF2B5EF4-FFF2-40B4-BE49-F238E27FC236}">
                    <a16:creationId xmlns:a16="http://schemas.microsoft.com/office/drawing/2014/main" id="{AA820706-BB41-D542-BEF1-99D1343EEB4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9494895" y="2116099"/>
                <a:ext cx="1080000" cy="0"/>
              </a:xfrm>
              <a:prstGeom prst="line">
                <a:avLst/>
              </a:prstGeom>
              <a:ln w="50800">
                <a:solidFill>
                  <a:srgbClr val="9411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>
                <a:extLst>
                  <a:ext uri="{FF2B5EF4-FFF2-40B4-BE49-F238E27FC236}">
                    <a16:creationId xmlns:a16="http://schemas.microsoft.com/office/drawing/2014/main" id="{13B3FA15-BC3B-8445-9E99-B2F9B277F27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782765" y="1809052"/>
                <a:ext cx="3240000" cy="416689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>
                <a:extLst>
                  <a:ext uri="{FF2B5EF4-FFF2-40B4-BE49-F238E27FC236}">
                    <a16:creationId xmlns:a16="http://schemas.microsoft.com/office/drawing/2014/main" id="{7E683433-322E-E14C-8BC2-71B84C859BB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690165" y="1996177"/>
                <a:ext cx="3348000" cy="416689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>
                <a:extLst>
                  <a:ext uri="{FF2B5EF4-FFF2-40B4-BE49-F238E27FC236}">
                    <a16:creationId xmlns:a16="http://schemas.microsoft.com/office/drawing/2014/main" id="{F06B8157-1F0E-124D-85AD-606C4FFCB2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12537" y="2671685"/>
                <a:ext cx="1080000" cy="0"/>
              </a:xfrm>
              <a:prstGeom prst="line">
                <a:avLst/>
              </a:prstGeom>
              <a:ln w="50800">
                <a:solidFill>
                  <a:srgbClr val="9411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>
                <a:extLst>
                  <a:ext uri="{FF2B5EF4-FFF2-40B4-BE49-F238E27FC236}">
                    <a16:creationId xmlns:a16="http://schemas.microsoft.com/office/drawing/2014/main" id="{2DD4BD4B-26E2-464F-A42C-A57C4ED87BE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602892" y="2141178"/>
                <a:ext cx="1080000" cy="0"/>
              </a:xfrm>
              <a:prstGeom prst="line">
                <a:avLst/>
              </a:prstGeom>
              <a:ln w="50800">
                <a:solidFill>
                  <a:srgbClr val="9411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6D40C0FA-D046-2141-9512-70891535A7A9}"/>
                </a:ext>
              </a:extLst>
            </p:cNvPr>
            <p:cNvSpPr txBox="1"/>
            <p:nvPr/>
          </p:nvSpPr>
          <p:spPr>
            <a:xfrm>
              <a:off x="4236121" y="2792044"/>
              <a:ext cx="1682969" cy="3685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/>
                <a:t>Cell proliferation</a:t>
              </a:r>
            </a:p>
          </p:txBody>
        </p: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3A90415C-09CC-9C4D-AEF2-99964F993397}"/>
                </a:ext>
              </a:extLst>
            </p:cNvPr>
            <p:cNvSpPr txBox="1"/>
            <p:nvPr/>
          </p:nvSpPr>
          <p:spPr>
            <a:xfrm>
              <a:off x="330702" y="2792044"/>
              <a:ext cx="1258148" cy="5989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/>
                <a:t>Senescence</a:t>
              </a:r>
            </a:p>
            <a:p>
              <a:r>
                <a:rPr lang="en-US" sz="1000"/>
                <a:t>Cell death</a:t>
              </a:r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44710976-C3AF-484F-B4CA-0FBAF7330106}"/>
                </a:ext>
              </a:extLst>
            </p:cNvPr>
            <p:cNvSpPr txBox="1"/>
            <p:nvPr/>
          </p:nvSpPr>
          <p:spPr>
            <a:xfrm>
              <a:off x="968236" y="1933791"/>
              <a:ext cx="1918181" cy="3685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err="1"/>
                <a:t>Tumour</a:t>
              </a:r>
              <a:r>
                <a:rPr lang="en-US" sz="1000"/>
                <a:t> suppressor</a:t>
              </a:r>
            </a:p>
          </p:txBody>
        </p: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9549D4A3-1347-CE43-8797-FBC251069989}"/>
                </a:ext>
              </a:extLst>
            </p:cNvPr>
            <p:cNvSpPr txBox="1"/>
            <p:nvPr/>
          </p:nvSpPr>
          <p:spPr>
            <a:xfrm>
              <a:off x="3394605" y="1933791"/>
              <a:ext cx="1663768" cy="3685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/>
                <a:t>Proto-oncogene</a:t>
              </a:r>
            </a:p>
          </p:txBody>
        </p:sp>
      </p:grp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B9F7A2B3-61BA-F543-9B13-D4FBC4FC8BB8}"/>
              </a:ext>
            </a:extLst>
          </p:cNvPr>
          <p:cNvGrpSpPr>
            <a:grpSpLocks noChangeAspect="1"/>
          </p:cNvGrpSpPr>
          <p:nvPr/>
        </p:nvGrpSpPr>
        <p:grpSpPr>
          <a:xfrm>
            <a:off x="4240434" y="3512319"/>
            <a:ext cx="3732388" cy="973434"/>
            <a:chOff x="330702" y="1933791"/>
            <a:chExt cx="5588388" cy="1457209"/>
          </a:xfrm>
        </p:grpSpPr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3728FF20-60AA-5649-A3EE-AD299D55241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86190" y="2211444"/>
              <a:ext cx="4658298" cy="576001"/>
              <a:chOff x="1612537" y="1576099"/>
              <a:chExt cx="8972003" cy="1109391"/>
            </a:xfrm>
          </p:grpSpPr>
          <p:grpSp>
            <p:nvGrpSpPr>
              <p:cNvPr id="228" name="Group 227">
                <a:extLst>
                  <a:ext uri="{FF2B5EF4-FFF2-40B4-BE49-F238E27FC236}">
                    <a16:creationId xmlns:a16="http://schemas.microsoft.com/office/drawing/2014/main" id="{21C3D9E2-FA34-C34B-BE95-B13111EE1023}"/>
                  </a:ext>
                </a:extLst>
              </p:cNvPr>
              <p:cNvGrpSpPr/>
              <p:nvPr/>
            </p:nvGrpSpPr>
            <p:grpSpPr>
              <a:xfrm>
                <a:off x="5453990" y="2009086"/>
                <a:ext cx="1296000" cy="676404"/>
                <a:chOff x="5834480" y="2983283"/>
                <a:chExt cx="1296000" cy="676404"/>
              </a:xfrm>
            </p:grpSpPr>
            <p:cxnSp>
              <p:nvCxnSpPr>
                <p:cNvPr id="237" name="Straight Connector 236">
                  <a:extLst>
                    <a:ext uri="{FF2B5EF4-FFF2-40B4-BE49-F238E27FC236}">
                      <a16:creationId xmlns:a16="http://schemas.microsoft.com/office/drawing/2014/main" id="{B40B5559-AA1D-D649-8A13-110E2CCA41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800000">
                  <a:off x="7099501" y="2983283"/>
                  <a:ext cx="0" cy="676404"/>
                </a:xfrm>
                <a:prstGeom prst="line">
                  <a:avLst/>
                </a:prstGeom>
                <a:ln w="25400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8" name="Straight Connector 237">
                  <a:extLst>
                    <a:ext uri="{FF2B5EF4-FFF2-40B4-BE49-F238E27FC236}">
                      <a16:creationId xmlns:a16="http://schemas.microsoft.com/office/drawing/2014/main" id="{D0106C0E-2672-4545-A97B-29DAA9566B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9800000" flipH="1">
                  <a:off x="5861512" y="2983283"/>
                  <a:ext cx="0" cy="676404"/>
                </a:xfrm>
                <a:prstGeom prst="line">
                  <a:avLst/>
                </a:prstGeom>
                <a:ln w="25400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>
                  <a:extLst>
                    <a:ext uri="{FF2B5EF4-FFF2-40B4-BE49-F238E27FC236}">
                      <a16:creationId xmlns:a16="http://schemas.microsoft.com/office/drawing/2014/main" id="{BD2F1E38-FA52-8848-9337-1235E9EC7772}"/>
                    </a:ext>
                  </a:extLst>
                </p:cNvPr>
                <p:cNvCxnSpPr/>
                <p:nvPr/>
              </p:nvCxnSpPr>
              <p:spPr>
                <a:xfrm>
                  <a:off x="6012493" y="3607496"/>
                  <a:ext cx="936000" cy="0"/>
                </a:xfrm>
                <a:prstGeom prst="line">
                  <a:avLst/>
                </a:prstGeom>
                <a:ln w="25400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0" name="Straight Connector 239">
                  <a:extLst>
                    <a:ext uri="{FF2B5EF4-FFF2-40B4-BE49-F238E27FC236}">
                      <a16:creationId xmlns:a16="http://schemas.microsoft.com/office/drawing/2014/main" id="{7E28E406-4A89-FF48-BF01-C9372455E5A5}"/>
                    </a:ext>
                  </a:extLst>
                </p:cNvPr>
                <p:cNvCxnSpPr/>
                <p:nvPr/>
              </p:nvCxnSpPr>
              <p:spPr>
                <a:xfrm>
                  <a:off x="5834480" y="3268118"/>
                  <a:ext cx="1296000" cy="0"/>
                </a:xfrm>
                <a:prstGeom prst="line">
                  <a:avLst/>
                </a:prstGeom>
                <a:ln w="25400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29" name="Straight Connector 228">
                <a:extLst>
                  <a:ext uri="{FF2B5EF4-FFF2-40B4-BE49-F238E27FC236}">
                    <a16:creationId xmlns:a16="http://schemas.microsoft.com/office/drawing/2014/main" id="{2AEBF642-7523-BA4E-BEA0-88CB238DB3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04540" y="2646606"/>
                <a:ext cx="1080000" cy="0"/>
              </a:xfrm>
              <a:prstGeom prst="line">
                <a:avLst/>
              </a:prstGeom>
              <a:ln w="50800">
                <a:solidFill>
                  <a:srgbClr val="9411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>
                <a:extLst>
                  <a:ext uri="{FF2B5EF4-FFF2-40B4-BE49-F238E27FC236}">
                    <a16:creationId xmlns:a16="http://schemas.microsoft.com/office/drawing/2014/main" id="{46703C37-1D7A-0C49-A46F-5A6348B2C02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9494895" y="2116099"/>
                <a:ext cx="1080000" cy="0"/>
              </a:xfrm>
              <a:prstGeom prst="line">
                <a:avLst/>
              </a:prstGeom>
              <a:ln w="50800">
                <a:solidFill>
                  <a:srgbClr val="9411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>
                <a:extLst>
                  <a:ext uri="{FF2B5EF4-FFF2-40B4-BE49-F238E27FC236}">
                    <a16:creationId xmlns:a16="http://schemas.microsoft.com/office/drawing/2014/main" id="{EF291633-44F5-0B4A-8B51-A14296AA074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782765" y="1809052"/>
                <a:ext cx="3240000" cy="416689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>
                <a:extLst>
                  <a:ext uri="{FF2B5EF4-FFF2-40B4-BE49-F238E27FC236}">
                    <a16:creationId xmlns:a16="http://schemas.microsoft.com/office/drawing/2014/main" id="{0CA31822-4290-0640-B3C4-AE60F075708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690165" y="1996177"/>
                <a:ext cx="3348000" cy="416689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>
                <a:extLst>
                  <a:ext uri="{FF2B5EF4-FFF2-40B4-BE49-F238E27FC236}">
                    <a16:creationId xmlns:a16="http://schemas.microsoft.com/office/drawing/2014/main" id="{9AD3078A-FBEB-2B4F-BEF1-10E55BFE33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12537" y="2671685"/>
                <a:ext cx="1080000" cy="0"/>
              </a:xfrm>
              <a:prstGeom prst="line">
                <a:avLst/>
              </a:prstGeom>
              <a:ln w="50800">
                <a:solidFill>
                  <a:srgbClr val="9411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>
                <a:extLst>
                  <a:ext uri="{FF2B5EF4-FFF2-40B4-BE49-F238E27FC236}">
                    <a16:creationId xmlns:a16="http://schemas.microsoft.com/office/drawing/2014/main" id="{3006F3FA-CEEF-514C-91A3-C1E2428E026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602892" y="2141178"/>
                <a:ext cx="1080000" cy="0"/>
              </a:xfrm>
              <a:prstGeom prst="line">
                <a:avLst/>
              </a:prstGeom>
              <a:ln w="50800">
                <a:solidFill>
                  <a:srgbClr val="9411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>
                <a:extLst>
                  <a:ext uri="{FF2B5EF4-FFF2-40B4-BE49-F238E27FC236}">
                    <a16:creationId xmlns:a16="http://schemas.microsoft.com/office/drawing/2014/main" id="{68930813-5166-034A-90C9-EC3BD174CF1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166394" y="1810981"/>
                <a:ext cx="3240000" cy="416689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>
                <a:extLst>
                  <a:ext uri="{FF2B5EF4-FFF2-40B4-BE49-F238E27FC236}">
                    <a16:creationId xmlns:a16="http://schemas.microsoft.com/office/drawing/2014/main" id="{D76EE8E6-2FD0-ED43-BEEE-6FBFAEE294A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154819" y="1998106"/>
                <a:ext cx="3348000" cy="416689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B1415BC2-CADB-7A45-9113-3C93143CD96B}"/>
                </a:ext>
              </a:extLst>
            </p:cNvPr>
            <p:cNvSpPr txBox="1"/>
            <p:nvPr/>
          </p:nvSpPr>
          <p:spPr>
            <a:xfrm>
              <a:off x="4236121" y="2792044"/>
              <a:ext cx="1682969" cy="3685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/>
                <a:t>Cell proliferation</a:t>
              </a:r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8C575185-CB32-C14C-BF5A-0D2713E9E907}"/>
                </a:ext>
              </a:extLst>
            </p:cNvPr>
            <p:cNvSpPr txBox="1"/>
            <p:nvPr/>
          </p:nvSpPr>
          <p:spPr>
            <a:xfrm>
              <a:off x="330702" y="2792044"/>
              <a:ext cx="1258148" cy="5989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/>
                <a:t>Senescence</a:t>
              </a:r>
            </a:p>
            <a:p>
              <a:r>
                <a:rPr lang="en-US" sz="1000"/>
                <a:t>Cell death</a:t>
              </a:r>
            </a:p>
          </p:txBody>
        </p:sp>
        <p:sp>
          <p:nvSpPr>
            <p:cNvPr id="226" name="TextBox 225">
              <a:extLst>
                <a:ext uri="{FF2B5EF4-FFF2-40B4-BE49-F238E27FC236}">
                  <a16:creationId xmlns:a16="http://schemas.microsoft.com/office/drawing/2014/main" id="{D095408F-2A98-8C48-89AD-5E5E715234CA}"/>
                </a:ext>
              </a:extLst>
            </p:cNvPr>
            <p:cNvSpPr txBox="1"/>
            <p:nvPr/>
          </p:nvSpPr>
          <p:spPr>
            <a:xfrm>
              <a:off x="968236" y="1933791"/>
              <a:ext cx="1918181" cy="3685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err="1"/>
                <a:t>Tumour</a:t>
              </a:r>
              <a:r>
                <a:rPr lang="en-US" sz="1000"/>
                <a:t> suppressor</a:t>
              </a:r>
            </a:p>
          </p:txBody>
        </p:sp>
        <p:sp>
          <p:nvSpPr>
            <p:cNvPr id="227" name="TextBox 226">
              <a:extLst>
                <a:ext uri="{FF2B5EF4-FFF2-40B4-BE49-F238E27FC236}">
                  <a16:creationId xmlns:a16="http://schemas.microsoft.com/office/drawing/2014/main" id="{E8870FA3-603F-6247-905B-AB4107B49A3F}"/>
                </a:ext>
              </a:extLst>
            </p:cNvPr>
            <p:cNvSpPr txBox="1"/>
            <p:nvPr/>
          </p:nvSpPr>
          <p:spPr>
            <a:xfrm>
              <a:off x="3394605" y="1933791"/>
              <a:ext cx="1663768" cy="3685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/>
                <a:t>Proto-oncogene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31E2319-E34D-0F45-BDD7-3F7AFA8A0BC8}"/>
              </a:ext>
            </a:extLst>
          </p:cNvPr>
          <p:cNvGrpSpPr/>
          <p:nvPr/>
        </p:nvGrpSpPr>
        <p:grpSpPr>
          <a:xfrm>
            <a:off x="7236074" y="5103291"/>
            <a:ext cx="3732388" cy="973434"/>
            <a:chOff x="5982560" y="5378031"/>
            <a:chExt cx="3732388" cy="973434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66DCFE33-0071-6442-B91E-3B463AB75DD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982560" y="5378031"/>
              <a:ext cx="3732388" cy="973434"/>
              <a:chOff x="330702" y="1933791"/>
              <a:chExt cx="5588388" cy="1457209"/>
            </a:xfrm>
          </p:grpSpPr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5F758CA7-BDDE-B448-92E6-7ADA46B6C66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86190" y="2211444"/>
                <a:ext cx="4658298" cy="576001"/>
                <a:chOff x="1612537" y="1576099"/>
                <a:chExt cx="8972003" cy="1109391"/>
              </a:xfrm>
            </p:grpSpPr>
            <p:grpSp>
              <p:nvGrpSpPr>
                <p:cNvPr id="108" name="Group 107">
                  <a:extLst>
                    <a:ext uri="{FF2B5EF4-FFF2-40B4-BE49-F238E27FC236}">
                      <a16:creationId xmlns:a16="http://schemas.microsoft.com/office/drawing/2014/main" id="{D82EE23A-A760-CF46-9105-CD89E7EBD35C}"/>
                    </a:ext>
                  </a:extLst>
                </p:cNvPr>
                <p:cNvGrpSpPr/>
                <p:nvPr/>
              </p:nvGrpSpPr>
              <p:grpSpPr>
                <a:xfrm>
                  <a:off x="5453990" y="2009086"/>
                  <a:ext cx="1296000" cy="676404"/>
                  <a:chOff x="5834480" y="2983283"/>
                  <a:chExt cx="1296000" cy="676404"/>
                </a:xfrm>
              </p:grpSpPr>
              <p:cxnSp>
                <p:nvCxnSpPr>
                  <p:cNvPr id="143" name="Straight Connector 142">
                    <a:extLst>
                      <a:ext uri="{FF2B5EF4-FFF2-40B4-BE49-F238E27FC236}">
                        <a16:creationId xmlns:a16="http://schemas.microsoft.com/office/drawing/2014/main" id="{47E345ED-5206-3845-8F82-18749882597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800000">
                    <a:off x="7099501" y="2983283"/>
                    <a:ext cx="0" cy="676404"/>
                  </a:xfrm>
                  <a:prstGeom prst="line">
                    <a:avLst/>
                  </a:prstGeom>
                  <a:ln w="25400">
                    <a:solidFill>
                      <a:srgbClr val="7030A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4" name="Straight Connector 143">
                    <a:extLst>
                      <a:ext uri="{FF2B5EF4-FFF2-40B4-BE49-F238E27FC236}">
                        <a16:creationId xmlns:a16="http://schemas.microsoft.com/office/drawing/2014/main" id="{FEFAD2A7-B24E-BA42-A5A4-D78C7A2611D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9800000" flipH="1">
                    <a:off x="5861512" y="2983283"/>
                    <a:ext cx="0" cy="676404"/>
                  </a:xfrm>
                  <a:prstGeom prst="line">
                    <a:avLst/>
                  </a:prstGeom>
                  <a:ln w="25400">
                    <a:solidFill>
                      <a:srgbClr val="7030A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5" name="Straight Connector 144">
                    <a:extLst>
                      <a:ext uri="{FF2B5EF4-FFF2-40B4-BE49-F238E27FC236}">
                        <a16:creationId xmlns:a16="http://schemas.microsoft.com/office/drawing/2014/main" id="{2D2A93E3-9B53-E547-934D-190429238A8B}"/>
                      </a:ext>
                    </a:extLst>
                  </p:cNvPr>
                  <p:cNvCxnSpPr/>
                  <p:nvPr/>
                </p:nvCxnSpPr>
                <p:spPr>
                  <a:xfrm>
                    <a:off x="6012493" y="3607496"/>
                    <a:ext cx="936000" cy="0"/>
                  </a:xfrm>
                  <a:prstGeom prst="line">
                    <a:avLst/>
                  </a:prstGeom>
                  <a:ln w="25400">
                    <a:solidFill>
                      <a:srgbClr val="7030A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6" name="Straight Connector 145">
                    <a:extLst>
                      <a:ext uri="{FF2B5EF4-FFF2-40B4-BE49-F238E27FC236}">
                        <a16:creationId xmlns:a16="http://schemas.microsoft.com/office/drawing/2014/main" id="{0624C4A7-B975-B04C-9A4A-220CE8A818DA}"/>
                      </a:ext>
                    </a:extLst>
                  </p:cNvPr>
                  <p:cNvCxnSpPr/>
                  <p:nvPr/>
                </p:nvCxnSpPr>
                <p:spPr>
                  <a:xfrm>
                    <a:off x="5834480" y="3268118"/>
                    <a:ext cx="1296000" cy="0"/>
                  </a:xfrm>
                  <a:prstGeom prst="line">
                    <a:avLst/>
                  </a:prstGeom>
                  <a:ln w="25400">
                    <a:solidFill>
                      <a:srgbClr val="7030A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DF639F6E-ED27-6946-A8D0-61BBD2DD72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504540" y="2646606"/>
                  <a:ext cx="1080000" cy="0"/>
                </a:xfrm>
                <a:prstGeom prst="line">
                  <a:avLst/>
                </a:prstGeom>
                <a:ln w="50800">
                  <a:solidFill>
                    <a:srgbClr val="9411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9EAAE42E-C2AD-7447-8FCF-670668EE52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494895" y="2116099"/>
                  <a:ext cx="1080000" cy="0"/>
                </a:xfrm>
                <a:prstGeom prst="line">
                  <a:avLst/>
                </a:prstGeom>
                <a:ln w="50800">
                  <a:solidFill>
                    <a:srgbClr val="9411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EDFCCC54-FA69-AB44-A7B0-0DCA2D645C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360048" y="1809051"/>
                  <a:ext cx="1662717" cy="438185"/>
                </a:xfrm>
                <a:prstGeom prst="line">
                  <a:avLst/>
                </a:prstGeom>
                <a:ln w="508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ADC51C0A-8B57-9041-9A43-29769AFC4E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228202" y="1996177"/>
                  <a:ext cx="1804839" cy="456113"/>
                </a:xfrm>
                <a:prstGeom prst="line">
                  <a:avLst/>
                </a:prstGeom>
                <a:ln w="254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9D860A01-8DA1-9D40-BFE9-FAA1DA0CFB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12537" y="2671685"/>
                  <a:ext cx="1080000" cy="0"/>
                </a:xfrm>
                <a:prstGeom prst="line">
                  <a:avLst/>
                </a:prstGeom>
                <a:ln w="50800">
                  <a:solidFill>
                    <a:srgbClr val="9411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C1143883-9E32-F640-9DB4-CE46372E56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1602892" y="2141178"/>
                  <a:ext cx="1080000" cy="0"/>
                </a:xfrm>
                <a:prstGeom prst="line">
                  <a:avLst/>
                </a:prstGeom>
                <a:ln w="50800">
                  <a:solidFill>
                    <a:srgbClr val="9411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6E84B80E-1124-0342-9D6A-37B81507465D}"/>
                  </a:ext>
                </a:extLst>
              </p:cNvPr>
              <p:cNvSpPr txBox="1"/>
              <p:nvPr/>
            </p:nvSpPr>
            <p:spPr>
              <a:xfrm>
                <a:off x="4236121" y="2792044"/>
                <a:ext cx="1682969" cy="3685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/>
                  <a:t>Cell proliferation</a:t>
                </a:r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C2E09A68-6A42-9541-AF0A-1723E1DCBD52}"/>
                  </a:ext>
                </a:extLst>
              </p:cNvPr>
              <p:cNvSpPr txBox="1"/>
              <p:nvPr/>
            </p:nvSpPr>
            <p:spPr>
              <a:xfrm>
                <a:off x="330702" y="2792044"/>
                <a:ext cx="1258148" cy="5989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/>
                  <a:t>Senescence</a:t>
                </a:r>
              </a:p>
              <a:p>
                <a:r>
                  <a:rPr lang="en-US" sz="1000"/>
                  <a:t>Cell death</a:t>
                </a:r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99221FFD-AC1A-5744-9C11-D64F29CA6491}"/>
                  </a:ext>
                </a:extLst>
              </p:cNvPr>
              <p:cNvSpPr txBox="1"/>
              <p:nvPr/>
            </p:nvSpPr>
            <p:spPr>
              <a:xfrm>
                <a:off x="968236" y="1933791"/>
                <a:ext cx="1918181" cy="3685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err="1"/>
                  <a:t>Tumour</a:t>
                </a:r>
                <a:r>
                  <a:rPr lang="en-US" sz="1000"/>
                  <a:t> suppressor</a:t>
                </a:r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4EB31BE3-4374-4D44-8553-C06E81833447}"/>
                  </a:ext>
                </a:extLst>
              </p:cNvPr>
              <p:cNvSpPr txBox="1"/>
              <p:nvPr/>
            </p:nvSpPr>
            <p:spPr>
              <a:xfrm>
                <a:off x="3864976" y="1933791"/>
                <a:ext cx="1152542" cy="3685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/>
                  <a:t>Oncogene</a:t>
                </a:r>
              </a:p>
            </p:txBody>
          </p:sp>
        </p:grp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3C5D182B-63FB-9A4D-B4E9-CFC1CAA44254}"/>
                </a:ext>
              </a:extLst>
            </p:cNvPr>
            <p:cNvCxnSpPr>
              <a:cxnSpLocks/>
            </p:cNvCxnSpPr>
            <p:nvPr/>
          </p:nvCxnSpPr>
          <p:spPr>
            <a:xfrm rot="1800000">
              <a:off x="8539382" y="5713681"/>
              <a:ext cx="0" cy="234601"/>
            </a:xfrm>
            <a:prstGeom prst="line">
              <a:avLst/>
            </a:prstGeom>
            <a:ln w="254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26560384-2DD9-1342-9AA4-E72591E3D82C}"/>
                </a:ext>
              </a:extLst>
            </p:cNvPr>
            <p:cNvCxnSpPr>
              <a:cxnSpLocks/>
            </p:cNvCxnSpPr>
            <p:nvPr/>
          </p:nvCxnSpPr>
          <p:spPr>
            <a:xfrm rot="19800000" flipH="1">
              <a:off x="8110088" y="5713681"/>
              <a:ext cx="0" cy="234601"/>
            </a:xfrm>
            <a:prstGeom prst="line">
              <a:avLst/>
            </a:prstGeom>
            <a:ln w="254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B779C55A-F39C-5048-BE5A-5FB410589458}"/>
                </a:ext>
              </a:extLst>
            </p:cNvPr>
            <p:cNvCxnSpPr/>
            <p:nvPr/>
          </p:nvCxnSpPr>
          <p:spPr>
            <a:xfrm>
              <a:off x="8162443" y="5930180"/>
              <a:ext cx="324574" cy="0"/>
            </a:xfrm>
            <a:prstGeom prst="line">
              <a:avLst/>
            </a:prstGeom>
            <a:ln w="254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D9E07B63-811C-0442-9C43-B66725626D3D}"/>
                </a:ext>
              </a:extLst>
            </p:cNvPr>
            <p:cNvCxnSpPr/>
            <p:nvPr/>
          </p:nvCxnSpPr>
          <p:spPr>
            <a:xfrm>
              <a:off x="8100714" y="5812472"/>
              <a:ext cx="449410" cy="0"/>
            </a:xfrm>
            <a:prstGeom prst="line">
              <a:avLst/>
            </a:prstGeom>
            <a:ln w="254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EC37FFEA-E812-5247-991A-190D74D9DD3D}"/>
              </a:ext>
            </a:extLst>
          </p:cNvPr>
          <p:cNvSpPr/>
          <p:nvPr/>
        </p:nvSpPr>
        <p:spPr>
          <a:xfrm>
            <a:off x="3786187" y="3361287"/>
            <a:ext cx="4672012" cy="1357311"/>
          </a:xfrm>
          <a:prstGeom prst="ellipse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Oval 245">
            <a:extLst>
              <a:ext uri="{FF2B5EF4-FFF2-40B4-BE49-F238E27FC236}">
                <a16:creationId xmlns:a16="http://schemas.microsoft.com/office/drawing/2014/main" id="{9248DEA6-4A8B-384E-8016-D458ADD65F03}"/>
              </a:ext>
            </a:extLst>
          </p:cNvPr>
          <p:cNvSpPr/>
          <p:nvPr/>
        </p:nvSpPr>
        <p:spPr>
          <a:xfrm>
            <a:off x="6696076" y="4974980"/>
            <a:ext cx="4672012" cy="1357311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Oval 246">
            <a:extLst>
              <a:ext uri="{FF2B5EF4-FFF2-40B4-BE49-F238E27FC236}">
                <a16:creationId xmlns:a16="http://schemas.microsoft.com/office/drawing/2014/main" id="{602D6026-1D67-3E4B-8CEB-F1BCAF615D04}"/>
              </a:ext>
            </a:extLst>
          </p:cNvPr>
          <p:cNvSpPr/>
          <p:nvPr/>
        </p:nvSpPr>
        <p:spPr>
          <a:xfrm>
            <a:off x="14288" y="2541344"/>
            <a:ext cx="4672012" cy="1357311"/>
          </a:xfrm>
          <a:prstGeom prst="ellipse">
            <a:avLst/>
          </a:prstGeom>
          <a:noFill/>
          <a:ln w="63500">
            <a:solidFill>
              <a:srgbClr val="F2D0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Title 1">
            <a:extLst>
              <a:ext uri="{FF2B5EF4-FFF2-40B4-BE49-F238E27FC236}">
                <a16:creationId xmlns:a16="http://schemas.microsoft.com/office/drawing/2014/main" id="{42BF6377-0177-4687-AE4E-F53CFA63F457}"/>
              </a:ext>
            </a:extLst>
          </p:cNvPr>
          <p:cNvSpPr txBox="1">
            <a:spLocks/>
          </p:cNvSpPr>
          <p:nvPr/>
        </p:nvSpPr>
        <p:spPr>
          <a:xfrm>
            <a:off x="2084258" y="250825"/>
            <a:ext cx="8024631" cy="6978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NZ" sz="3200">
                <a:solidFill>
                  <a:srgbClr val="00B0F0"/>
                </a:solidFill>
              </a:rPr>
              <a:t>Oncogenes and Tumour Suppressor Genes</a:t>
            </a:r>
          </a:p>
        </p:txBody>
      </p:sp>
      <p:sp>
        <p:nvSpPr>
          <p:cNvPr id="124" name="Content Placeholder 2">
            <a:extLst>
              <a:ext uri="{FF2B5EF4-FFF2-40B4-BE49-F238E27FC236}">
                <a16:creationId xmlns:a16="http://schemas.microsoft.com/office/drawing/2014/main" id="{BE1B79F2-357A-4A75-B811-B9AD5FB93845}"/>
              </a:ext>
            </a:extLst>
          </p:cNvPr>
          <p:cNvSpPr txBox="1">
            <a:spLocks/>
          </p:cNvSpPr>
          <p:nvPr/>
        </p:nvSpPr>
        <p:spPr>
          <a:xfrm>
            <a:off x="60025" y="945872"/>
            <a:ext cx="12131975" cy="4212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Segoe UI Semibold"/>
                <a:ea typeface="+mn-lt"/>
                <a:cs typeface="+mn-lt"/>
              </a:rPr>
              <a:t>Proliferative signals and growth suppressive signals are balanced in normal homeostasis</a:t>
            </a:r>
          </a:p>
        </p:txBody>
      </p:sp>
    </p:spTree>
    <p:extLst>
      <p:ext uri="{BB962C8B-B14F-4D97-AF65-F5344CB8AC3E}">
        <p14:creationId xmlns:p14="http://schemas.microsoft.com/office/powerpoint/2010/main" val="26436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" grpId="0" animBg="1"/>
      <p:bldP spid="24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6A6694-D8FA-3840-A4B1-496C56A0B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4240" y="1163306"/>
            <a:ext cx="6175955" cy="47335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17271AF-55F4-0844-AF93-9BB5F8C78DD2}"/>
              </a:ext>
            </a:extLst>
          </p:cNvPr>
          <p:cNvSpPr/>
          <p:nvPr/>
        </p:nvSpPr>
        <p:spPr>
          <a:xfrm>
            <a:off x="5805439" y="3041984"/>
            <a:ext cx="636285" cy="273206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C43654-4C12-E548-84CA-21FACA9159EA}"/>
              </a:ext>
            </a:extLst>
          </p:cNvPr>
          <p:cNvSpPr/>
          <p:nvPr/>
        </p:nvSpPr>
        <p:spPr>
          <a:xfrm>
            <a:off x="5801426" y="3707961"/>
            <a:ext cx="1231234" cy="16042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F47970C-043D-4133-9047-D09596943A20}"/>
              </a:ext>
            </a:extLst>
          </p:cNvPr>
          <p:cNvSpPr txBox="1">
            <a:spLocks/>
          </p:cNvSpPr>
          <p:nvPr/>
        </p:nvSpPr>
        <p:spPr>
          <a:xfrm>
            <a:off x="2084258" y="250825"/>
            <a:ext cx="8024631" cy="6978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NZ" sz="3200" dirty="0">
                <a:solidFill>
                  <a:srgbClr val="00B0F0"/>
                </a:solidFill>
              </a:rPr>
              <a:t>Oncogenes and Tumour Suppressor Genes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3B6EEE-AA29-4DB6-8174-B3BDE06DB1E8}"/>
              </a:ext>
            </a:extLst>
          </p:cNvPr>
          <p:cNvSpPr/>
          <p:nvPr/>
        </p:nvSpPr>
        <p:spPr>
          <a:xfrm>
            <a:off x="5803569" y="3315456"/>
            <a:ext cx="1231234" cy="16042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9047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60848-D92A-40A3-A632-0378D6E79034}"/>
              </a:ext>
            </a:extLst>
          </p:cNvPr>
          <p:cNvSpPr txBox="1">
            <a:spLocks/>
          </p:cNvSpPr>
          <p:nvPr/>
        </p:nvSpPr>
        <p:spPr>
          <a:xfrm>
            <a:off x="4581744" y="3097917"/>
            <a:ext cx="3044173" cy="78162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>
                <a:solidFill>
                  <a:srgbClr val="00B0F0"/>
                </a:solidFill>
              </a:rPr>
              <a:t>Questions?</a:t>
            </a:r>
            <a:endParaRPr lang="en-NZ" sz="320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8234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69D2A8A5-11DA-4C79-8D3B-71C208609D67}"/>
              </a:ext>
            </a:extLst>
          </p:cNvPr>
          <p:cNvGrpSpPr/>
          <p:nvPr/>
        </p:nvGrpSpPr>
        <p:grpSpPr>
          <a:xfrm>
            <a:off x="2178904" y="829023"/>
            <a:ext cx="7831015" cy="5721026"/>
            <a:chOff x="163577" y="767399"/>
            <a:chExt cx="7831015" cy="5721026"/>
          </a:xfrm>
        </p:grpSpPr>
        <p:pic>
          <p:nvPicPr>
            <p:cNvPr id="6" name="Main graphic">
              <a:extLst>
                <a:ext uri="{FF2B5EF4-FFF2-40B4-BE49-F238E27FC236}">
                  <a16:creationId xmlns:a16="http://schemas.microsoft.com/office/drawing/2014/main" id="{9CF18A1C-2DC3-43BB-8608-BBB8DB262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/>
          </p:blipFill>
          <p:spPr>
            <a:xfrm>
              <a:off x="163577" y="807526"/>
              <a:ext cx="7658939" cy="561600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F616364-8FC9-4EBD-AC3F-D26749771F85}"/>
                </a:ext>
              </a:extLst>
            </p:cNvPr>
            <p:cNvGrpSpPr/>
            <p:nvPr/>
          </p:nvGrpSpPr>
          <p:grpSpPr>
            <a:xfrm>
              <a:off x="171759" y="767399"/>
              <a:ext cx="7822833" cy="5721026"/>
              <a:chOff x="171759" y="767399"/>
              <a:chExt cx="7822833" cy="5721026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C82E590-0B13-49DD-A659-BC528686ED68}"/>
                  </a:ext>
                </a:extLst>
              </p:cNvPr>
              <p:cNvSpPr/>
              <p:nvPr/>
            </p:nvSpPr>
            <p:spPr>
              <a:xfrm>
                <a:off x="4105175" y="5581406"/>
                <a:ext cx="1567543" cy="9070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A19FF32-DBFD-43C9-A550-903B7B58BA09}"/>
                  </a:ext>
                </a:extLst>
              </p:cNvPr>
              <p:cNvSpPr/>
              <p:nvPr/>
            </p:nvSpPr>
            <p:spPr>
              <a:xfrm>
                <a:off x="2295269" y="5516507"/>
                <a:ext cx="1567543" cy="9070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8C0E841-EE26-4142-A076-CA750F66C896}"/>
                  </a:ext>
                </a:extLst>
              </p:cNvPr>
              <p:cNvSpPr/>
              <p:nvPr/>
            </p:nvSpPr>
            <p:spPr>
              <a:xfrm>
                <a:off x="495072" y="4813883"/>
                <a:ext cx="1893221" cy="9070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84C6233-1540-44F9-A73D-08E6F6370F5C}"/>
                  </a:ext>
                </a:extLst>
              </p:cNvPr>
              <p:cNvSpPr/>
              <p:nvPr/>
            </p:nvSpPr>
            <p:spPr>
              <a:xfrm>
                <a:off x="171759" y="3234348"/>
                <a:ext cx="1751417" cy="9070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28FE13B-D257-40C1-846C-FE928967EA4E}"/>
                  </a:ext>
                </a:extLst>
              </p:cNvPr>
              <p:cNvSpPr/>
              <p:nvPr/>
            </p:nvSpPr>
            <p:spPr>
              <a:xfrm>
                <a:off x="495071" y="1473256"/>
                <a:ext cx="1893221" cy="9070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C1F8386-8EBD-49DF-B1B2-A9E7939BEA45}"/>
                  </a:ext>
                </a:extLst>
              </p:cNvPr>
              <p:cNvSpPr/>
              <p:nvPr/>
            </p:nvSpPr>
            <p:spPr>
              <a:xfrm>
                <a:off x="2230222" y="767399"/>
                <a:ext cx="1893221" cy="9070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5B1906F-6519-4AF6-8326-48396168CE43}"/>
                  </a:ext>
                </a:extLst>
              </p:cNvPr>
              <p:cNvSpPr/>
              <p:nvPr/>
            </p:nvSpPr>
            <p:spPr>
              <a:xfrm>
                <a:off x="4079758" y="807526"/>
                <a:ext cx="1893221" cy="8748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FC770BC-9982-4A03-A910-9D77D973E30B}"/>
                  </a:ext>
                </a:extLst>
              </p:cNvPr>
              <p:cNvSpPr/>
              <p:nvPr/>
            </p:nvSpPr>
            <p:spPr>
              <a:xfrm>
                <a:off x="5696467" y="1391656"/>
                <a:ext cx="1893221" cy="9990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CA30A53-22C0-48F2-91A3-DC662A17CDD2}"/>
                  </a:ext>
                </a:extLst>
              </p:cNvPr>
              <p:cNvSpPr/>
              <p:nvPr/>
            </p:nvSpPr>
            <p:spPr>
              <a:xfrm>
                <a:off x="6101371" y="3159959"/>
                <a:ext cx="1893221" cy="9990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012B592-72B4-4B7B-BDA0-B1698C6991D7}"/>
                  </a:ext>
                </a:extLst>
              </p:cNvPr>
              <p:cNvSpPr/>
              <p:nvPr/>
            </p:nvSpPr>
            <p:spPr>
              <a:xfrm>
                <a:off x="5696466" y="4816696"/>
                <a:ext cx="1893221" cy="9990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5265585-0D9C-478B-A42D-C006FE46D03E}"/>
              </a:ext>
            </a:extLst>
          </p:cNvPr>
          <p:cNvSpPr txBox="1"/>
          <p:nvPr/>
        </p:nvSpPr>
        <p:spPr>
          <a:xfrm>
            <a:off x="8145397" y="6550049"/>
            <a:ext cx="4008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/>
              <a:t>Hanahan, D. and Weinberg, R.A. 2011. </a:t>
            </a:r>
            <a:r>
              <a:rPr lang="en-GB" sz="1200" i="1"/>
              <a:t>Cell</a:t>
            </a:r>
            <a:r>
              <a:rPr lang="en-GB" sz="1200"/>
              <a:t>. </a:t>
            </a:r>
            <a:r>
              <a:rPr lang="en-GB" sz="1200" b="1"/>
              <a:t>144</a:t>
            </a:r>
            <a:r>
              <a:rPr lang="en-GB" sz="1200"/>
              <a:t>: 646-674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3908C13-15C6-4A07-9D75-C3901F868616}"/>
              </a:ext>
            </a:extLst>
          </p:cNvPr>
          <p:cNvSpPr txBox="1">
            <a:spLocks/>
          </p:cNvSpPr>
          <p:nvPr/>
        </p:nvSpPr>
        <p:spPr>
          <a:xfrm>
            <a:off x="4156075" y="250825"/>
            <a:ext cx="3876675" cy="6978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sz="3200">
                <a:solidFill>
                  <a:srgbClr val="00B0F0"/>
                </a:solidFill>
              </a:rPr>
              <a:t>Hallmarks of Cancer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70E924B-4B47-41CB-9664-3F1EB7FB16C3}"/>
              </a:ext>
            </a:extLst>
          </p:cNvPr>
          <p:cNvSpPr/>
          <p:nvPr/>
        </p:nvSpPr>
        <p:spPr>
          <a:xfrm>
            <a:off x="5046299" y="1768725"/>
            <a:ext cx="831840" cy="513507"/>
          </a:xfrm>
          <a:prstGeom prst="roundRect">
            <a:avLst/>
          </a:prstGeom>
          <a:noFill/>
          <a:ln w="28575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133440D-3668-4F12-A0D3-F4FB37B65ED3}"/>
              </a:ext>
            </a:extLst>
          </p:cNvPr>
          <p:cNvSpPr/>
          <p:nvPr/>
        </p:nvSpPr>
        <p:spPr>
          <a:xfrm>
            <a:off x="6142463" y="1768725"/>
            <a:ext cx="831840" cy="513507"/>
          </a:xfrm>
          <a:prstGeom prst="roundRect">
            <a:avLst/>
          </a:prstGeom>
          <a:noFill/>
          <a:ln w="28575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9F13501-CB6E-464F-A88D-E6BBFDC9EEE9}"/>
              </a:ext>
            </a:extLst>
          </p:cNvPr>
          <p:cNvSpPr/>
          <p:nvPr/>
        </p:nvSpPr>
        <p:spPr>
          <a:xfrm>
            <a:off x="3938503" y="3366669"/>
            <a:ext cx="679679" cy="620962"/>
          </a:xfrm>
          <a:prstGeom prst="roundRect">
            <a:avLst/>
          </a:prstGeom>
          <a:noFill/>
          <a:ln w="28575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25728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DE189-27E3-4B27-B017-7CB2DCD6B16B}"/>
              </a:ext>
            </a:extLst>
          </p:cNvPr>
          <p:cNvSpPr txBox="1">
            <a:spLocks/>
          </p:cNvSpPr>
          <p:nvPr/>
        </p:nvSpPr>
        <p:spPr>
          <a:xfrm>
            <a:off x="676194" y="250825"/>
            <a:ext cx="10845248" cy="6978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NZ" sz="3200">
                <a:solidFill>
                  <a:srgbClr val="00B0F0"/>
                </a:solidFill>
              </a:rPr>
              <a:t>Sustaining Proliferation, Evading Growth Suppressors and Resisting Cell Death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3AA76CD-0200-475B-AACC-38B1D8A67D45}"/>
              </a:ext>
            </a:extLst>
          </p:cNvPr>
          <p:cNvGrpSpPr/>
          <p:nvPr/>
        </p:nvGrpSpPr>
        <p:grpSpPr>
          <a:xfrm>
            <a:off x="5306086" y="1418047"/>
            <a:ext cx="6927706" cy="1429609"/>
            <a:chOff x="6109856" y="1418047"/>
            <a:chExt cx="6045211" cy="1429609"/>
          </a:xfrm>
        </p:grpSpPr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BB201344-30B5-744E-BD1E-7FD13BB2A893}"/>
                </a:ext>
              </a:extLst>
            </p:cNvPr>
            <p:cNvSpPr txBox="1">
              <a:spLocks/>
            </p:cNvSpPr>
            <p:nvPr/>
          </p:nvSpPr>
          <p:spPr>
            <a:xfrm>
              <a:off x="6109856" y="1418047"/>
              <a:ext cx="6035975" cy="42120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>
                  <a:latin typeface="Segoe UI Semibold"/>
                  <a:ea typeface="+mn-lt"/>
                  <a:cs typeface="+mn-lt"/>
                </a:rPr>
                <a:t>Mechanisms to promote proliferation:</a:t>
              </a:r>
            </a:p>
          </p:txBody>
        </p:sp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245D61E8-9D08-467E-81E1-4639F1E6EC9A}"/>
                </a:ext>
              </a:extLst>
            </p:cNvPr>
            <p:cNvSpPr txBox="1">
              <a:spLocks/>
            </p:cNvSpPr>
            <p:nvPr/>
          </p:nvSpPr>
          <p:spPr>
            <a:xfrm>
              <a:off x="6334992" y="1951654"/>
              <a:ext cx="5820075" cy="65099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>
                  <a:latin typeface="Segoe UI Semibold"/>
                  <a:ea typeface="+mn-lt"/>
                  <a:cs typeface="+mn-lt"/>
                </a:rPr>
                <a:t>Activation of receptor tyrosine kinase (RTK) pathways</a:t>
              </a:r>
            </a:p>
          </p:txBody>
        </p:sp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8A07C7B0-79E6-4DAB-A0FA-4644AC9EA4F5}"/>
                </a:ext>
              </a:extLst>
            </p:cNvPr>
            <p:cNvSpPr txBox="1">
              <a:spLocks/>
            </p:cNvSpPr>
            <p:nvPr/>
          </p:nvSpPr>
          <p:spPr>
            <a:xfrm>
              <a:off x="6325756" y="2479081"/>
              <a:ext cx="5829311" cy="36857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>
                  <a:latin typeface="Segoe UI Semibold"/>
                  <a:ea typeface="+mn-lt"/>
                  <a:cs typeface="+mn-lt"/>
                </a:rPr>
                <a:t>Activation of cell cycle progression regulators</a:t>
              </a:r>
            </a:p>
          </p:txBody>
        </p:sp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1C28EFE-BF56-4FB2-87DF-84794089E6B0}"/>
              </a:ext>
            </a:extLst>
          </p:cNvPr>
          <p:cNvSpPr txBox="1">
            <a:spLocks/>
          </p:cNvSpPr>
          <p:nvPr/>
        </p:nvSpPr>
        <p:spPr>
          <a:xfrm>
            <a:off x="5306086" y="3196528"/>
            <a:ext cx="6035975" cy="35644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Segoe UI Semibold"/>
                <a:ea typeface="+mn-lt"/>
                <a:cs typeface="+mn-lt"/>
              </a:rPr>
              <a:t>Mechanisms to evade growth suppressors:</a:t>
            </a:r>
            <a:endParaRPr lang="en-GB" sz="20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630DEA6-FB81-4C31-A2C6-23BE6603D243}"/>
              </a:ext>
            </a:extLst>
          </p:cNvPr>
          <p:cNvSpPr txBox="1">
            <a:spLocks/>
          </p:cNvSpPr>
          <p:nvPr/>
        </p:nvSpPr>
        <p:spPr>
          <a:xfrm>
            <a:off x="5521986" y="4226871"/>
            <a:ext cx="5829311" cy="4212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Segoe UI Semibold"/>
                <a:ea typeface="+mn-lt"/>
                <a:cs typeface="+mn-lt"/>
              </a:rPr>
              <a:t>Loss of TP53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039B21A-E1C6-4473-A111-5F7F011A3D87}"/>
              </a:ext>
            </a:extLst>
          </p:cNvPr>
          <p:cNvSpPr txBox="1">
            <a:spLocks/>
          </p:cNvSpPr>
          <p:nvPr/>
        </p:nvSpPr>
        <p:spPr>
          <a:xfrm>
            <a:off x="5521986" y="3700635"/>
            <a:ext cx="5829311" cy="5336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Segoe UI Semibold"/>
                <a:ea typeface="+mn-lt"/>
                <a:cs typeface="+mn-lt"/>
              </a:rPr>
              <a:t>Loss of cell cycle inhibitors</a:t>
            </a:r>
            <a:endParaRPr lang="en-GB" sz="20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78A6BF6-AEFA-4242-BF9B-298263E0D01E}"/>
              </a:ext>
            </a:extLst>
          </p:cNvPr>
          <p:cNvSpPr txBox="1">
            <a:spLocks/>
          </p:cNvSpPr>
          <p:nvPr/>
        </p:nvSpPr>
        <p:spPr>
          <a:xfrm>
            <a:off x="5306086" y="4952212"/>
            <a:ext cx="6035975" cy="4212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Segoe UI Semibold"/>
                <a:ea typeface="+mn-lt"/>
                <a:cs typeface="+mn-lt"/>
              </a:rPr>
              <a:t>Apoptosis is a strong barrier to oncogenesis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052A340-040D-4E75-BDE5-E05D9F9A477E}"/>
              </a:ext>
            </a:extLst>
          </p:cNvPr>
          <p:cNvSpPr txBox="1">
            <a:spLocks/>
          </p:cNvSpPr>
          <p:nvPr/>
        </p:nvSpPr>
        <p:spPr>
          <a:xfrm>
            <a:off x="5526458" y="5485819"/>
            <a:ext cx="6803194" cy="9418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Segoe UI Semibold"/>
                <a:ea typeface="+mn-lt"/>
                <a:cs typeface="+mn-lt"/>
              </a:rPr>
              <a:t>Circumvented by loss of TP53 and other pro-apoptotic factors, gain of anti-apoptotic factors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07E214A7-ABC4-4E04-BB59-B64710F62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39" y="1516996"/>
            <a:ext cx="4991532" cy="3716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7146828-C037-4E56-BEF0-4BB72BA4586A}"/>
              </a:ext>
            </a:extLst>
          </p:cNvPr>
          <p:cNvSpPr/>
          <p:nvPr/>
        </p:nvSpPr>
        <p:spPr>
          <a:xfrm>
            <a:off x="2089019" y="4631070"/>
            <a:ext cx="921895" cy="623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Text Box 4">
            <a:extLst>
              <a:ext uri="{FF2B5EF4-FFF2-40B4-BE49-F238E27FC236}">
                <a16:creationId xmlns:a16="http://schemas.microsoft.com/office/drawing/2014/main" id="{542DC86A-CE64-4C02-AB0F-0679673F64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35" y="6638273"/>
            <a:ext cx="3250743" cy="325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9pPr>
          </a:lstStyle>
          <a:p>
            <a:r>
              <a:rPr lang="en-GB" altLang="en-US" sz="1200" dirty="0">
                <a:latin typeface="+mn-lt"/>
              </a:rPr>
              <a:t>Maher, E.A</a:t>
            </a:r>
            <a:r>
              <a:rPr lang="en-GB" altLang="en-US" sz="1200" i="1" dirty="0">
                <a:latin typeface="+mn-lt"/>
              </a:rPr>
              <a:t>. et.al</a:t>
            </a:r>
            <a:r>
              <a:rPr lang="en-GB" altLang="en-US" sz="1200" dirty="0">
                <a:latin typeface="+mn-lt"/>
              </a:rPr>
              <a:t>. 2001. </a:t>
            </a:r>
            <a:r>
              <a:rPr lang="en-GB" altLang="en-US" sz="1200" i="1" dirty="0">
                <a:latin typeface="+mn-lt"/>
              </a:rPr>
              <a:t>Genes Dev</a:t>
            </a:r>
            <a:r>
              <a:rPr lang="en-GB" altLang="en-US" sz="1200" dirty="0">
                <a:latin typeface="+mn-lt"/>
              </a:rPr>
              <a:t>. </a:t>
            </a:r>
            <a:r>
              <a:rPr lang="en-GB" altLang="en-US" sz="1200" b="1" dirty="0">
                <a:latin typeface="+mn-lt"/>
              </a:rPr>
              <a:t>15</a:t>
            </a:r>
            <a:r>
              <a:rPr lang="en-GB" altLang="en-US" sz="1200" dirty="0">
                <a:latin typeface="+mn-lt"/>
              </a:rPr>
              <a:t>:1311-1333</a:t>
            </a:r>
          </a:p>
        </p:txBody>
      </p:sp>
    </p:spTree>
    <p:extLst>
      <p:ext uri="{BB962C8B-B14F-4D97-AF65-F5344CB8AC3E}">
        <p14:creationId xmlns:p14="http://schemas.microsoft.com/office/powerpoint/2010/main" val="184816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le 1">
            <a:extLst>
              <a:ext uri="{FF2B5EF4-FFF2-40B4-BE49-F238E27FC236}">
                <a16:creationId xmlns:a16="http://schemas.microsoft.com/office/drawing/2014/main" id="{2860A56C-9BBC-4564-850C-6B887684BAA8}"/>
              </a:ext>
            </a:extLst>
          </p:cNvPr>
          <p:cNvSpPr txBox="1">
            <a:spLocks/>
          </p:cNvSpPr>
          <p:nvPr/>
        </p:nvSpPr>
        <p:spPr>
          <a:xfrm>
            <a:off x="676194" y="250825"/>
            <a:ext cx="10845248" cy="6978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NZ" sz="3200">
                <a:solidFill>
                  <a:srgbClr val="00B0F0"/>
                </a:solidFill>
              </a:rPr>
              <a:t>Sustaining Proliferation, Evading Growth Suppressors and Resisting Cell Death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08200AA-0CCB-47F4-A14C-FF1D6494F977}"/>
              </a:ext>
            </a:extLst>
          </p:cNvPr>
          <p:cNvSpPr/>
          <p:nvPr/>
        </p:nvSpPr>
        <p:spPr>
          <a:xfrm>
            <a:off x="6389410" y="3103739"/>
            <a:ext cx="1317508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BC23E2F-F3A8-4992-A1F8-0CF0E2498531}"/>
              </a:ext>
            </a:extLst>
          </p:cNvPr>
          <p:cNvGrpSpPr>
            <a:grpSpLocks noChangeAspect="1"/>
          </p:cNvGrpSpPr>
          <p:nvPr/>
        </p:nvGrpSpPr>
        <p:grpSpPr>
          <a:xfrm>
            <a:off x="6728480" y="2790946"/>
            <a:ext cx="447483" cy="900000"/>
            <a:chOff x="2841453" y="539409"/>
            <a:chExt cx="653773" cy="1314907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9969D773-DC79-40D2-9ECB-8AC3BF52CEEC}"/>
                </a:ext>
              </a:extLst>
            </p:cNvPr>
            <p:cNvSpPr/>
            <p:nvPr/>
          </p:nvSpPr>
          <p:spPr>
            <a:xfrm>
              <a:off x="2980505" y="897701"/>
              <a:ext cx="102688" cy="614938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D3247070-1FFB-42D0-B03B-93291D242728}"/>
                </a:ext>
              </a:extLst>
            </p:cNvPr>
            <p:cNvSpPr/>
            <p:nvPr/>
          </p:nvSpPr>
          <p:spPr>
            <a:xfrm>
              <a:off x="3253485" y="897701"/>
              <a:ext cx="102688" cy="614938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D88D6992-B2C4-43B0-8997-39B4688ACC8F}"/>
                </a:ext>
              </a:extLst>
            </p:cNvPr>
            <p:cNvSpPr/>
            <p:nvPr/>
          </p:nvSpPr>
          <p:spPr>
            <a:xfrm>
              <a:off x="2915751" y="1260316"/>
              <a:ext cx="205377" cy="593564"/>
            </a:xfrm>
            <a:prstGeom prst="ellipse">
              <a:avLst/>
            </a:prstGeom>
            <a:solidFill>
              <a:srgbClr val="0432FF"/>
            </a:solidFill>
            <a:ln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F43BC31F-3936-4A63-A44A-C8CE97768E5F}"/>
                </a:ext>
              </a:extLst>
            </p:cNvPr>
            <p:cNvSpPr/>
            <p:nvPr/>
          </p:nvSpPr>
          <p:spPr>
            <a:xfrm>
              <a:off x="3191616" y="1260316"/>
              <a:ext cx="205377" cy="594000"/>
            </a:xfrm>
            <a:prstGeom prst="ellipse">
              <a:avLst/>
            </a:prstGeom>
            <a:solidFill>
              <a:srgbClr val="0432FF"/>
            </a:solidFill>
            <a:ln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60" name="Pie 73">
              <a:extLst>
                <a:ext uri="{FF2B5EF4-FFF2-40B4-BE49-F238E27FC236}">
                  <a16:creationId xmlns:a16="http://schemas.microsoft.com/office/drawing/2014/main" id="{12384BEB-380A-49D9-B3C0-47288FC2F6E5}"/>
                </a:ext>
              </a:extLst>
            </p:cNvPr>
            <p:cNvSpPr/>
            <p:nvPr/>
          </p:nvSpPr>
          <p:spPr>
            <a:xfrm rot="18748666">
              <a:off x="2855376" y="525486"/>
              <a:ext cx="364039" cy="391885"/>
            </a:xfrm>
            <a:prstGeom prst="pi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/>
                </a:solidFill>
              </a:endParaRPr>
            </a:p>
          </p:txBody>
        </p:sp>
        <p:sp>
          <p:nvSpPr>
            <p:cNvPr id="61" name="Pie 74">
              <a:extLst>
                <a:ext uri="{FF2B5EF4-FFF2-40B4-BE49-F238E27FC236}">
                  <a16:creationId xmlns:a16="http://schemas.microsoft.com/office/drawing/2014/main" id="{E5F202AE-6799-4EA8-9305-78DF03468CFC}"/>
                </a:ext>
              </a:extLst>
            </p:cNvPr>
            <p:cNvSpPr/>
            <p:nvPr/>
          </p:nvSpPr>
          <p:spPr>
            <a:xfrm rot="18748666">
              <a:off x="3117264" y="525486"/>
              <a:ext cx="364039" cy="391885"/>
            </a:xfrm>
            <a:prstGeom prst="pi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/>
                </a:solidFill>
              </a:endParaRPr>
            </a:p>
          </p:txBody>
        </p:sp>
      </p:grpSp>
      <p:sp>
        <p:nvSpPr>
          <p:cNvPr id="62" name="Oval 61">
            <a:extLst>
              <a:ext uri="{FF2B5EF4-FFF2-40B4-BE49-F238E27FC236}">
                <a16:creationId xmlns:a16="http://schemas.microsoft.com/office/drawing/2014/main" id="{57CD4F0A-F126-4BA2-8184-5D10DB986E91}"/>
              </a:ext>
            </a:extLst>
          </p:cNvPr>
          <p:cNvSpPr/>
          <p:nvPr/>
        </p:nvSpPr>
        <p:spPr>
          <a:xfrm>
            <a:off x="6076255" y="3901399"/>
            <a:ext cx="949688" cy="325015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000000"/>
                </a:solidFill>
              </a:rPr>
              <a:t>GRB-2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60FE2BB7-9BA6-4A77-9D62-215185C550B0}"/>
              </a:ext>
            </a:extLst>
          </p:cNvPr>
          <p:cNvSpPr/>
          <p:nvPr/>
        </p:nvSpPr>
        <p:spPr>
          <a:xfrm>
            <a:off x="6855196" y="3907884"/>
            <a:ext cx="949685" cy="325015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000000"/>
                </a:solidFill>
              </a:rPr>
              <a:t>SOS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1C49A428-1404-4B6A-A174-8EF3F0D3F357}"/>
              </a:ext>
            </a:extLst>
          </p:cNvPr>
          <p:cNvSpPr/>
          <p:nvPr/>
        </p:nvSpPr>
        <p:spPr>
          <a:xfrm>
            <a:off x="6505633" y="4488298"/>
            <a:ext cx="849600" cy="171527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000000"/>
                </a:solidFill>
              </a:rPr>
              <a:t>RAS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34F1B34D-14E4-4F76-922A-D793D703CAB3}"/>
              </a:ext>
            </a:extLst>
          </p:cNvPr>
          <p:cNvSpPr/>
          <p:nvPr/>
        </p:nvSpPr>
        <p:spPr>
          <a:xfrm>
            <a:off x="6801394" y="4935427"/>
            <a:ext cx="850993" cy="19836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000000"/>
                </a:solidFill>
              </a:rPr>
              <a:t>BRAF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A9BFE6F1-91F6-46F5-A07B-562DD6C36888}"/>
              </a:ext>
            </a:extLst>
          </p:cNvPr>
          <p:cNvSpPr/>
          <p:nvPr/>
        </p:nvSpPr>
        <p:spPr>
          <a:xfrm>
            <a:off x="6505633" y="5416571"/>
            <a:ext cx="849599" cy="168776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000000"/>
                </a:solidFill>
              </a:rPr>
              <a:t>MEK</a:t>
            </a: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BF16AB06-12F2-4AB9-B352-750C3249F60F}"/>
              </a:ext>
            </a:extLst>
          </p:cNvPr>
          <p:cNvSpPr/>
          <p:nvPr/>
        </p:nvSpPr>
        <p:spPr>
          <a:xfrm>
            <a:off x="6505633" y="5889987"/>
            <a:ext cx="849594" cy="168767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000000"/>
                </a:solidFill>
              </a:rPr>
              <a:t>ERK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A754C1D-CD70-4373-BE54-C8F75C489336}"/>
              </a:ext>
            </a:extLst>
          </p:cNvPr>
          <p:cNvSpPr txBox="1"/>
          <p:nvPr/>
        </p:nvSpPr>
        <p:spPr>
          <a:xfrm>
            <a:off x="5930662" y="6270984"/>
            <a:ext cx="2015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B050"/>
                </a:solidFill>
              </a:rPr>
              <a:t>Cell proliferation</a:t>
            </a:r>
          </a:p>
        </p:txBody>
      </p: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47CCF169-E559-4962-8590-ACACF501B580}"/>
              </a:ext>
            </a:extLst>
          </p:cNvPr>
          <p:cNvCxnSpPr>
            <a:cxnSpLocks/>
          </p:cNvCxnSpPr>
          <p:nvPr/>
        </p:nvCxnSpPr>
        <p:spPr>
          <a:xfrm>
            <a:off x="6936092" y="3700375"/>
            <a:ext cx="0" cy="216000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FA7A2099-DD02-4043-8357-E2F353079413}"/>
              </a:ext>
            </a:extLst>
          </p:cNvPr>
          <p:cNvCxnSpPr>
            <a:cxnSpLocks/>
          </p:cNvCxnSpPr>
          <p:nvPr/>
        </p:nvCxnSpPr>
        <p:spPr>
          <a:xfrm>
            <a:off x="6936092" y="4232150"/>
            <a:ext cx="0" cy="216000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A26DE31B-38ED-4C74-BB1D-160895F6C395}"/>
              </a:ext>
            </a:extLst>
          </p:cNvPr>
          <p:cNvCxnSpPr>
            <a:cxnSpLocks/>
          </p:cNvCxnSpPr>
          <p:nvPr/>
        </p:nvCxnSpPr>
        <p:spPr>
          <a:xfrm>
            <a:off x="6936092" y="4705557"/>
            <a:ext cx="0" cy="216000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3F8EC1DE-FDE3-4E3E-8641-67A22AA7E300}"/>
              </a:ext>
            </a:extLst>
          </p:cNvPr>
          <p:cNvCxnSpPr>
            <a:cxnSpLocks/>
          </p:cNvCxnSpPr>
          <p:nvPr/>
        </p:nvCxnSpPr>
        <p:spPr>
          <a:xfrm>
            <a:off x="6936092" y="5162756"/>
            <a:ext cx="0" cy="216000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978A9859-E578-4FF1-92C0-CAF9502FBF9A}"/>
              </a:ext>
            </a:extLst>
          </p:cNvPr>
          <p:cNvCxnSpPr>
            <a:cxnSpLocks/>
          </p:cNvCxnSpPr>
          <p:nvPr/>
        </p:nvCxnSpPr>
        <p:spPr>
          <a:xfrm>
            <a:off x="6936092" y="5626439"/>
            <a:ext cx="0" cy="216000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BD2B4D94-C123-4DAC-9999-65B5E6998504}"/>
              </a:ext>
            </a:extLst>
          </p:cNvPr>
          <p:cNvCxnSpPr>
            <a:cxnSpLocks/>
          </p:cNvCxnSpPr>
          <p:nvPr/>
        </p:nvCxnSpPr>
        <p:spPr>
          <a:xfrm>
            <a:off x="6936092" y="6107041"/>
            <a:ext cx="0" cy="216000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Teardrop 131">
            <a:extLst>
              <a:ext uri="{FF2B5EF4-FFF2-40B4-BE49-F238E27FC236}">
                <a16:creationId xmlns:a16="http://schemas.microsoft.com/office/drawing/2014/main" id="{4F24057E-2842-4D41-9163-D1FFBFD7A637}"/>
              </a:ext>
            </a:extLst>
          </p:cNvPr>
          <p:cNvSpPr/>
          <p:nvPr/>
        </p:nvSpPr>
        <p:spPr>
          <a:xfrm rot="8094261">
            <a:off x="6939877" y="2645317"/>
            <a:ext cx="199696" cy="197996"/>
          </a:xfrm>
          <a:prstGeom prst="teardrop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1BF14292-6C99-4CF2-872A-83CDC2DD69D7}"/>
              </a:ext>
            </a:extLst>
          </p:cNvPr>
          <p:cNvSpPr/>
          <p:nvPr/>
        </p:nvSpPr>
        <p:spPr>
          <a:xfrm>
            <a:off x="6138225" y="4935427"/>
            <a:ext cx="850993" cy="19836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000000"/>
                </a:solidFill>
              </a:rPr>
              <a:t>BRAF</a:t>
            </a:r>
          </a:p>
        </p:txBody>
      </p:sp>
      <p:sp>
        <p:nvSpPr>
          <p:cNvPr id="134" name="Content Placeholder 2">
            <a:extLst>
              <a:ext uri="{FF2B5EF4-FFF2-40B4-BE49-F238E27FC236}">
                <a16:creationId xmlns:a16="http://schemas.microsoft.com/office/drawing/2014/main" id="{B7345D5D-3106-4BCC-8FBC-DD325DB28336}"/>
              </a:ext>
            </a:extLst>
          </p:cNvPr>
          <p:cNvSpPr txBox="1">
            <a:spLocks/>
          </p:cNvSpPr>
          <p:nvPr/>
        </p:nvSpPr>
        <p:spPr>
          <a:xfrm>
            <a:off x="60025" y="1417815"/>
            <a:ext cx="12131975" cy="6886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Segoe UI Semibold"/>
                <a:ea typeface="+mn-lt"/>
                <a:cs typeface="+mn-lt"/>
              </a:rPr>
              <a:t>A RTK </a:t>
            </a:r>
            <a:r>
              <a:rPr lang="en-US" sz="2000">
                <a:latin typeface="Segoe UI Semibold"/>
                <a:ea typeface="+mn-lt"/>
                <a:cs typeface="+mn-lt"/>
              </a:rPr>
              <a:t>cascade</a:t>
            </a:r>
            <a:r>
              <a:rPr lang="en-US" sz="2000" dirty="0">
                <a:latin typeface="Segoe UI Semibold"/>
                <a:ea typeface="+mn-lt"/>
                <a:cs typeface="+mn-lt"/>
              </a:rPr>
              <a:t> is an oncogenic pathway can be activated and targeted at multiple points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4E6CA50-1A44-4AA8-AF08-2AFCEFD4DAE2}"/>
              </a:ext>
            </a:extLst>
          </p:cNvPr>
          <p:cNvGrpSpPr/>
          <p:nvPr/>
        </p:nvGrpSpPr>
        <p:grpSpPr>
          <a:xfrm>
            <a:off x="695490" y="2823574"/>
            <a:ext cx="4801935" cy="2606777"/>
            <a:chOff x="180932" y="2386571"/>
            <a:chExt cx="4801935" cy="2606777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1D538CF-E0AB-423F-B71A-256CE698D1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44140" y="3241409"/>
              <a:ext cx="538727" cy="0"/>
            </a:xfrm>
            <a:prstGeom prst="line">
              <a:avLst/>
            </a:prstGeom>
            <a:ln w="25400">
              <a:solidFill>
                <a:srgbClr val="0000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F8A5F6F7-7C82-4EC9-A038-86C79A7306EC}"/>
                </a:ext>
              </a:extLst>
            </p:cNvPr>
            <p:cNvCxnSpPr/>
            <p:nvPr/>
          </p:nvCxnSpPr>
          <p:spPr>
            <a:xfrm flipH="1">
              <a:off x="4444137" y="4721481"/>
              <a:ext cx="538727" cy="0"/>
            </a:xfrm>
            <a:prstGeom prst="line">
              <a:avLst/>
            </a:prstGeom>
            <a:ln w="25400">
              <a:solidFill>
                <a:srgbClr val="0000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8B36FB5-6E4D-4B5A-B91C-791BDCAC6976}"/>
                </a:ext>
              </a:extLst>
            </p:cNvPr>
            <p:cNvSpPr txBox="1"/>
            <p:nvPr/>
          </p:nvSpPr>
          <p:spPr>
            <a:xfrm flipH="1">
              <a:off x="180932" y="4470128"/>
              <a:ext cx="42811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>
                  <a:solidFill>
                    <a:srgbClr val="000000"/>
                  </a:solidFill>
                </a:rPr>
                <a:t>Mutation of downstream signalling components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>
                  <a:solidFill>
                    <a:srgbClr val="000000"/>
                  </a:solidFill>
                </a:rPr>
                <a:t>Loss of negative regulators of the pathway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69E9D3C-2DCF-41EF-ADC1-2CE91BD17682}"/>
                </a:ext>
              </a:extLst>
            </p:cNvPr>
            <p:cNvSpPr txBox="1"/>
            <p:nvPr/>
          </p:nvSpPr>
          <p:spPr>
            <a:xfrm flipH="1">
              <a:off x="2021432" y="2977633"/>
              <a:ext cx="241829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/>
                <a:t>Receptor overexpression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/>
                <a:t>Receptor mutation</a:t>
              </a: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FC41DA29-7B60-47A0-9188-2DA0E1B649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44140" y="2553983"/>
              <a:ext cx="538727" cy="0"/>
            </a:xfrm>
            <a:prstGeom prst="line">
              <a:avLst/>
            </a:prstGeom>
            <a:ln w="25400">
              <a:solidFill>
                <a:srgbClr val="0000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769EC03-A912-46CF-A541-2D8C17BDDDDA}"/>
                </a:ext>
              </a:extLst>
            </p:cNvPr>
            <p:cNvSpPr txBox="1"/>
            <p:nvPr/>
          </p:nvSpPr>
          <p:spPr>
            <a:xfrm flipH="1">
              <a:off x="2197577" y="2386571"/>
              <a:ext cx="22419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/>
                <a:t>Ligand overexpression</a:t>
              </a:r>
            </a:p>
          </p:txBody>
        </p:sp>
      </p:grpSp>
      <p:sp>
        <p:nvSpPr>
          <p:cNvPr id="75" name="Teardrop 74">
            <a:extLst>
              <a:ext uri="{FF2B5EF4-FFF2-40B4-BE49-F238E27FC236}">
                <a16:creationId xmlns:a16="http://schemas.microsoft.com/office/drawing/2014/main" id="{4F911BC6-3498-450F-9E4B-F68303F90FBC}"/>
              </a:ext>
            </a:extLst>
          </p:cNvPr>
          <p:cNvSpPr/>
          <p:nvPr/>
        </p:nvSpPr>
        <p:spPr>
          <a:xfrm rot="8094261">
            <a:off x="6754350" y="2645317"/>
            <a:ext cx="199696" cy="197996"/>
          </a:xfrm>
          <a:prstGeom prst="teardrop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0566E5-D62B-4B4C-B9FF-69666EF73181}"/>
              </a:ext>
            </a:extLst>
          </p:cNvPr>
          <p:cNvSpPr txBox="1"/>
          <p:nvPr/>
        </p:nvSpPr>
        <p:spPr>
          <a:xfrm flipH="1">
            <a:off x="1750212" y="2006462"/>
            <a:ext cx="2884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333FF"/>
                </a:solidFill>
              </a:rPr>
              <a:t>Mechanisms of activation</a:t>
            </a:r>
            <a:endParaRPr lang="en-GB" dirty="0">
              <a:solidFill>
                <a:srgbClr val="3333FF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3D2E456-27E5-4727-8450-E12F1FBFAB00}"/>
              </a:ext>
            </a:extLst>
          </p:cNvPr>
          <p:cNvGrpSpPr/>
          <p:nvPr/>
        </p:nvGrpSpPr>
        <p:grpSpPr>
          <a:xfrm>
            <a:off x="8067706" y="2015984"/>
            <a:ext cx="2483614" cy="3637856"/>
            <a:chOff x="8067706" y="2015984"/>
            <a:chExt cx="2483614" cy="3637856"/>
          </a:xfrm>
        </p:grpSpPr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2BF56E94-EF1A-4B19-8DD6-8AB570545C33}"/>
                </a:ext>
              </a:extLst>
            </p:cNvPr>
            <p:cNvGrpSpPr/>
            <p:nvPr/>
          </p:nvGrpSpPr>
          <p:grpSpPr>
            <a:xfrm>
              <a:off x="8348231" y="2586385"/>
              <a:ext cx="2026228" cy="3067455"/>
              <a:chOff x="2366600" y="494325"/>
              <a:chExt cx="2026228" cy="3067455"/>
            </a:xfrm>
          </p:grpSpPr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49FFCD9D-8644-4C70-946A-1E9847E98AF1}"/>
                  </a:ext>
                </a:extLst>
              </p:cNvPr>
              <p:cNvGrpSpPr/>
              <p:nvPr/>
            </p:nvGrpSpPr>
            <p:grpSpPr>
              <a:xfrm>
                <a:off x="2369843" y="1328089"/>
                <a:ext cx="538727" cy="216000"/>
                <a:chOff x="2369843" y="1328089"/>
                <a:chExt cx="538727" cy="216000"/>
              </a:xfrm>
            </p:grpSpPr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8D58A692-ABA8-4F27-AEFF-C9A7D058DA0C}"/>
                    </a:ext>
                  </a:extLst>
                </p:cNvPr>
                <p:cNvCxnSpPr/>
                <p:nvPr/>
              </p:nvCxnSpPr>
              <p:spPr>
                <a:xfrm>
                  <a:off x="2369843" y="1428673"/>
                  <a:ext cx="538727" cy="0"/>
                </a:xfrm>
                <a:prstGeom prst="line">
                  <a:avLst/>
                </a:prstGeom>
                <a:ln w="254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353FC92E-0919-4D47-963B-AF3D760D5F06}"/>
                    </a:ext>
                  </a:extLst>
                </p:cNvPr>
                <p:cNvCxnSpPr/>
                <p:nvPr/>
              </p:nvCxnSpPr>
              <p:spPr>
                <a:xfrm>
                  <a:off x="2369843" y="1328089"/>
                  <a:ext cx="0" cy="216000"/>
                </a:xfrm>
                <a:prstGeom prst="line">
                  <a:avLst/>
                </a:prstGeom>
                <a:ln w="254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61F41594-15B1-4A26-AD27-31FC84108641}"/>
                  </a:ext>
                </a:extLst>
              </p:cNvPr>
              <p:cNvGrpSpPr/>
              <p:nvPr/>
            </p:nvGrpSpPr>
            <p:grpSpPr>
              <a:xfrm>
                <a:off x="2366600" y="2822906"/>
                <a:ext cx="538727" cy="216000"/>
                <a:chOff x="2369843" y="1328089"/>
                <a:chExt cx="538727" cy="216000"/>
              </a:xfrm>
            </p:grpSpPr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375D93CD-ECBB-4459-B934-D32A75CC38D5}"/>
                    </a:ext>
                  </a:extLst>
                </p:cNvPr>
                <p:cNvCxnSpPr/>
                <p:nvPr/>
              </p:nvCxnSpPr>
              <p:spPr>
                <a:xfrm>
                  <a:off x="2369843" y="1428673"/>
                  <a:ext cx="538727" cy="0"/>
                </a:xfrm>
                <a:prstGeom prst="line">
                  <a:avLst/>
                </a:prstGeom>
                <a:ln w="254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56A9BA0F-80E0-4E7C-9D05-77E3DE1DD103}"/>
                    </a:ext>
                  </a:extLst>
                </p:cNvPr>
                <p:cNvCxnSpPr/>
                <p:nvPr/>
              </p:nvCxnSpPr>
              <p:spPr>
                <a:xfrm>
                  <a:off x="2369843" y="1328089"/>
                  <a:ext cx="0" cy="216000"/>
                </a:xfrm>
                <a:prstGeom prst="line">
                  <a:avLst/>
                </a:prstGeom>
                <a:ln w="254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4917A6EF-7D1A-4F23-AA3B-78BE5586D4C2}"/>
                  </a:ext>
                </a:extLst>
              </p:cNvPr>
              <p:cNvGrpSpPr/>
              <p:nvPr/>
            </p:nvGrpSpPr>
            <p:grpSpPr>
              <a:xfrm>
                <a:off x="2373085" y="3315773"/>
                <a:ext cx="538727" cy="216000"/>
                <a:chOff x="2369843" y="1328089"/>
                <a:chExt cx="538727" cy="216000"/>
              </a:xfrm>
            </p:grpSpPr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CCB7A85D-006A-46B9-8B69-F121D55FA9FD}"/>
                    </a:ext>
                  </a:extLst>
                </p:cNvPr>
                <p:cNvCxnSpPr/>
                <p:nvPr/>
              </p:nvCxnSpPr>
              <p:spPr>
                <a:xfrm>
                  <a:off x="2369843" y="1428673"/>
                  <a:ext cx="538727" cy="0"/>
                </a:xfrm>
                <a:prstGeom prst="line">
                  <a:avLst/>
                </a:prstGeom>
                <a:ln w="254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654E6BDE-EB47-4A87-83B3-08387F8B1BDC}"/>
                    </a:ext>
                  </a:extLst>
                </p:cNvPr>
                <p:cNvCxnSpPr/>
                <p:nvPr/>
              </p:nvCxnSpPr>
              <p:spPr>
                <a:xfrm>
                  <a:off x="2369843" y="1328089"/>
                  <a:ext cx="0" cy="216000"/>
                </a:xfrm>
                <a:prstGeom prst="line">
                  <a:avLst/>
                </a:prstGeom>
                <a:ln w="254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72EAD77B-935F-4753-AA1E-7ACD61A42787}"/>
                  </a:ext>
                </a:extLst>
              </p:cNvPr>
              <p:cNvSpPr txBox="1"/>
              <p:nvPr/>
            </p:nvSpPr>
            <p:spPr>
              <a:xfrm>
                <a:off x="2880869" y="2768008"/>
                <a:ext cx="135806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 err="1">
                    <a:solidFill>
                      <a:srgbClr val="000000"/>
                    </a:solidFill>
                  </a:rPr>
                  <a:t>Encorafinib</a:t>
                </a:r>
                <a:endParaRPr lang="en-US" sz="1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E781CCC9-0245-4D61-89FD-B51554566128}"/>
                  </a:ext>
                </a:extLst>
              </p:cNvPr>
              <p:cNvSpPr txBox="1"/>
              <p:nvPr/>
            </p:nvSpPr>
            <p:spPr>
              <a:xfrm>
                <a:off x="2880869" y="1273515"/>
                <a:ext cx="138512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 err="1"/>
                  <a:t>Regorafinib</a:t>
                </a:r>
                <a:endParaRPr lang="en-US" sz="1400" dirty="0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35A19C42-B03E-4FFD-8C26-2E51F7BC56B7}"/>
                  </a:ext>
                </a:extLst>
              </p:cNvPr>
              <p:cNvSpPr/>
              <p:nvPr/>
            </p:nvSpPr>
            <p:spPr>
              <a:xfrm>
                <a:off x="2880869" y="3254003"/>
                <a:ext cx="1366080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 err="1">
                    <a:solidFill>
                      <a:srgbClr val="000000"/>
                    </a:solidFill>
                    <a:ea typeface="+mn-lt"/>
                    <a:cs typeface="+mn-lt"/>
                  </a:rPr>
                  <a:t>Binimetinib</a:t>
                </a:r>
                <a:endParaRPr lang="en-US" sz="1400" dirty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22E35A62-E663-40AE-9B3A-36DF53517994}"/>
                  </a:ext>
                </a:extLst>
              </p:cNvPr>
              <p:cNvGrpSpPr/>
              <p:nvPr/>
            </p:nvGrpSpPr>
            <p:grpSpPr>
              <a:xfrm>
                <a:off x="2373082" y="640663"/>
                <a:ext cx="538727" cy="216000"/>
                <a:chOff x="2369843" y="1328089"/>
                <a:chExt cx="538727" cy="216000"/>
              </a:xfrm>
            </p:grpSpPr>
            <p:cxnSp>
              <p:nvCxnSpPr>
                <p:cNvPr id="124" name="Straight Connector 123">
                  <a:extLst>
                    <a:ext uri="{FF2B5EF4-FFF2-40B4-BE49-F238E27FC236}">
                      <a16:creationId xmlns:a16="http://schemas.microsoft.com/office/drawing/2014/main" id="{F1A62F7E-93E5-4A78-9221-F517F607ECEB}"/>
                    </a:ext>
                  </a:extLst>
                </p:cNvPr>
                <p:cNvCxnSpPr/>
                <p:nvPr/>
              </p:nvCxnSpPr>
              <p:spPr>
                <a:xfrm>
                  <a:off x="2369843" y="1428673"/>
                  <a:ext cx="538727" cy="0"/>
                </a:xfrm>
                <a:prstGeom prst="line">
                  <a:avLst/>
                </a:prstGeom>
                <a:ln w="254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124">
                  <a:extLst>
                    <a:ext uri="{FF2B5EF4-FFF2-40B4-BE49-F238E27FC236}">
                      <a16:creationId xmlns:a16="http://schemas.microsoft.com/office/drawing/2014/main" id="{CD163950-56B5-4114-961D-637C6F2F4312}"/>
                    </a:ext>
                  </a:extLst>
                </p:cNvPr>
                <p:cNvCxnSpPr/>
                <p:nvPr/>
              </p:nvCxnSpPr>
              <p:spPr>
                <a:xfrm>
                  <a:off x="2369843" y="1328089"/>
                  <a:ext cx="0" cy="216000"/>
                </a:xfrm>
                <a:prstGeom prst="line">
                  <a:avLst/>
                </a:prstGeom>
                <a:ln w="254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EA20AA36-C3BA-4C22-AB1A-7876E96AF08E}"/>
                  </a:ext>
                </a:extLst>
              </p:cNvPr>
              <p:cNvSpPr txBox="1"/>
              <p:nvPr/>
            </p:nvSpPr>
            <p:spPr>
              <a:xfrm>
                <a:off x="2887351" y="494325"/>
                <a:ext cx="150547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rgbClr val="000000"/>
                    </a:solidFill>
                  </a:rPr>
                  <a:t>Bevacizumab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rgbClr val="000000"/>
                    </a:solidFill>
                  </a:rPr>
                  <a:t>Cetuximab</a:t>
                </a:r>
              </a:p>
            </p:txBody>
          </p:sp>
        </p:grp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68543D81-A427-4429-9521-C0FA6F240E7A}"/>
                </a:ext>
              </a:extLst>
            </p:cNvPr>
            <p:cNvSpPr txBox="1"/>
            <p:nvPr/>
          </p:nvSpPr>
          <p:spPr>
            <a:xfrm flipH="1">
              <a:off x="8067706" y="2015984"/>
              <a:ext cx="24836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3333FF"/>
                  </a:solidFill>
                </a:rPr>
                <a:t>Intervention strategies</a:t>
              </a:r>
              <a:endParaRPr lang="en-GB" dirty="0">
                <a:solidFill>
                  <a:srgbClr val="3333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581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60848-D92A-40A3-A632-0378D6E79034}"/>
              </a:ext>
            </a:extLst>
          </p:cNvPr>
          <p:cNvSpPr txBox="1">
            <a:spLocks/>
          </p:cNvSpPr>
          <p:nvPr/>
        </p:nvSpPr>
        <p:spPr>
          <a:xfrm>
            <a:off x="4581744" y="3097917"/>
            <a:ext cx="3044173" cy="78162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>
                <a:solidFill>
                  <a:srgbClr val="00B0F0"/>
                </a:solidFill>
              </a:rPr>
              <a:t>Questions?</a:t>
            </a:r>
            <a:endParaRPr lang="en-NZ" sz="320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2238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69D2A8A5-11DA-4C79-8D3B-71C208609D67}"/>
              </a:ext>
            </a:extLst>
          </p:cNvPr>
          <p:cNvGrpSpPr/>
          <p:nvPr/>
        </p:nvGrpSpPr>
        <p:grpSpPr>
          <a:xfrm>
            <a:off x="2178904" y="829023"/>
            <a:ext cx="7831015" cy="5721026"/>
            <a:chOff x="163577" y="767399"/>
            <a:chExt cx="7831015" cy="5721026"/>
          </a:xfrm>
        </p:grpSpPr>
        <p:pic>
          <p:nvPicPr>
            <p:cNvPr id="6" name="Main graphic">
              <a:extLst>
                <a:ext uri="{FF2B5EF4-FFF2-40B4-BE49-F238E27FC236}">
                  <a16:creationId xmlns:a16="http://schemas.microsoft.com/office/drawing/2014/main" id="{9CF18A1C-2DC3-43BB-8608-BBB8DB262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/>
          </p:blipFill>
          <p:spPr>
            <a:xfrm>
              <a:off x="163577" y="807526"/>
              <a:ext cx="7658939" cy="561600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F616364-8FC9-4EBD-AC3F-D26749771F85}"/>
                </a:ext>
              </a:extLst>
            </p:cNvPr>
            <p:cNvGrpSpPr/>
            <p:nvPr/>
          </p:nvGrpSpPr>
          <p:grpSpPr>
            <a:xfrm>
              <a:off x="171759" y="767399"/>
              <a:ext cx="7822833" cy="5721026"/>
              <a:chOff x="171759" y="767399"/>
              <a:chExt cx="7822833" cy="5721026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C82E590-0B13-49DD-A659-BC528686ED68}"/>
                  </a:ext>
                </a:extLst>
              </p:cNvPr>
              <p:cNvSpPr/>
              <p:nvPr/>
            </p:nvSpPr>
            <p:spPr>
              <a:xfrm>
                <a:off x="4105175" y="5581406"/>
                <a:ext cx="1567543" cy="9070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A19FF32-DBFD-43C9-A550-903B7B58BA09}"/>
                  </a:ext>
                </a:extLst>
              </p:cNvPr>
              <p:cNvSpPr/>
              <p:nvPr/>
            </p:nvSpPr>
            <p:spPr>
              <a:xfrm>
                <a:off x="2295269" y="5516507"/>
                <a:ext cx="1567543" cy="9070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8C0E841-EE26-4142-A076-CA750F66C896}"/>
                  </a:ext>
                </a:extLst>
              </p:cNvPr>
              <p:cNvSpPr/>
              <p:nvPr/>
            </p:nvSpPr>
            <p:spPr>
              <a:xfrm>
                <a:off x="495072" y="4813883"/>
                <a:ext cx="1893221" cy="9070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84C6233-1540-44F9-A73D-08E6F6370F5C}"/>
                  </a:ext>
                </a:extLst>
              </p:cNvPr>
              <p:cNvSpPr/>
              <p:nvPr/>
            </p:nvSpPr>
            <p:spPr>
              <a:xfrm>
                <a:off x="171759" y="3234348"/>
                <a:ext cx="1751417" cy="9070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28FE13B-D257-40C1-846C-FE928967EA4E}"/>
                  </a:ext>
                </a:extLst>
              </p:cNvPr>
              <p:cNvSpPr/>
              <p:nvPr/>
            </p:nvSpPr>
            <p:spPr>
              <a:xfrm>
                <a:off x="495071" y="1473256"/>
                <a:ext cx="1893221" cy="9070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C1F8386-8EBD-49DF-B1B2-A9E7939BEA45}"/>
                  </a:ext>
                </a:extLst>
              </p:cNvPr>
              <p:cNvSpPr/>
              <p:nvPr/>
            </p:nvSpPr>
            <p:spPr>
              <a:xfrm>
                <a:off x="2230222" y="767399"/>
                <a:ext cx="1893221" cy="9070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5B1906F-6519-4AF6-8326-48396168CE43}"/>
                  </a:ext>
                </a:extLst>
              </p:cNvPr>
              <p:cNvSpPr/>
              <p:nvPr/>
            </p:nvSpPr>
            <p:spPr>
              <a:xfrm>
                <a:off x="4079758" y="807526"/>
                <a:ext cx="1893221" cy="8748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FC770BC-9982-4A03-A910-9D77D973E30B}"/>
                  </a:ext>
                </a:extLst>
              </p:cNvPr>
              <p:cNvSpPr/>
              <p:nvPr/>
            </p:nvSpPr>
            <p:spPr>
              <a:xfrm>
                <a:off x="5696467" y="1391656"/>
                <a:ext cx="1893221" cy="9990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CA30A53-22C0-48F2-91A3-DC662A17CDD2}"/>
                  </a:ext>
                </a:extLst>
              </p:cNvPr>
              <p:cNvSpPr/>
              <p:nvPr/>
            </p:nvSpPr>
            <p:spPr>
              <a:xfrm>
                <a:off x="6101371" y="3159959"/>
                <a:ext cx="1893221" cy="9990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012B592-72B4-4B7B-BDA0-B1698C6991D7}"/>
                  </a:ext>
                </a:extLst>
              </p:cNvPr>
              <p:cNvSpPr/>
              <p:nvPr/>
            </p:nvSpPr>
            <p:spPr>
              <a:xfrm>
                <a:off x="5696466" y="4816696"/>
                <a:ext cx="1893221" cy="9990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5265585-0D9C-478B-A42D-C006FE46D03E}"/>
              </a:ext>
            </a:extLst>
          </p:cNvPr>
          <p:cNvSpPr txBox="1"/>
          <p:nvPr/>
        </p:nvSpPr>
        <p:spPr>
          <a:xfrm>
            <a:off x="8145397" y="6550049"/>
            <a:ext cx="4008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Hanahan, D. and Weinberg, R.A. 2011. </a:t>
            </a:r>
            <a:r>
              <a:rPr lang="en-GB" sz="1200" i="1" dirty="0"/>
              <a:t>Cell</a:t>
            </a:r>
            <a:r>
              <a:rPr lang="en-GB" sz="1200" dirty="0"/>
              <a:t>. </a:t>
            </a:r>
            <a:r>
              <a:rPr lang="en-GB" sz="1200" b="1" dirty="0"/>
              <a:t>144</a:t>
            </a:r>
            <a:r>
              <a:rPr lang="en-GB" sz="1200" dirty="0"/>
              <a:t>: 646-674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3908C13-15C6-4A07-9D75-C3901F868616}"/>
              </a:ext>
            </a:extLst>
          </p:cNvPr>
          <p:cNvSpPr txBox="1">
            <a:spLocks/>
          </p:cNvSpPr>
          <p:nvPr/>
        </p:nvSpPr>
        <p:spPr>
          <a:xfrm>
            <a:off x="4156075" y="250825"/>
            <a:ext cx="3876675" cy="6978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sz="3200" dirty="0">
                <a:solidFill>
                  <a:srgbClr val="00B0F0"/>
                </a:solidFill>
              </a:rPr>
              <a:t>Hallmarks of Cancer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3B079A0-429F-414F-B145-876025F608FC}"/>
              </a:ext>
            </a:extLst>
          </p:cNvPr>
          <p:cNvSpPr/>
          <p:nvPr/>
        </p:nvSpPr>
        <p:spPr>
          <a:xfrm>
            <a:off x="5044751" y="5050166"/>
            <a:ext cx="909616" cy="380250"/>
          </a:xfrm>
          <a:prstGeom prst="roundRect">
            <a:avLst/>
          </a:prstGeom>
          <a:noFill/>
          <a:ln w="28575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70E924B-4B47-41CB-9664-3F1EB7FB16C3}"/>
              </a:ext>
            </a:extLst>
          </p:cNvPr>
          <p:cNvSpPr/>
          <p:nvPr/>
        </p:nvSpPr>
        <p:spPr>
          <a:xfrm>
            <a:off x="5048835" y="1768725"/>
            <a:ext cx="831840" cy="513507"/>
          </a:xfrm>
          <a:prstGeom prst="round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133440D-3668-4F12-A0D3-F4FB37B65ED3}"/>
              </a:ext>
            </a:extLst>
          </p:cNvPr>
          <p:cNvSpPr/>
          <p:nvPr/>
        </p:nvSpPr>
        <p:spPr>
          <a:xfrm>
            <a:off x="6142463" y="1768725"/>
            <a:ext cx="831840" cy="513507"/>
          </a:xfrm>
          <a:prstGeom prst="round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9F13501-CB6E-464F-A88D-E6BBFDC9EEE9}"/>
              </a:ext>
            </a:extLst>
          </p:cNvPr>
          <p:cNvSpPr/>
          <p:nvPr/>
        </p:nvSpPr>
        <p:spPr>
          <a:xfrm>
            <a:off x="3938503" y="3366669"/>
            <a:ext cx="679679" cy="620962"/>
          </a:xfrm>
          <a:prstGeom prst="round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0340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CC1E1-9616-4C54-9427-A2F67E684FDB}"/>
              </a:ext>
            </a:extLst>
          </p:cNvPr>
          <p:cNvSpPr txBox="1">
            <a:spLocks/>
          </p:cNvSpPr>
          <p:nvPr/>
        </p:nvSpPr>
        <p:spPr>
          <a:xfrm>
            <a:off x="3907454" y="250825"/>
            <a:ext cx="4383881" cy="7135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sz="3200" dirty="0">
                <a:solidFill>
                  <a:srgbClr val="00B0F0"/>
                </a:solidFill>
              </a:rPr>
              <a:t>Inducing Angiogenesis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C87E3E7-4F70-41FA-A4D8-81836CE618A6}"/>
              </a:ext>
            </a:extLst>
          </p:cNvPr>
          <p:cNvSpPr txBox="1">
            <a:spLocks/>
          </p:cNvSpPr>
          <p:nvPr/>
        </p:nvSpPr>
        <p:spPr>
          <a:xfrm>
            <a:off x="273470" y="2751042"/>
            <a:ext cx="5845790" cy="858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Segoe UI Semibold"/>
                <a:ea typeface="+mn-lt"/>
                <a:cs typeface="+mn-lt"/>
              </a:rPr>
              <a:t>VEGF is a potent angiogenic ligand; other ligands include FGFs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F7046058-FE1A-44AC-9449-270FC1E68578}"/>
              </a:ext>
            </a:extLst>
          </p:cNvPr>
          <p:cNvSpPr txBox="1">
            <a:spLocks/>
          </p:cNvSpPr>
          <p:nvPr/>
        </p:nvSpPr>
        <p:spPr>
          <a:xfrm>
            <a:off x="60025" y="1401915"/>
            <a:ext cx="12131975" cy="748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Segoe UI Semibold"/>
                <a:ea typeface="+mn-lt"/>
                <a:cs typeface="+mn-lt"/>
              </a:rPr>
              <a:t>Vasculature is mostly quiescent in adult tissues but is almost always activated in cancer (“angiogenic switch”)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B244D812-4811-48E9-8179-AF2B9F1A1A63}"/>
              </a:ext>
            </a:extLst>
          </p:cNvPr>
          <p:cNvSpPr txBox="1">
            <a:spLocks/>
          </p:cNvSpPr>
          <p:nvPr/>
        </p:nvSpPr>
        <p:spPr>
          <a:xfrm>
            <a:off x="275925" y="2754927"/>
            <a:ext cx="7797811" cy="4212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000" dirty="0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99238FFB-67C7-4BB1-A0FA-C356591C620B}"/>
              </a:ext>
            </a:extLst>
          </p:cNvPr>
          <p:cNvSpPr txBox="1">
            <a:spLocks/>
          </p:cNvSpPr>
          <p:nvPr/>
        </p:nvSpPr>
        <p:spPr>
          <a:xfrm>
            <a:off x="60025" y="948690"/>
            <a:ext cx="12131975" cy="4212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Segoe UI Semibold"/>
                <a:ea typeface="+mn-lt"/>
                <a:cs typeface="+mn-lt"/>
              </a:rPr>
              <a:t>Angiogenesis is essential for </a:t>
            </a:r>
            <a:r>
              <a:rPr lang="en-US" sz="2000" dirty="0" err="1">
                <a:latin typeface="Segoe UI Semibold"/>
                <a:ea typeface="+mn-lt"/>
                <a:cs typeface="+mn-lt"/>
              </a:rPr>
              <a:t>tumourigenesis</a:t>
            </a:r>
            <a:endParaRPr lang="en-US" sz="2000" dirty="0">
              <a:latin typeface="Segoe UI Semibold"/>
              <a:ea typeface="+mn-lt"/>
              <a:cs typeface="+mn-lt"/>
            </a:endParaRP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1D7FDEA0-7F80-4E1D-9F33-D20F149320D0}"/>
              </a:ext>
            </a:extLst>
          </p:cNvPr>
          <p:cNvSpPr txBox="1">
            <a:spLocks/>
          </p:cNvSpPr>
          <p:nvPr/>
        </p:nvSpPr>
        <p:spPr>
          <a:xfrm>
            <a:off x="273471" y="3656927"/>
            <a:ext cx="5159664" cy="4646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Segoe UI Semibold"/>
                <a:ea typeface="+mn-lt"/>
                <a:cs typeface="+mn-lt"/>
              </a:rPr>
              <a:t>Vascular mimicry also occurs in </a:t>
            </a:r>
            <a:r>
              <a:rPr lang="en-US" sz="2000" dirty="0" err="1">
                <a:latin typeface="Segoe UI Semibold"/>
                <a:ea typeface="+mn-lt"/>
                <a:cs typeface="+mn-lt"/>
              </a:rPr>
              <a:t>tumours</a:t>
            </a:r>
            <a:endParaRPr lang="en-US" sz="2000" dirty="0">
              <a:latin typeface="Segoe UI Semibold"/>
              <a:ea typeface="+mn-lt"/>
              <a:cs typeface="+mn-lt"/>
            </a:endParaRP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D808D826-08EF-40A2-B9FE-6CEEEDB77A7B}"/>
              </a:ext>
            </a:extLst>
          </p:cNvPr>
          <p:cNvSpPr txBox="1">
            <a:spLocks/>
          </p:cNvSpPr>
          <p:nvPr/>
        </p:nvSpPr>
        <p:spPr>
          <a:xfrm>
            <a:off x="273470" y="2213150"/>
            <a:ext cx="7893785" cy="3849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latin typeface="Segoe UI Semibold"/>
                <a:ea typeface="+mn-lt"/>
                <a:cs typeface="+mn-lt"/>
              </a:rPr>
              <a:t>Tumour</a:t>
            </a:r>
            <a:r>
              <a:rPr lang="en-US" sz="2000" dirty="0">
                <a:latin typeface="Segoe UI Semibold"/>
                <a:ea typeface="+mn-lt"/>
                <a:cs typeface="+mn-lt"/>
              </a:rPr>
              <a:t> vasculature is highly </a:t>
            </a:r>
            <a:r>
              <a:rPr lang="en-US" sz="2000" dirty="0" err="1">
                <a:latin typeface="Segoe UI Semibold"/>
                <a:ea typeface="+mn-lt"/>
                <a:cs typeface="+mn-lt"/>
              </a:rPr>
              <a:t>disorganised</a:t>
            </a:r>
            <a:endParaRPr lang="en-GB" sz="2000" dirty="0"/>
          </a:p>
        </p:txBody>
      </p:sp>
      <p:pic>
        <p:nvPicPr>
          <p:cNvPr id="34" name="Picture 33" descr="Diagram&#10;&#10;Description automatically generated">
            <a:extLst>
              <a:ext uri="{FF2B5EF4-FFF2-40B4-BE49-F238E27FC236}">
                <a16:creationId xmlns:a16="http://schemas.microsoft.com/office/drawing/2014/main" id="{792AC44E-1263-4912-8842-6658E70A4A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56"/>
          <a:stretch/>
        </p:blipFill>
        <p:spPr>
          <a:xfrm>
            <a:off x="5948519" y="2315704"/>
            <a:ext cx="6005612" cy="382601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6C9CF79-A5C7-40B7-AACA-A1CE2C663E01}"/>
              </a:ext>
            </a:extLst>
          </p:cNvPr>
          <p:cNvSpPr txBox="1"/>
          <p:nvPr/>
        </p:nvSpPr>
        <p:spPr>
          <a:xfrm>
            <a:off x="7472275" y="6550049"/>
            <a:ext cx="46816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err="1"/>
              <a:t>Carmeliet</a:t>
            </a:r>
            <a:r>
              <a:rPr lang="en-GB" sz="1200"/>
              <a:t>, P. and Jain, R.K. 2011. </a:t>
            </a:r>
            <a:r>
              <a:rPr lang="en-GB" sz="1200" i="1"/>
              <a:t>Nat. Rev. Drug. </a:t>
            </a:r>
            <a:r>
              <a:rPr lang="en-GB" sz="1200" i="1" err="1"/>
              <a:t>Discov</a:t>
            </a:r>
            <a:r>
              <a:rPr lang="en-GB" sz="1200"/>
              <a:t>. </a:t>
            </a:r>
            <a:r>
              <a:rPr lang="en-GB" sz="1200" b="1"/>
              <a:t>10</a:t>
            </a:r>
            <a:r>
              <a:rPr lang="en-GB" sz="1200"/>
              <a:t>: 417-427</a:t>
            </a:r>
          </a:p>
        </p:txBody>
      </p:sp>
    </p:spTree>
    <p:extLst>
      <p:ext uri="{BB962C8B-B14F-4D97-AF65-F5344CB8AC3E}">
        <p14:creationId xmlns:p14="http://schemas.microsoft.com/office/powerpoint/2010/main" val="269183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1" grpId="0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4BCFD7F-C6FE-4669-847D-ACEE5A3F7A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9662856"/>
              </p:ext>
            </p:extLst>
          </p:nvPr>
        </p:nvGraphicFramePr>
        <p:xfrm>
          <a:off x="337335" y="1615034"/>
          <a:ext cx="11517329" cy="40872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79141">
                  <a:extLst>
                    <a:ext uri="{9D8B030D-6E8A-4147-A177-3AD203B41FA5}">
                      <a16:colId xmlns:a16="http://schemas.microsoft.com/office/drawing/2014/main" val="755232104"/>
                    </a:ext>
                  </a:extLst>
                </a:gridCol>
                <a:gridCol w="7140540">
                  <a:extLst>
                    <a:ext uri="{9D8B030D-6E8A-4147-A177-3AD203B41FA5}">
                      <a16:colId xmlns:a16="http://schemas.microsoft.com/office/drawing/2014/main" val="1407676825"/>
                    </a:ext>
                  </a:extLst>
                </a:gridCol>
                <a:gridCol w="2597648">
                  <a:extLst>
                    <a:ext uri="{9D8B030D-6E8A-4147-A177-3AD203B41FA5}">
                      <a16:colId xmlns:a16="http://schemas.microsoft.com/office/drawing/2014/main" val="736509973"/>
                    </a:ext>
                  </a:extLst>
                </a:gridCol>
              </a:tblGrid>
              <a:tr h="520861">
                <a:tc>
                  <a:txBody>
                    <a:bodyPr/>
                    <a:lstStyle/>
                    <a:p>
                      <a:pPr marL="0" indent="0" algn="just">
                        <a:buFont typeface="+mj-lt"/>
                        <a:buNone/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</a:rPr>
                        <a:t>Session 1</a:t>
                      </a:r>
                      <a:endParaRPr lang="en-US" sz="2000" b="0" i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NZ" sz="2000" kern="1200">
                          <a:solidFill>
                            <a:schemeClr val="dk1"/>
                          </a:solidFill>
                          <a:effectLst/>
                        </a:rPr>
                        <a:t>Essential genetics and genomics for clinical practice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NZ" sz="1600" kern="1200">
                          <a:solidFill>
                            <a:schemeClr val="dk1"/>
                          </a:solidFill>
                          <a:effectLst/>
                        </a:rPr>
                        <a:t>Dr Polona Le Quesne Stabej, University of Auckland </a:t>
                      </a:r>
                      <a:endParaRPr lang="en-NZ" sz="2000" i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NZ" sz="2000"/>
                        <a:t>2pm, May 27</a:t>
                      </a:r>
                      <a:r>
                        <a:rPr lang="en-NZ" sz="2000" baseline="30000"/>
                        <a:t>th</a:t>
                      </a:r>
                      <a:r>
                        <a:rPr lang="en-NZ" sz="2000"/>
                        <a:t> 2022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5728705"/>
                  </a:ext>
                </a:extLst>
              </a:tr>
              <a:tr h="472612">
                <a:tc>
                  <a:txBody>
                    <a:bodyPr/>
                    <a:lstStyle/>
                    <a:p>
                      <a:pPr marL="0" indent="0" algn="just">
                        <a:buFont typeface="+mj-lt"/>
                        <a:buNone/>
                      </a:pPr>
                      <a:r>
                        <a:rPr lang="en-NZ" sz="2000" b="1">
                          <a:solidFill>
                            <a:schemeClr val="tx1"/>
                          </a:solidFill>
                        </a:rPr>
                        <a:t>Session 2</a:t>
                      </a:r>
                      <a:endParaRPr lang="en-NZ" sz="20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NZ" sz="2000">
                          <a:solidFill>
                            <a:schemeClr val="tx1"/>
                          </a:solidFill>
                        </a:rPr>
                        <a:t>Practical variant interpretation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NZ" sz="16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Dr Polona Le Quesne Stabej, University of Auckland </a:t>
                      </a:r>
                      <a:endParaRPr lang="en-NZ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NZ" sz="2000"/>
                        <a:t>2pm, June 3</a:t>
                      </a:r>
                      <a:r>
                        <a:rPr lang="en-NZ" sz="2000" baseline="30000"/>
                        <a:t>rd</a:t>
                      </a:r>
                      <a:r>
                        <a:rPr lang="en-NZ" sz="2000"/>
                        <a:t> 2022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3525962"/>
                  </a:ext>
                </a:extLst>
              </a:tr>
              <a:tr h="597955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20000"/>
                        </a:lnSpc>
                        <a:buFont typeface="+mj-lt"/>
                        <a:buNone/>
                      </a:pPr>
                      <a:r>
                        <a:rPr lang="en-NZ" sz="2000" b="1">
                          <a:solidFill>
                            <a:schemeClr val="tx1"/>
                          </a:solidFill>
                          <a:effectLst/>
                        </a:rPr>
                        <a:t>Session 3</a:t>
                      </a:r>
                      <a:endParaRPr lang="en-NZ" sz="2000" b="1" i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NZ" sz="2000" kern="1200">
                          <a:solidFill>
                            <a:schemeClr val="dk1"/>
                          </a:solidFill>
                          <a:effectLst/>
                        </a:rPr>
                        <a:t>Using next generation genomic tests</a:t>
                      </a:r>
                    </a:p>
                    <a:p>
                      <a:pPr marL="0" lvl="0" indent="0" algn="just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kumimoji="0" lang="en-NZ" sz="16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Dr Sandra Fitzgerald, University of Auckland </a:t>
                      </a:r>
                      <a:endParaRPr lang="en-NZ" sz="2000" b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NZ" sz="2000"/>
                        <a:t>2pm, June 10</a:t>
                      </a:r>
                      <a:r>
                        <a:rPr lang="en-NZ" sz="2000" baseline="30000"/>
                        <a:t>th</a:t>
                      </a:r>
                      <a:r>
                        <a:rPr lang="en-NZ" sz="2000"/>
                        <a:t> 2022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1346559"/>
                  </a:ext>
                </a:extLst>
              </a:tr>
              <a:tr h="606319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20000"/>
                        </a:lnSpc>
                        <a:buFont typeface="+mj-lt"/>
                        <a:buNone/>
                      </a:pPr>
                      <a:r>
                        <a:rPr lang="en-NZ" sz="2000" b="1">
                          <a:solidFill>
                            <a:schemeClr val="tx1"/>
                          </a:solidFill>
                          <a:effectLst/>
                        </a:rPr>
                        <a:t>Session 4</a:t>
                      </a:r>
                      <a:endParaRPr lang="en-NZ" sz="2000" b="1" i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NZ" sz="2000" kern="1200">
                          <a:solidFill>
                            <a:schemeClr val="dk1"/>
                          </a:solidFill>
                          <a:effectLst/>
                        </a:rPr>
                        <a:t>Cancer biology matters for precision oncology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NZ" sz="16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Dr Ana Ramachandran, University of Auckland </a:t>
                      </a:r>
                      <a:endParaRPr lang="en-US" sz="2000" b="0" i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NZ" sz="2000">
                          <a:solidFill>
                            <a:schemeClr val="tx1"/>
                          </a:solidFill>
                        </a:rPr>
                        <a:t>2pm, July 8</a:t>
                      </a:r>
                      <a:r>
                        <a:rPr lang="en-NZ" sz="2000" baseline="30000">
                          <a:solidFill>
                            <a:schemeClr val="tx1"/>
                          </a:solidFill>
                        </a:rPr>
                        <a:t>th</a:t>
                      </a:r>
                      <a:r>
                        <a:rPr lang="en-NZ" sz="2000">
                          <a:solidFill>
                            <a:schemeClr val="tx1"/>
                          </a:solidFill>
                        </a:rPr>
                        <a:t> 2022</a:t>
                      </a:r>
                      <a:endParaRPr lang="en-NZ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145545"/>
                  </a:ext>
                </a:extLst>
              </a:tr>
              <a:tr h="6206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2000" b="1">
                          <a:solidFill>
                            <a:schemeClr val="tx1"/>
                          </a:solidFill>
                          <a:effectLst/>
                        </a:rPr>
                        <a:t>Session 5</a:t>
                      </a:r>
                      <a:endParaRPr lang="en-NZ" sz="2000" b="1" i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NZ" sz="2000"/>
                        <a:t>Inherited Cancer Predisposition</a:t>
                      </a:r>
                    </a:p>
                    <a:p>
                      <a:r>
                        <a:rPr kumimoji="0" lang="en-NZ" sz="16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Dr Alex Henderson, Auckland District Health Board</a:t>
                      </a:r>
                      <a:endParaRPr lang="en-NZ" sz="200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NZ" sz="2000">
                          <a:solidFill>
                            <a:schemeClr val="tx1"/>
                          </a:solidFill>
                        </a:rPr>
                        <a:t>2pm, July 15</a:t>
                      </a:r>
                      <a:r>
                        <a:rPr lang="en-NZ" sz="2000" baseline="30000">
                          <a:solidFill>
                            <a:schemeClr val="tx1"/>
                          </a:solidFill>
                        </a:rPr>
                        <a:t>th</a:t>
                      </a:r>
                      <a:r>
                        <a:rPr lang="en-NZ" sz="2000">
                          <a:solidFill>
                            <a:schemeClr val="tx1"/>
                          </a:solidFill>
                        </a:rPr>
                        <a:t> 2022</a:t>
                      </a:r>
                      <a:endParaRPr lang="en-NZ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0200184"/>
                  </a:ext>
                </a:extLst>
              </a:tr>
              <a:tr h="6390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2000" b="1">
                          <a:solidFill>
                            <a:schemeClr val="tx1"/>
                          </a:solidFill>
                          <a:effectLst/>
                        </a:rPr>
                        <a:t>Session 6</a:t>
                      </a:r>
                      <a:endParaRPr lang="en-NZ" sz="2000" b="1" i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NZ" sz="2000"/>
                        <a:t>Interactive session</a:t>
                      </a:r>
                      <a:endParaRPr lang="en-NZ" sz="200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NZ" sz="2000">
                          <a:solidFill>
                            <a:schemeClr val="tx1"/>
                          </a:solidFill>
                        </a:rPr>
                        <a:t>2pm, July 22</a:t>
                      </a:r>
                      <a:r>
                        <a:rPr lang="en-NZ" sz="2000" baseline="30000">
                          <a:solidFill>
                            <a:schemeClr val="tx1"/>
                          </a:solidFill>
                        </a:rPr>
                        <a:t>nd</a:t>
                      </a:r>
                      <a:r>
                        <a:rPr lang="en-NZ" sz="2000">
                          <a:solidFill>
                            <a:schemeClr val="tx1"/>
                          </a:solidFill>
                        </a:rPr>
                        <a:t> 2022</a:t>
                      </a:r>
                      <a:endParaRPr lang="en-NZ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1006502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50548080-AB55-4413-A7C4-A68E86AC9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Schedule</a:t>
            </a:r>
            <a:endParaRPr lang="en-NZ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5187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69D2A8A5-11DA-4C79-8D3B-71C208609D67}"/>
              </a:ext>
            </a:extLst>
          </p:cNvPr>
          <p:cNvGrpSpPr/>
          <p:nvPr/>
        </p:nvGrpSpPr>
        <p:grpSpPr>
          <a:xfrm>
            <a:off x="2178904" y="829023"/>
            <a:ext cx="7831015" cy="5721026"/>
            <a:chOff x="163577" y="767399"/>
            <a:chExt cx="7831015" cy="5721026"/>
          </a:xfrm>
        </p:grpSpPr>
        <p:pic>
          <p:nvPicPr>
            <p:cNvPr id="6" name="Main graphic">
              <a:extLst>
                <a:ext uri="{FF2B5EF4-FFF2-40B4-BE49-F238E27FC236}">
                  <a16:creationId xmlns:a16="http://schemas.microsoft.com/office/drawing/2014/main" id="{9CF18A1C-2DC3-43BB-8608-BBB8DB262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/>
          </p:blipFill>
          <p:spPr>
            <a:xfrm>
              <a:off x="163577" y="807526"/>
              <a:ext cx="7658939" cy="561600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F616364-8FC9-4EBD-AC3F-D26749771F85}"/>
                </a:ext>
              </a:extLst>
            </p:cNvPr>
            <p:cNvGrpSpPr/>
            <p:nvPr/>
          </p:nvGrpSpPr>
          <p:grpSpPr>
            <a:xfrm>
              <a:off x="171759" y="767399"/>
              <a:ext cx="7822833" cy="5721026"/>
              <a:chOff x="171759" y="767399"/>
              <a:chExt cx="7822833" cy="5721026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C82E590-0B13-49DD-A659-BC528686ED68}"/>
                  </a:ext>
                </a:extLst>
              </p:cNvPr>
              <p:cNvSpPr/>
              <p:nvPr/>
            </p:nvSpPr>
            <p:spPr>
              <a:xfrm>
                <a:off x="4105175" y="5581406"/>
                <a:ext cx="1567543" cy="9070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A19FF32-DBFD-43C9-A550-903B7B58BA09}"/>
                  </a:ext>
                </a:extLst>
              </p:cNvPr>
              <p:cNvSpPr/>
              <p:nvPr/>
            </p:nvSpPr>
            <p:spPr>
              <a:xfrm>
                <a:off x="2295269" y="5516507"/>
                <a:ext cx="1567543" cy="9070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8C0E841-EE26-4142-A076-CA750F66C896}"/>
                  </a:ext>
                </a:extLst>
              </p:cNvPr>
              <p:cNvSpPr/>
              <p:nvPr/>
            </p:nvSpPr>
            <p:spPr>
              <a:xfrm>
                <a:off x="495072" y="4813883"/>
                <a:ext cx="1893221" cy="9070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84C6233-1540-44F9-A73D-08E6F6370F5C}"/>
                  </a:ext>
                </a:extLst>
              </p:cNvPr>
              <p:cNvSpPr/>
              <p:nvPr/>
            </p:nvSpPr>
            <p:spPr>
              <a:xfrm>
                <a:off x="171759" y="3234348"/>
                <a:ext cx="1751417" cy="9070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28FE13B-D257-40C1-846C-FE928967EA4E}"/>
                  </a:ext>
                </a:extLst>
              </p:cNvPr>
              <p:cNvSpPr/>
              <p:nvPr/>
            </p:nvSpPr>
            <p:spPr>
              <a:xfrm>
                <a:off x="495071" y="1473256"/>
                <a:ext cx="1893221" cy="9070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C1F8386-8EBD-49DF-B1B2-A9E7939BEA45}"/>
                  </a:ext>
                </a:extLst>
              </p:cNvPr>
              <p:cNvSpPr/>
              <p:nvPr/>
            </p:nvSpPr>
            <p:spPr>
              <a:xfrm>
                <a:off x="2230222" y="767399"/>
                <a:ext cx="1893221" cy="9070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5B1906F-6519-4AF6-8326-48396168CE43}"/>
                  </a:ext>
                </a:extLst>
              </p:cNvPr>
              <p:cNvSpPr/>
              <p:nvPr/>
            </p:nvSpPr>
            <p:spPr>
              <a:xfrm>
                <a:off x="4079758" y="807526"/>
                <a:ext cx="1893221" cy="8748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FC770BC-9982-4A03-A910-9D77D973E30B}"/>
                  </a:ext>
                </a:extLst>
              </p:cNvPr>
              <p:cNvSpPr/>
              <p:nvPr/>
            </p:nvSpPr>
            <p:spPr>
              <a:xfrm>
                <a:off x="5696467" y="1391656"/>
                <a:ext cx="1893221" cy="9990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CA30A53-22C0-48F2-91A3-DC662A17CDD2}"/>
                  </a:ext>
                </a:extLst>
              </p:cNvPr>
              <p:cNvSpPr/>
              <p:nvPr/>
            </p:nvSpPr>
            <p:spPr>
              <a:xfrm>
                <a:off x="6101371" y="3159959"/>
                <a:ext cx="1893221" cy="9990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012B592-72B4-4B7B-BDA0-B1698C6991D7}"/>
                  </a:ext>
                </a:extLst>
              </p:cNvPr>
              <p:cNvSpPr/>
              <p:nvPr/>
            </p:nvSpPr>
            <p:spPr>
              <a:xfrm>
                <a:off x="5696466" y="4816696"/>
                <a:ext cx="1893221" cy="9990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5265585-0D9C-478B-A42D-C006FE46D03E}"/>
              </a:ext>
            </a:extLst>
          </p:cNvPr>
          <p:cNvSpPr txBox="1"/>
          <p:nvPr/>
        </p:nvSpPr>
        <p:spPr>
          <a:xfrm>
            <a:off x="8145397" y="6550049"/>
            <a:ext cx="4008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Hanahan, D. and Weinberg, R.A. 2011. </a:t>
            </a:r>
            <a:r>
              <a:rPr lang="en-GB" sz="1200" i="1" dirty="0"/>
              <a:t>Cell</a:t>
            </a:r>
            <a:r>
              <a:rPr lang="en-GB" sz="1200" dirty="0"/>
              <a:t>. </a:t>
            </a:r>
            <a:r>
              <a:rPr lang="en-GB" sz="1200" b="1" dirty="0"/>
              <a:t>144</a:t>
            </a:r>
            <a:r>
              <a:rPr lang="en-GB" sz="1200" dirty="0"/>
              <a:t>: 646-674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3908C13-15C6-4A07-9D75-C3901F868616}"/>
              </a:ext>
            </a:extLst>
          </p:cNvPr>
          <p:cNvSpPr txBox="1">
            <a:spLocks/>
          </p:cNvSpPr>
          <p:nvPr/>
        </p:nvSpPr>
        <p:spPr>
          <a:xfrm>
            <a:off x="4156075" y="250825"/>
            <a:ext cx="3876675" cy="6978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sz="3200" dirty="0">
                <a:solidFill>
                  <a:srgbClr val="00B0F0"/>
                </a:solidFill>
              </a:rPr>
              <a:t>Hallmarks of Cancer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E6814D1-37B4-49BF-B31F-47ECB3947D7F}"/>
              </a:ext>
            </a:extLst>
          </p:cNvPr>
          <p:cNvSpPr/>
          <p:nvPr/>
        </p:nvSpPr>
        <p:spPr>
          <a:xfrm>
            <a:off x="7363981" y="3394451"/>
            <a:ext cx="781416" cy="586609"/>
          </a:xfrm>
          <a:prstGeom prst="roundRect">
            <a:avLst/>
          </a:prstGeom>
          <a:noFill/>
          <a:ln w="28575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F33D144-445D-4935-AA9D-5D31DD9296E7}"/>
              </a:ext>
            </a:extLst>
          </p:cNvPr>
          <p:cNvSpPr/>
          <p:nvPr/>
        </p:nvSpPr>
        <p:spPr>
          <a:xfrm>
            <a:off x="5044751" y="5050166"/>
            <a:ext cx="909616" cy="380250"/>
          </a:xfrm>
          <a:prstGeom prst="round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A1296EA-50AE-4142-949C-560E03F40038}"/>
              </a:ext>
            </a:extLst>
          </p:cNvPr>
          <p:cNvSpPr/>
          <p:nvPr/>
        </p:nvSpPr>
        <p:spPr>
          <a:xfrm>
            <a:off x="5048835" y="1768725"/>
            <a:ext cx="831840" cy="513507"/>
          </a:xfrm>
          <a:prstGeom prst="round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99BABCB-C9C5-41D6-86CB-F3643290B9FF}"/>
              </a:ext>
            </a:extLst>
          </p:cNvPr>
          <p:cNvSpPr/>
          <p:nvPr/>
        </p:nvSpPr>
        <p:spPr>
          <a:xfrm>
            <a:off x="6142463" y="1768725"/>
            <a:ext cx="831840" cy="513507"/>
          </a:xfrm>
          <a:prstGeom prst="round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71BEA0E-41C9-47CA-9EE4-C93F2BE8DDB3}"/>
              </a:ext>
            </a:extLst>
          </p:cNvPr>
          <p:cNvSpPr/>
          <p:nvPr/>
        </p:nvSpPr>
        <p:spPr>
          <a:xfrm>
            <a:off x="3938503" y="3366669"/>
            <a:ext cx="679679" cy="620962"/>
          </a:xfrm>
          <a:prstGeom prst="round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16231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CC1E1-9616-4C54-9427-A2F67E684FDB}"/>
              </a:ext>
            </a:extLst>
          </p:cNvPr>
          <p:cNvSpPr txBox="1">
            <a:spLocks/>
          </p:cNvSpPr>
          <p:nvPr/>
        </p:nvSpPr>
        <p:spPr>
          <a:xfrm>
            <a:off x="2914650" y="250825"/>
            <a:ext cx="6367285" cy="7135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sz="3200">
                <a:solidFill>
                  <a:srgbClr val="00B0F0"/>
                </a:solidFill>
              </a:rPr>
              <a:t>Enabling Replicative Immortality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0C70F8-43F6-4DCE-93C8-3C854E19F965}"/>
              </a:ext>
            </a:extLst>
          </p:cNvPr>
          <p:cNvSpPr txBox="1">
            <a:spLocks/>
          </p:cNvSpPr>
          <p:nvPr/>
        </p:nvSpPr>
        <p:spPr>
          <a:xfrm>
            <a:off x="60025" y="948690"/>
            <a:ext cx="12131975" cy="4212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Segoe UI Semibold"/>
                <a:ea typeface="+mn-lt"/>
                <a:cs typeface="+mn-lt"/>
              </a:rPr>
              <a:t>Telomeres are ends of chromosomes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7A477BE-DC3D-4164-A45A-5F8606E160B1}"/>
              </a:ext>
            </a:extLst>
          </p:cNvPr>
          <p:cNvSpPr txBox="1">
            <a:spLocks/>
          </p:cNvSpPr>
          <p:nvPr/>
        </p:nvSpPr>
        <p:spPr>
          <a:xfrm>
            <a:off x="275925" y="1449568"/>
            <a:ext cx="7095259" cy="4457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Segoe UI Semibold"/>
                <a:ea typeface="+mn-lt"/>
                <a:cs typeface="+mn-lt"/>
              </a:rPr>
              <a:t>Maintain chromosome stability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F2E36B6-D869-4969-B5BB-4F6077C6E93A}"/>
              </a:ext>
            </a:extLst>
          </p:cNvPr>
          <p:cNvSpPr txBox="1">
            <a:spLocks/>
          </p:cNvSpPr>
          <p:nvPr/>
        </p:nvSpPr>
        <p:spPr>
          <a:xfrm>
            <a:off x="517147" y="2468144"/>
            <a:ext cx="5578853" cy="36108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Segoe UI Semibold"/>
                <a:ea typeface="+mn-lt"/>
                <a:cs typeface="+mn-lt"/>
              </a:rPr>
              <a:t>Tracker of number of cell division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544D895-717E-4E2E-AAC8-CCACF178D6E9}"/>
              </a:ext>
            </a:extLst>
          </p:cNvPr>
          <p:cNvSpPr txBox="1">
            <a:spLocks/>
          </p:cNvSpPr>
          <p:nvPr/>
        </p:nvSpPr>
        <p:spPr>
          <a:xfrm>
            <a:off x="60025" y="3060164"/>
            <a:ext cx="7875807" cy="7474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Segoe UI Semibold"/>
                <a:ea typeface="+mn-lt"/>
                <a:cs typeface="+mn-lt"/>
              </a:rPr>
              <a:t>Cancer cells maintain their telomeres by re-expressing telomerase or by alternative lengthening of telomeres</a:t>
            </a:r>
            <a:endParaRPr lang="en-GB" sz="2000"/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E58714C4-8125-44B9-A5EC-9B3A5C058A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247" y="2443741"/>
            <a:ext cx="3849514" cy="4009525"/>
          </a:xfrm>
          <a:prstGeom prst="rect">
            <a:avLst/>
          </a:prstGeom>
        </p:spPr>
      </p:pic>
      <p:pic>
        <p:nvPicPr>
          <p:cNvPr id="8" name="Picture 7" descr="Calendar&#10;&#10;Description automatically generated">
            <a:extLst>
              <a:ext uri="{FF2B5EF4-FFF2-40B4-BE49-F238E27FC236}">
                <a16:creationId xmlns:a16="http://schemas.microsoft.com/office/drawing/2014/main" id="{898D3CED-D461-43EF-BB72-9965806652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26" t="3657" r="7470" b="77758"/>
          <a:stretch/>
        </p:blipFill>
        <p:spPr>
          <a:xfrm>
            <a:off x="5668640" y="1020778"/>
            <a:ext cx="3968193" cy="16339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64E8969-AD82-4342-B9E3-FBBE6DB5397B}"/>
              </a:ext>
            </a:extLst>
          </p:cNvPr>
          <p:cNvSpPr txBox="1">
            <a:spLocks/>
          </p:cNvSpPr>
          <p:nvPr/>
        </p:nvSpPr>
        <p:spPr>
          <a:xfrm>
            <a:off x="271248" y="1951657"/>
            <a:ext cx="7095259" cy="4457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Segoe UI Semibold"/>
                <a:ea typeface="+mn-lt"/>
                <a:cs typeface="+mn-lt"/>
              </a:rPr>
              <a:t>Shorten with each cell division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121DD4-8AE8-4D99-AD4F-6E2D4C995900}"/>
              </a:ext>
            </a:extLst>
          </p:cNvPr>
          <p:cNvSpPr txBox="1"/>
          <p:nvPr/>
        </p:nvSpPr>
        <p:spPr>
          <a:xfrm>
            <a:off x="39233" y="6364924"/>
            <a:ext cx="4008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/>
              <a:t>Rai, R. </a:t>
            </a:r>
            <a:r>
              <a:rPr lang="en-GB" sz="1200" i="1"/>
              <a:t>et.al</a:t>
            </a:r>
            <a:r>
              <a:rPr lang="en-GB" sz="1200"/>
              <a:t>. 2016</a:t>
            </a:r>
            <a:r>
              <a:rPr lang="en-GB" sz="1200" i="1"/>
              <a:t>. Nature Comms</a:t>
            </a:r>
            <a:r>
              <a:rPr lang="en-GB" sz="1200"/>
              <a:t>. </a:t>
            </a:r>
            <a:r>
              <a:rPr lang="en-GB" sz="1200" b="1"/>
              <a:t>7</a:t>
            </a:r>
            <a:r>
              <a:rPr lang="en-GB" sz="1200"/>
              <a:t>: 10881</a:t>
            </a:r>
          </a:p>
          <a:p>
            <a:r>
              <a:rPr lang="en-GB" sz="1200" err="1"/>
              <a:t>Soudet</a:t>
            </a:r>
            <a:r>
              <a:rPr lang="en-GB" sz="1200"/>
              <a:t>, J. </a:t>
            </a:r>
            <a:r>
              <a:rPr lang="en-GB" sz="1200" i="1"/>
              <a:t>et.al.</a:t>
            </a:r>
            <a:r>
              <a:rPr lang="en-GB" sz="1200"/>
              <a:t> 2014. </a:t>
            </a:r>
            <a:r>
              <a:rPr lang="en-GB" sz="1200" i="1"/>
              <a:t>Mol. Cell</a:t>
            </a:r>
            <a:r>
              <a:rPr lang="en-GB" sz="1200"/>
              <a:t>. </a:t>
            </a:r>
            <a:r>
              <a:rPr lang="en-GB" sz="1200" b="1"/>
              <a:t>53</a:t>
            </a:r>
            <a:r>
              <a:rPr lang="en-GB" sz="1200"/>
              <a:t>: 954-964</a:t>
            </a:r>
          </a:p>
        </p:txBody>
      </p:sp>
    </p:spTree>
    <p:extLst>
      <p:ext uri="{BB962C8B-B14F-4D97-AF65-F5344CB8AC3E}">
        <p14:creationId xmlns:p14="http://schemas.microsoft.com/office/powerpoint/2010/main" val="412111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60848-D92A-40A3-A632-0378D6E79034}"/>
              </a:ext>
            </a:extLst>
          </p:cNvPr>
          <p:cNvSpPr txBox="1">
            <a:spLocks/>
          </p:cNvSpPr>
          <p:nvPr/>
        </p:nvSpPr>
        <p:spPr>
          <a:xfrm>
            <a:off x="4581744" y="3097917"/>
            <a:ext cx="3044173" cy="78162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>
                <a:solidFill>
                  <a:srgbClr val="00B0F0"/>
                </a:solidFill>
              </a:rPr>
              <a:t>Questions?</a:t>
            </a:r>
            <a:endParaRPr lang="en-NZ" sz="320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8298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69D2A8A5-11DA-4C79-8D3B-71C208609D67}"/>
              </a:ext>
            </a:extLst>
          </p:cNvPr>
          <p:cNvGrpSpPr/>
          <p:nvPr/>
        </p:nvGrpSpPr>
        <p:grpSpPr>
          <a:xfrm>
            <a:off x="2178904" y="829023"/>
            <a:ext cx="7831015" cy="5721026"/>
            <a:chOff x="163577" y="767399"/>
            <a:chExt cx="7831015" cy="5721026"/>
          </a:xfrm>
        </p:grpSpPr>
        <p:pic>
          <p:nvPicPr>
            <p:cNvPr id="6" name="Main graphic">
              <a:extLst>
                <a:ext uri="{FF2B5EF4-FFF2-40B4-BE49-F238E27FC236}">
                  <a16:creationId xmlns:a16="http://schemas.microsoft.com/office/drawing/2014/main" id="{9CF18A1C-2DC3-43BB-8608-BBB8DB262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/>
          </p:blipFill>
          <p:spPr>
            <a:xfrm>
              <a:off x="163577" y="807526"/>
              <a:ext cx="7658939" cy="561600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F616364-8FC9-4EBD-AC3F-D26749771F85}"/>
                </a:ext>
              </a:extLst>
            </p:cNvPr>
            <p:cNvGrpSpPr/>
            <p:nvPr/>
          </p:nvGrpSpPr>
          <p:grpSpPr>
            <a:xfrm>
              <a:off x="171759" y="767399"/>
              <a:ext cx="7822833" cy="5721026"/>
              <a:chOff x="171759" y="767399"/>
              <a:chExt cx="7822833" cy="5721026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C82E590-0B13-49DD-A659-BC528686ED68}"/>
                  </a:ext>
                </a:extLst>
              </p:cNvPr>
              <p:cNvSpPr/>
              <p:nvPr/>
            </p:nvSpPr>
            <p:spPr>
              <a:xfrm>
                <a:off x="4105175" y="5581406"/>
                <a:ext cx="1567543" cy="9070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A19FF32-DBFD-43C9-A550-903B7B58BA09}"/>
                  </a:ext>
                </a:extLst>
              </p:cNvPr>
              <p:cNvSpPr/>
              <p:nvPr/>
            </p:nvSpPr>
            <p:spPr>
              <a:xfrm>
                <a:off x="2295269" y="5516507"/>
                <a:ext cx="1567543" cy="9070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8C0E841-EE26-4142-A076-CA750F66C896}"/>
                  </a:ext>
                </a:extLst>
              </p:cNvPr>
              <p:cNvSpPr/>
              <p:nvPr/>
            </p:nvSpPr>
            <p:spPr>
              <a:xfrm>
                <a:off x="495072" y="4813883"/>
                <a:ext cx="1893221" cy="9070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84C6233-1540-44F9-A73D-08E6F6370F5C}"/>
                  </a:ext>
                </a:extLst>
              </p:cNvPr>
              <p:cNvSpPr/>
              <p:nvPr/>
            </p:nvSpPr>
            <p:spPr>
              <a:xfrm>
                <a:off x="171759" y="3234348"/>
                <a:ext cx="1751417" cy="9070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28FE13B-D257-40C1-846C-FE928967EA4E}"/>
                  </a:ext>
                </a:extLst>
              </p:cNvPr>
              <p:cNvSpPr/>
              <p:nvPr/>
            </p:nvSpPr>
            <p:spPr>
              <a:xfrm>
                <a:off x="495071" y="1473256"/>
                <a:ext cx="1893221" cy="9070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C1F8386-8EBD-49DF-B1B2-A9E7939BEA45}"/>
                  </a:ext>
                </a:extLst>
              </p:cNvPr>
              <p:cNvSpPr/>
              <p:nvPr/>
            </p:nvSpPr>
            <p:spPr>
              <a:xfrm>
                <a:off x="2230222" y="767399"/>
                <a:ext cx="1893221" cy="9070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5B1906F-6519-4AF6-8326-48396168CE43}"/>
                  </a:ext>
                </a:extLst>
              </p:cNvPr>
              <p:cNvSpPr/>
              <p:nvPr/>
            </p:nvSpPr>
            <p:spPr>
              <a:xfrm>
                <a:off x="4079758" y="807526"/>
                <a:ext cx="1893221" cy="8748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FC770BC-9982-4A03-A910-9D77D973E30B}"/>
                  </a:ext>
                </a:extLst>
              </p:cNvPr>
              <p:cNvSpPr/>
              <p:nvPr/>
            </p:nvSpPr>
            <p:spPr>
              <a:xfrm>
                <a:off x="5696467" y="1391656"/>
                <a:ext cx="1893221" cy="9990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CA30A53-22C0-48F2-91A3-DC662A17CDD2}"/>
                  </a:ext>
                </a:extLst>
              </p:cNvPr>
              <p:cNvSpPr/>
              <p:nvPr/>
            </p:nvSpPr>
            <p:spPr>
              <a:xfrm>
                <a:off x="6101371" y="3159959"/>
                <a:ext cx="1893221" cy="9990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012B592-72B4-4B7B-BDA0-B1698C6991D7}"/>
                  </a:ext>
                </a:extLst>
              </p:cNvPr>
              <p:cNvSpPr/>
              <p:nvPr/>
            </p:nvSpPr>
            <p:spPr>
              <a:xfrm>
                <a:off x="5696466" y="4816696"/>
                <a:ext cx="1893221" cy="9990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5265585-0D9C-478B-A42D-C006FE46D03E}"/>
              </a:ext>
            </a:extLst>
          </p:cNvPr>
          <p:cNvSpPr txBox="1"/>
          <p:nvPr/>
        </p:nvSpPr>
        <p:spPr>
          <a:xfrm>
            <a:off x="8145397" y="6550049"/>
            <a:ext cx="4008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Hanahan, D. and Weinberg, R.A. 2011. </a:t>
            </a:r>
            <a:r>
              <a:rPr lang="en-GB" sz="1200" i="1" dirty="0"/>
              <a:t>Cell</a:t>
            </a:r>
            <a:r>
              <a:rPr lang="en-GB" sz="1200" dirty="0"/>
              <a:t>. </a:t>
            </a:r>
            <a:r>
              <a:rPr lang="en-GB" sz="1200" b="1" dirty="0"/>
              <a:t>144</a:t>
            </a:r>
            <a:r>
              <a:rPr lang="en-GB" sz="1200" dirty="0"/>
              <a:t>: 646-674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3908C13-15C6-4A07-9D75-C3901F868616}"/>
              </a:ext>
            </a:extLst>
          </p:cNvPr>
          <p:cNvSpPr txBox="1">
            <a:spLocks/>
          </p:cNvSpPr>
          <p:nvPr/>
        </p:nvSpPr>
        <p:spPr>
          <a:xfrm>
            <a:off x="4156075" y="250825"/>
            <a:ext cx="3876675" cy="6978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sz="3200" dirty="0">
                <a:solidFill>
                  <a:srgbClr val="00B0F0"/>
                </a:solidFill>
              </a:rPr>
              <a:t>Hallmarks of Cancer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E6814D1-37B4-49BF-B31F-47ECB3947D7F}"/>
              </a:ext>
            </a:extLst>
          </p:cNvPr>
          <p:cNvSpPr/>
          <p:nvPr/>
        </p:nvSpPr>
        <p:spPr>
          <a:xfrm>
            <a:off x="7363981" y="3394451"/>
            <a:ext cx="781416" cy="586609"/>
          </a:xfrm>
          <a:prstGeom prst="round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F33D144-445D-4935-AA9D-5D31DD9296E7}"/>
              </a:ext>
            </a:extLst>
          </p:cNvPr>
          <p:cNvSpPr/>
          <p:nvPr/>
        </p:nvSpPr>
        <p:spPr>
          <a:xfrm>
            <a:off x="5044751" y="5050166"/>
            <a:ext cx="909616" cy="380250"/>
          </a:xfrm>
          <a:prstGeom prst="round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A1296EA-50AE-4142-949C-560E03F40038}"/>
              </a:ext>
            </a:extLst>
          </p:cNvPr>
          <p:cNvSpPr/>
          <p:nvPr/>
        </p:nvSpPr>
        <p:spPr>
          <a:xfrm>
            <a:off x="5048835" y="1768725"/>
            <a:ext cx="831840" cy="513507"/>
          </a:xfrm>
          <a:prstGeom prst="round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99BABCB-C9C5-41D6-86CB-F3643290B9FF}"/>
              </a:ext>
            </a:extLst>
          </p:cNvPr>
          <p:cNvSpPr/>
          <p:nvPr/>
        </p:nvSpPr>
        <p:spPr>
          <a:xfrm>
            <a:off x="6142463" y="1768725"/>
            <a:ext cx="831840" cy="513507"/>
          </a:xfrm>
          <a:prstGeom prst="round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F2E7DF9-BC5A-4641-8EDE-1F3F7A4C257B}"/>
              </a:ext>
            </a:extLst>
          </p:cNvPr>
          <p:cNvSpPr/>
          <p:nvPr/>
        </p:nvSpPr>
        <p:spPr>
          <a:xfrm>
            <a:off x="4157365" y="4386605"/>
            <a:ext cx="781416" cy="586609"/>
          </a:xfrm>
          <a:prstGeom prst="roundRect">
            <a:avLst/>
          </a:prstGeom>
          <a:noFill/>
          <a:ln w="28575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5D18749-5A12-43D7-BF1B-70E60BE21EBB}"/>
              </a:ext>
            </a:extLst>
          </p:cNvPr>
          <p:cNvSpPr/>
          <p:nvPr/>
        </p:nvSpPr>
        <p:spPr>
          <a:xfrm>
            <a:off x="3938503" y="3366669"/>
            <a:ext cx="679679" cy="620962"/>
          </a:xfrm>
          <a:prstGeom prst="round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71980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CC1E1-9616-4C54-9427-A2F67E684FDB}"/>
              </a:ext>
            </a:extLst>
          </p:cNvPr>
          <p:cNvSpPr txBox="1">
            <a:spLocks/>
          </p:cNvSpPr>
          <p:nvPr/>
        </p:nvSpPr>
        <p:spPr>
          <a:xfrm>
            <a:off x="2914650" y="250825"/>
            <a:ext cx="6367285" cy="7135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sz="3200" dirty="0">
                <a:solidFill>
                  <a:srgbClr val="00B0F0"/>
                </a:solidFill>
              </a:rPr>
              <a:t>Genomic Instability and Mutation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0C70F8-43F6-4DCE-93C8-3C854E19F965}"/>
              </a:ext>
            </a:extLst>
          </p:cNvPr>
          <p:cNvSpPr txBox="1">
            <a:spLocks/>
          </p:cNvSpPr>
          <p:nvPr/>
        </p:nvSpPr>
        <p:spPr>
          <a:xfrm>
            <a:off x="60025" y="948690"/>
            <a:ext cx="12131975" cy="4212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Segoe UI Semibold"/>
                <a:ea typeface="+mn-lt"/>
                <a:cs typeface="+mn-lt"/>
              </a:rPr>
              <a:t>Normal cells have mechanisms in place to limit the amount of damage in each cell division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7A477BE-DC3D-4164-A45A-5F8606E160B1}"/>
              </a:ext>
            </a:extLst>
          </p:cNvPr>
          <p:cNvSpPr txBox="1">
            <a:spLocks/>
          </p:cNvSpPr>
          <p:nvPr/>
        </p:nvSpPr>
        <p:spPr>
          <a:xfrm>
            <a:off x="60025" y="2406805"/>
            <a:ext cx="11916075" cy="4212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Segoe UI Semibold"/>
                <a:ea typeface="+mn-lt"/>
                <a:cs typeface="+mn-lt"/>
              </a:rPr>
              <a:t>Loss of telomeres, DNA repair pathways proteins removes DNA error correction abilities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F2E36B6-D869-4969-B5BB-4F6077C6E93A}"/>
              </a:ext>
            </a:extLst>
          </p:cNvPr>
          <p:cNvSpPr txBox="1">
            <a:spLocks/>
          </p:cNvSpPr>
          <p:nvPr/>
        </p:nvSpPr>
        <p:spPr>
          <a:xfrm>
            <a:off x="275925" y="2941307"/>
            <a:ext cx="11630325" cy="4212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Segoe UI Semibold"/>
                <a:ea typeface="+mn-lt"/>
                <a:cs typeface="+mn-lt"/>
              </a:rPr>
              <a:t>Allows the accumulation of mutations in cancer cells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544D895-717E-4E2E-AAC8-CCACF178D6E9}"/>
              </a:ext>
            </a:extLst>
          </p:cNvPr>
          <p:cNvSpPr txBox="1">
            <a:spLocks/>
          </p:cNvSpPr>
          <p:nvPr/>
        </p:nvSpPr>
        <p:spPr>
          <a:xfrm>
            <a:off x="561675" y="3475807"/>
            <a:ext cx="11630325" cy="4212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Segoe UI Semibold"/>
                <a:ea typeface="+mn-lt"/>
                <a:cs typeface="+mn-lt"/>
              </a:rPr>
              <a:t>Measured by microsatellite instability, </a:t>
            </a:r>
            <a:r>
              <a:rPr lang="en-US" sz="2000" dirty="0" err="1">
                <a:latin typeface="Segoe UI Semibold"/>
                <a:ea typeface="+mn-lt"/>
                <a:cs typeface="+mn-lt"/>
              </a:rPr>
              <a:t>tumour</a:t>
            </a:r>
            <a:r>
              <a:rPr lang="en-US" sz="2000" dirty="0">
                <a:latin typeface="Segoe UI Semibold"/>
                <a:ea typeface="+mn-lt"/>
                <a:cs typeface="+mn-lt"/>
              </a:rPr>
              <a:t> mutational burden (MSI, TMB)</a:t>
            </a:r>
            <a:endParaRPr lang="en-GB" sz="20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732B2DC-2DD7-47F4-8676-F936663CDDCA}"/>
              </a:ext>
            </a:extLst>
          </p:cNvPr>
          <p:cNvSpPr txBox="1">
            <a:spLocks/>
          </p:cNvSpPr>
          <p:nvPr/>
        </p:nvSpPr>
        <p:spPr>
          <a:xfrm>
            <a:off x="275925" y="1483192"/>
            <a:ext cx="11916075" cy="9557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Segoe UI Semibold"/>
                <a:ea typeface="+mn-lt"/>
                <a:cs typeface="+mn-lt"/>
              </a:rPr>
              <a:t>Functional telomeres, DNA repair pathways like mismatch repair (e.g. MSH2, MLH1, PMS2), homologous recombination (e.g. BRCA1/2, PALB2, RAD51, BRIP1)</a:t>
            </a:r>
          </a:p>
        </p:txBody>
      </p:sp>
    </p:spTree>
    <p:extLst>
      <p:ext uri="{BB962C8B-B14F-4D97-AF65-F5344CB8AC3E}">
        <p14:creationId xmlns:p14="http://schemas.microsoft.com/office/powerpoint/2010/main" val="415773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CC1E1-9616-4C54-9427-A2F67E684FDB}"/>
              </a:ext>
            </a:extLst>
          </p:cNvPr>
          <p:cNvSpPr txBox="1">
            <a:spLocks/>
          </p:cNvSpPr>
          <p:nvPr/>
        </p:nvSpPr>
        <p:spPr>
          <a:xfrm>
            <a:off x="2914650" y="250825"/>
            <a:ext cx="6367285" cy="7135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sz="3200" dirty="0">
                <a:solidFill>
                  <a:srgbClr val="00B0F0"/>
                </a:solidFill>
              </a:rPr>
              <a:t>Genomic Instability and Mutation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AB2A24-E731-4B76-A43D-7D882AA89636}"/>
              </a:ext>
            </a:extLst>
          </p:cNvPr>
          <p:cNvSpPr/>
          <p:nvPr/>
        </p:nvSpPr>
        <p:spPr>
          <a:xfrm>
            <a:off x="4586994" y="1989710"/>
            <a:ext cx="599606" cy="2098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+mj-lt"/>
              </a:rPr>
              <a:t>CACA</a:t>
            </a:r>
            <a:endParaRPr lang="en-GB" sz="1200" dirty="0"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B6ACB0-66FB-4163-A494-1293EC0C18D0}"/>
              </a:ext>
            </a:extLst>
          </p:cNvPr>
          <p:cNvSpPr/>
          <p:nvPr/>
        </p:nvSpPr>
        <p:spPr>
          <a:xfrm>
            <a:off x="5194647" y="1989710"/>
            <a:ext cx="599606" cy="2098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+mj-lt"/>
              </a:rPr>
              <a:t>CACA</a:t>
            </a:r>
            <a:endParaRPr lang="en-GB" sz="1200" dirty="0">
              <a:latin typeface="+mj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1C69BE-4472-43EE-B6C2-BE61C551D18E}"/>
              </a:ext>
            </a:extLst>
          </p:cNvPr>
          <p:cNvSpPr/>
          <p:nvPr/>
        </p:nvSpPr>
        <p:spPr>
          <a:xfrm>
            <a:off x="5800591" y="1989710"/>
            <a:ext cx="599606" cy="2098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+mj-lt"/>
              </a:rPr>
              <a:t>CACA</a:t>
            </a:r>
            <a:endParaRPr lang="en-GB" sz="1200" dirty="0"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EC3229-978C-49D0-B575-E32C9B78773F}"/>
              </a:ext>
            </a:extLst>
          </p:cNvPr>
          <p:cNvSpPr/>
          <p:nvPr/>
        </p:nvSpPr>
        <p:spPr>
          <a:xfrm>
            <a:off x="6409106" y="1989710"/>
            <a:ext cx="599606" cy="2098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+mj-lt"/>
              </a:rPr>
              <a:t>CACA</a:t>
            </a:r>
            <a:endParaRPr lang="en-GB" sz="1200" dirty="0"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56C5753-6081-4B18-9C15-3C0FFA5DC241}"/>
              </a:ext>
            </a:extLst>
          </p:cNvPr>
          <p:cNvSpPr/>
          <p:nvPr/>
        </p:nvSpPr>
        <p:spPr>
          <a:xfrm>
            <a:off x="7016451" y="1989710"/>
            <a:ext cx="599606" cy="2098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+mj-lt"/>
              </a:rPr>
              <a:t>CACA</a:t>
            </a:r>
            <a:endParaRPr lang="en-GB" sz="1200" dirty="0">
              <a:latin typeface="+mj-lt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2E8829B-9CA5-492B-96A3-8230801A8F50}"/>
              </a:ext>
            </a:extLst>
          </p:cNvPr>
          <p:cNvGrpSpPr/>
          <p:nvPr/>
        </p:nvGrpSpPr>
        <p:grpSpPr>
          <a:xfrm>
            <a:off x="3984282" y="2339477"/>
            <a:ext cx="5179629" cy="869566"/>
            <a:chOff x="3984282" y="1948721"/>
            <a:chExt cx="5179629" cy="86956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BAB0188-1D20-4652-801A-04B83CA98B35}"/>
                </a:ext>
              </a:extLst>
            </p:cNvPr>
            <p:cNvSpPr/>
            <p:nvPr/>
          </p:nvSpPr>
          <p:spPr>
            <a:xfrm>
              <a:off x="3984282" y="2608425"/>
              <a:ext cx="599606" cy="20986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+mj-lt"/>
                </a:rPr>
                <a:t>CACA</a:t>
              </a:r>
              <a:endParaRPr lang="en-GB" sz="1200" dirty="0">
                <a:latin typeface="+mj-lt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2A463D5-9807-440D-9CD1-395483B225B5}"/>
                </a:ext>
              </a:extLst>
            </p:cNvPr>
            <p:cNvSpPr/>
            <p:nvPr/>
          </p:nvSpPr>
          <p:spPr>
            <a:xfrm>
              <a:off x="4591935" y="2608425"/>
              <a:ext cx="599606" cy="20986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+mj-lt"/>
                </a:rPr>
                <a:t>CACA</a:t>
              </a:r>
              <a:endParaRPr lang="en-GB" sz="1200" dirty="0">
                <a:latin typeface="+mj-lt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4AA837B-2980-40F1-985D-5645998F5B0B}"/>
                </a:ext>
              </a:extLst>
            </p:cNvPr>
            <p:cNvSpPr/>
            <p:nvPr/>
          </p:nvSpPr>
          <p:spPr>
            <a:xfrm>
              <a:off x="5197879" y="2608425"/>
              <a:ext cx="599606" cy="20986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+mj-lt"/>
                </a:rPr>
                <a:t>CACA</a:t>
              </a:r>
              <a:endParaRPr lang="en-GB" sz="1200" dirty="0">
                <a:latin typeface="+mj-lt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33FC985-D373-44E3-B058-88190EDA703C}"/>
                </a:ext>
              </a:extLst>
            </p:cNvPr>
            <p:cNvSpPr/>
            <p:nvPr/>
          </p:nvSpPr>
          <p:spPr>
            <a:xfrm>
              <a:off x="5806394" y="2608425"/>
              <a:ext cx="599606" cy="20986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+mj-lt"/>
                </a:rPr>
                <a:t>CACA</a:t>
              </a:r>
              <a:endParaRPr lang="en-GB" sz="1200" dirty="0">
                <a:latin typeface="+mj-lt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A886764-43A8-4824-9A91-F8B4F5D28DD4}"/>
                </a:ext>
              </a:extLst>
            </p:cNvPr>
            <p:cNvSpPr/>
            <p:nvPr/>
          </p:nvSpPr>
          <p:spPr>
            <a:xfrm>
              <a:off x="6413739" y="2608425"/>
              <a:ext cx="599606" cy="20986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+mj-lt"/>
                </a:rPr>
                <a:t>CACA</a:t>
              </a:r>
              <a:endParaRPr lang="en-GB" sz="1200" dirty="0">
                <a:latin typeface="+mj-lt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06ABB05-65F9-4784-9099-CBC20E0C664D}"/>
                </a:ext>
              </a:extLst>
            </p:cNvPr>
            <p:cNvSpPr/>
            <p:nvPr/>
          </p:nvSpPr>
          <p:spPr>
            <a:xfrm>
              <a:off x="7017431" y="2608425"/>
              <a:ext cx="599606" cy="20986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+mj-lt"/>
                </a:rPr>
                <a:t>CACA</a:t>
              </a:r>
              <a:endParaRPr lang="en-GB" sz="1200" dirty="0">
                <a:latin typeface="+mj-lt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1B233F0-6D3E-4ABF-88BB-954813FAF0E6}"/>
                </a:ext>
              </a:extLst>
            </p:cNvPr>
            <p:cNvSpPr/>
            <p:nvPr/>
          </p:nvSpPr>
          <p:spPr>
            <a:xfrm>
              <a:off x="7624776" y="2608425"/>
              <a:ext cx="599606" cy="20986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+mj-lt"/>
                </a:rPr>
                <a:t>CACA</a:t>
              </a:r>
              <a:endParaRPr lang="en-GB" sz="1200" dirty="0">
                <a:latin typeface="+mj-lt"/>
              </a:endParaRP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4BF01EF0-FC6E-44AD-A6C4-E3B4146CE014}"/>
                </a:ext>
              </a:extLst>
            </p:cNvPr>
            <p:cNvCxnSpPr/>
            <p:nvPr/>
          </p:nvCxnSpPr>
          <p:spPr>
            <a:xfrm>
              <a:off x="6096000" y="1948721"/>
              <a:ext cx="0" cy="547141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B539878-104D-4704-AD7D-64482FE90F5B}"/>
                </a:ext>
              </a:extLst>
            </p:cNvPr>
            <p:cNvSpPr txBox="1"/>
            <p:nvPr/>
          </p:nvSpPr>
          <p:spPr>
            <a:xfrm flipH="1">
              <a:off x="6109245" y="1996692"/>
              <a:ext cx="3054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+mj-lt"/>
                </a:rPr>
                <a:t>DNA replication with errors</a:t>
              </a:r>
              <a:endParaRPr lang="en-GB" dirty="0">
                <a:latin typeface="+mj-lt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6E125A4-072F-48DD-94C9-6FF82A159A57}"/>
              </a:ext>
            </a:extLst>
          </p:cNvPr>
          <p:cNvGrpSpPr/>
          <p:nvPr/>
        </p:nvGrpSpPr>
        <p:grpSpPr>
          <a:xfrm>
            <a:off x="1424334" y="3363906"/>
            <a:ext cx="10467639" cy="2282833"/>
            <a:chOff x="1424334" y="2973150"/>
            <a:chExt cx="10467639" cy="2282833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EA2AEBB-3A31-4A61-B06C-B60984366C9E}"/>
                </a:ext>
              </a:extLst>
            </p:cNvPr>
            <p:cNvSpPr/>
            <p:nvPr/>
          </p:nvSpPr>
          <p:spPr>
            <a:xfrm>
              <a:off x="1531515" y="4029854"/>
              <a:ext cx="599606" cy="20986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+mj-lt"/>
                </a:rPr>
                <a:t>CACA</a:t>
              </a:r>
              <a:endParaRPr lang="en-GB" sz="1200" dirty="0">
                <a:latin typeface="+mj-lt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35E4789-B8FE-41D7-B306-EF08210A6E7C}"/>
                </a:ext>
              </a:extLst>
            </p:cNvPr>
            <p:cNvSpPr/>
            <p:nvPr/>
          </p:nvSpPr>
          <p:spPr>
            <a:xfrm>
              <a:off x="2139168" y="4029854"/>
              <a:ext cx="599606" cy="20986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+mj-lt"/>
                </a:rPr>
                <a:t>CACA</a:t>
              </a:r>
              <a:endParaRPr lang="en-GB" sz="1200" dirty="0">
                <a:latin typeface="+mj-lt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45B2A6F-C78A-49DF-BC41-A6D9112E03DA}"/>
                </a:ext>
              </a:extLst>
            </p:cNvPr>
            <p:cNvSpPr/>
            <p:nvPr/>
          </p:nvSpPr>
          <p:spPr>
            <a:xfrm>
              <a:off x="2745112" y="4029854"/>
              <a:ext cx="599606" cy="20986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+mj-lt"/>
                </a:rPr>
                <a:t>CACA</a:t>
              </a:r>
              <a:endParaRPr lang="en-GB" sz="1200" dirty="0">
                <a:latin typeface="+mj-lt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9437154-1C6D-4527-A01B-1CDC069CF593}"/>
                </a:ext>
              </a:extLst>
            </p:cNvPr>
            <p:cNvSpPr/>
            <p:nvPr/>
          </p:nvSpPr>
          <p:spPr>
            <a:xfrm>
              <a:off x="3353627" y="4029854"/>
              <a:ext cx="599606" cy="20986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+mj-lt"/>
                </a:rPr>
                <a:t>CACA</a:t>
              </a:r>
              <a:endParaRPr lang="en-GB" sz="1200" dirty="0">
                <a:latin typeface="+mj-lt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56F1E8E-115D-48AF-B476-14D55DD1FA25}"/>
                </a:ext>
              </a:extLst>
            </p:cNvPr>
            <p:cNvSpPr/>
            <p:nvPr/>
          </p:nvSpPr>
          <p:spPr>
            <a:xfrm>
              <a:off x="3960972" y="4029854"/>
              <a:ext cx="599606" cy="20986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+mj-lt"/>
                </a:rPr>
                <a:t>CACA</a:t>
              </a:r>
              <a:endParaRPr lang="en-GB" sz="1200" dirty="0">
                <a:latin typeface="+mj-lt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A068EC1-2472-4745-8C2B-C987DE2FAD92}"/>
                </a:ext>
              </a:extLst>
            </p:cNvPr>
            <p:cNvSpPr/>
            <p:nvPr/>
          </p:nvSpPr>
          <p:spPr>
            <a:xfrm>
              <a:off x="7651873" y="4029854"/>
              <a:ext cx="599606" cy="20986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+mj-lt"/>
                </a:rPr>
                <a:t>CACA</a:t>
              </a:r>
              <a:endParaRPr lang="en-GB" sz="1200" dirty="0">
                <a:latin typeface="+mj-lt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7CAD662-F150-41E8-B6A3-502C4993619A}"/>
                </a:ext>
              </a:extLst>
            </p:cNvPr>
            <p:cNvSpPr/>
            <p:nvPr/>
          </p:nvSpPr>
          <p:spPr>
            <a:xfrm>
              <a:off x="8259526" y="4029854"/>
              <a:ext cx="599606" cy="20986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+mj-lt"/>
                </a:rPr>
                <a:t>CACA</a:t>
              </a:r>
              <a:endParaRPr lang="en-GB" sz="1200" dirty="0">
                <a:latin typeface="+mj-lt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606551A-9F7E-463F-A401-08198D34062F}"/>
                </a:ext>
              </a:extLst>
            </p:cNvPr>
            <p:cNvSpPr/>
            <p:nvPr/>
          </p:nvSpPr>
          <p:spPr>
            <a:xfrm>
              <a:off x="8865470" y="4029854"/>
              <a:ext cx="599606" cy="20986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+mj-lt"/>
                </a:rPr>
                <a:t>CACA</a:t>
              </a:r>
              <a:endParaRPr lang="en-GB" sz="1200" dirty="0">
                <a:latin typeface="+mj-lt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1282D77-2CF8-4429-BD3B-BBCF71557FFB}"/>
                </a:ext>
              </a:extLst>
            </p:cNvPr>
            <p:cNvSpPr/>
            <p:nvPr/>
          </p:nvSpPr>
          <p:spPr>
            <a:xfrm>
              <a:off x="9473985" y="4029854"/>
              <a:ext cx="599606" cy="20986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+mj-lt"/>
                </a:rPr>
                <a:t>CACA</a:t>
              </a:r>
              <a:endParaRPr lang="en-GB" sz="1200" dirty="0">
                <a:latin typeface="+mj-lt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A987EEA-1FBF-498C-8169-9C7C1B54765E}"/>
                </a:ext>
              </a:extLst>
            </p:cNvPr>
            <p:cNvSpPr/>
            <p:nvPr/>
          </p:nvSpPr>
          <p:spPr>
            <a:xfrm>
              <a:off x="10081330" y="4029854"/>
              <a:ext cx="599606" cy="20986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+mj-lt"/>
                </a:rPr>
                <a:t>CACA</a:t>
              </a:r>
              <a:endParaRPr lang="en-GB" sz="1200" dirty="0">
                <a:latin typeface="+mj-lt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0EB352A-2E6D-4B7E-803D-AAD26BBC73F3}"/>
                </a:ext>
              </a:extLst>
            </p:cNvPr>
            <p:cNvSpPr/>
            <p:nvPr/>
          </p:nvSpPr>
          <p:spPr>
            <a:xfrm>
              <a:off x="10685022" y="4029854"/>
              <a:ext cx="599606" cy="20986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+mj-lt"/>
                </a:rPr>
                <a:t>CACA</a:t>
              </a:r>
              <a:endParaRPr lang="en-GB" sz="1200" dirty="0">
                <a:latin typeface="+mj-lt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7098146-2DF8-4F0F-AA59-2F941C9C382A}"/>
                </a:ext>
              </a:extLst>
            </p:cNvPr>
            <p:cNvSpPr/>
            <p:nvPr/>
          </p:nvSpPr>
          <p:spPr>
            <a:xfrm>
              <a:off x="11292367" y="4029854"/>
              <a:ext cx="599606" cy="20986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+mj-lt"/>
                </a:rPr>
                <a:t>CACA</a:t>
              </a:r>
              <a:endParaRPr lang="en-GB" sz="1200" dirty="0">
                <a:latin typeface="+mj-lt"/>
              </a:endParaRP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FA8BE856-8AE9-4256-A0D5-20164C7408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46949" y="2973150"/>
              <a:ext cx="1361810" cy="95937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9C2E3730-AB04-4CDB-8AF8-70E590D9B7B2}"/>
                </a:ext>
              </a:extLst>
            </p:cNvPr>
            <p:cNvCxnSpPr>
              <a:cxnSpLocks/>
            </p:cNvCxnSpPr>
            <p:nvPr/>
          </p:nvCxnSpPr>
          <p:spPr>
            <a:xfrm>
              <a:off x="6170950" y="2973150"/>
              <a:ext cx="1361810" cy="95937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AC1C18A-04CA-45C5-AE48-719EC7CBC589}"/>
                </a:ext>
              </a:extLst>
            </p:cNvPr>
            <p:cNvSpPr txBox="1"/>
            <p:nvPr/>
          </p:nvSpPr>
          <p:spPr>
            <a:xfrm flipH="1">
              <a:off x="2896342" y="3100965"/>
              <a:ext cx="2515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+mj-lt"/>
                </a:rPr>
                <a:t>Mismatch repair intact</a:t>
              </a:r>
              <a:endParaRPr lang="en-GB" dirty="0">
                <a:latin typeface="+mj-lt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E387C04-DC6B-4CDB-92E0-1F776E5EEFAC}"/>
                </a:ext>
              </a:extLst>
            </p:cNvPr>
            <p:cNvSpPr txBox="1"/>
            <p:nvPr/>
          </p:nvSpPr>
          <p:spPr>
            <a:xfrm flipH="1">
              <a:off x="6781299" y="3103465"/>
              <a:ext cx="2515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+mj-lt"/>
                </a:rPr>
                <a:t>Mismatch repair lost</a:t>
              </a:r>
              <a:endParaRPr lang="en-GB" dirty="0">
                <a:latin typeface="+mj-lt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58B2A4E-257F-4C5F-BDC7-3037C694D5F9}"/>
                </a:ext>
              </a:extLst>
            </p:cNvPr>
            <p:cNvSpPr txBox="1"/>
            <p:nvPr/>
          </p:nvSpPr>
          <p:spPr>
            <a:xfrm flipH="1">
              <a:off x="1424334" y="4332653"/>
              <a:ext cx="384994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+mj-lt"/>
                </a:rPr>
                <a:t>Microsatellite stable</a:t>
              </a:r>
            </a:p>
            <a:p>
              <a:r>
                <a:rPr lang="en-US" dirty="0">
                  <a:latin typeface="+mj-lt"/>
                </a:rPr>
                <a:t>MSS</a:t>
              </a:r>
            </a:p>
            <a:p>
              <a:r>
                <a:rPr lang="en-US" dirty="0">
                  <a:latin typeface="+mj-lt"/>
                </a:rPr>
                <a:t>Proficient Mismatch repair/</a:t>
              </a:r>
              <a:r>
                <a:rPr lang="en-US" dirty="0" err="1">
                  <a:latin typeface="+mj-lt"/>
                </a:rPr>
                <a:t>pMMR</a:t>
              </a:r>
              <a:endParaRPr lang="en-GB" dirty="0">
                <a:latin typeface="+mj-lt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B82FFC6-7B8C-4EDA-8AF0-4A6D8218A4B7}"/>
                </a:ext>
              </a:extLst>
            </p:cNvPr>
            <p:cNvSpPr txBox="1"/>
            <p:nvPr/>
          </p:nvSpPr>
          <p:spPr>
            <a:xfrm flipH="1">
              <a:off x="7919802" y="4332653"/>
              <a:ext cx="370506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+mj-lt"/>
                </a:rPr>
                <a:t>Microsatellite instability</a:t>
              </a:r>
            </a:p>
            <a:p>
              <a:r>
                <a:rPr lang="en-US" dirty="0">
                  <a:latin typeface="+mj-lt"/>
                </a:rPr>
                <a:t>MSI-High</a:t>
              </a:r>
            </a:p>
            <a:p>
              <a:r>
                <a:rPr lang="en-US" dirty="0">
                  <a:latin typeface="+mj-lt"/>
                </a:rPr>
                <a:t>Deficient mismatch repair/</a:t>
              </a:r>
              <a:r>
                <a:rPr lang="en-US" dirty="0" err="1">
                  <a:latin typeface="+mj-lt"/>
                </a:rPr>
                <a:t>dMMR</a:t>
              </a:r>
              <a:endParaRPr lang="en-US" dirty="0">
                <a:latin typeface="+mj-lt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34EBD5EE-9243-40CF-B56F-C7FBCBBD9C76}"/>
              </a:ext>
            </a:extLst>
          </p:cNvPr>
          <p:cNvSpPr txBox="1"/>
          <p:nvPr/>
        </p:nvSpPr>
        <p:spPr>
          <a:xfrm flipH="1">
            <a:off x="1139254" y="1905261"/>
            <a:ext cx="3255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Microsatellite position (locus)</a:t>
            </a:r>
            <a:endParaRPr lang="en-GB" dirty="0">
              <a:latin typeface="+mj-lt"/>
            </a:endParaRPr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0B3CA197-F2E2-4126-AABD-9D473AED840B}"/>
              </a:ext>
            </a:extLst>
          </p:cNvPr>
          <p:cNvSpPr txBox="1">
            <a:spLocks/>
          </p:cNvSpPr>
          <p:nvPr/>
        </p:nvSpPr>
        <p:spPr>
          <a:xfrm>
            <a:off x="60025" y="948690"/>
            <a:ext cx="12131975" cy="4212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Segoe UI Semibold"/>
                <a:ea typeface="+mn-lt"/>
                <a:cs typeface="+mn-lt"/>
              </a:rPr>
              <a:t>Microsatellite instability</a:t>
            </a:r>
          </a:p>
        </p:txBody>
      </p:sp>
    </p:spTree>
    <p:extLst>
      <p:ext uri="{BB962C8B-B14F-4D97-AF65-F5344CB8AC3E}">
        <p14:creationId xmlns:p14="http://schemas.microsoft.com/office/powerpoint/2010/main" val="1025832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CC1E1-9616-4C54-9427-A2F67E684FDB}"/>
              </a:ext>
            </a:extLst>
          </p:cNvPr>
          <p:cNvSpPr txBox="1">
            <a:spLocks/>
          </p:cNvSpPr>
          <p:nvPr/>
        </p:nvSpPr>
        <p:spPr>
          <a:xfrm>
            <a:off x="2914650" y="250825"/>
            <a:ext cx="6367285" cy="7135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sz="3200">
                <a:solidFill>
                  <a:srgbClr val="00B0F0"/>
                </a:solidFill>
              </a:rPr>
              <a:t>Genomic Instability and Mutation</a:t>
            </a:r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0B3CA197-F2E2-4126-AABD-9D473AED840B}"/>
              </a:ext>
            </a:extLst>
          </p:cNvPr>
          <p:cNvSpPr txBox="1">
            <a:spLocks/>
          </p:cNvSpPr>
          <p:nvPr/>
        </p:nvSpPr>
        <p:spPr>
          <a:xfrm>
            <a:off x="60025" y="948690"/>
            <a:ext cx="12131975" cy="4212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err="1">
                <a:latin typeface="Segoe UI Semibold"/>
                <a:ea typeface="+mn-lt"/>
                <a:cs typeface="+mn-lt"/>
              </a:rPr>
              <a:t>Tumour</a:t>
            </a:r>
            <a:r>
              <a:rPr lang="en-US" sz="2000">
                <a:latin typeface="Segoe UI Semibold"/>
                <a:ea typeface="+mn-lt"/>
                <a:cs typeface="+mn-lt"/>
              </a:rPr>
              <a:t> mutation burden (TMB)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294C35-244E-4EF4-93BD-8C962475FC9A}"/>
              </a:ext>
            </a:extLst>
          </p:cNvPr>
          <p:cNvSpPr txBox="1"/>
          <p:nvPr/>
        </p:nvSpPr>
        <p:spPr>
          <a:xfrm>
            <a:off x="0" y="2032881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3’-TAGTTGCATATCGATCTACTCTAGATCGTGGCTAATCTAGAGCTGTTGA……………………………TTGGTACTGTACCTGAGCATG-5’</a:t>
            </a:r>
          </a:p>
          <a:p>
            <a:pPr algn="r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1 MB of sequence</a:t>
            </a:r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FB79141-0161-4B60-BB5C-D4F91A8D6F0E}"/>
              </a:ext>
            </a:extLst>
          </p:cNvPr>
          <p:cNvSpPr txBox="1"/>
          <p:nvPr/>
        </p:nvSpPr>
        <p:spPr>
          <a:xfrm>
            <a:off x="0" y="338926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5’-ATCAACGTATAGCTAGATGAGATCTAGCACCGATTAGATCTCGACAACT……………………………AACCATGACATGGACTCGTAC-3’</a:t>
            </a:r>
          </a:p>
          <a:p>
            <a:pPr algn="r"/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TMB: 0 mutations/MB</a:t>
            </a:r>
            <a:endParaRPr lang="en-GB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9C6A711-8F58-470D-BEBB-8CFF93522A32}"/>
              </a:ext>
            </a:extLst>
          </p:cNvPr>
          <p:cNvSpPr txBox="1"/>
          <p:nvPr/>
        </p:nvSpPr>
        <p:spPr>
          <a:xfrm>
            <a:off x="934" y="414753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5’-ATCAACG</a:t>
            </a:r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ATAGCTAGATGAGATCTAGCACCGATTAGATCTCGACAACT……………………………AACCATGACATGGACTCGTAC-3’</a:t>
            </a:r>
          </a:p>
          <a:p>
            <a:pPr algn="r"/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TMB: 1 mutation/MB</a:t>
            </a:r>
            <a:endParaRPr lang="en-GB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52FB237-EB20-43B6-83E6-0DCC15810A6A}"/>
              </a:ext>
            </a:extLst>
          </p:cNvPr>
          <p:cNvSpPr txBox="1"/>
          <p:nvPr/>
        </p:nvSpPr>
        <p:spPr>
          <a:xfrm>
            <a:off x="1867" y="4905791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5’-A</a:t>
            </a:r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CAACG</a:t>
            </a:r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ATAGCT</a:t>
            </a:r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GATGAGATCTAGC</a:t>
            </a:r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CCGATTAGATCTCGA</a:t>
            </a:r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AACT……………………………AACCATGACATGGACTCGTAC-3’</a:t>
            </a:r>
          </a:p>
          <a:p>
            <a:pPr algn="r"/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TMB: 5 mutations/MB</a:t>
            </a:r>
            <a:endParaRPr lang="en-GB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1CAE7A3-4F89-4A3F-AEC4-9996925F2EF4}"/>
              </a:ext>
            </a:extLst>
          </p:cNvPr>
          <p:cNvSpPr txBox="1"/>
          <p:nvPr/>
        </p:nvSpPr>
        <p:spPr>
          <a:xfrm>
            <a:off x="2801" y="5664051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5’-A</a:t>
            </a:r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CAACG</a:t>
            </a:r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ATAGCT</a:t>
            </a:r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GATGA</a:t>
            </a:r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ATC</a:t>
            </a:r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AGC</a:t>
            </a:r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CCGATTAG</a:t>
            </a:r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TCTCGA</a:t>
            </a:r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AACT……………………………AACCA</a:t>
            </a:r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GACATG</a:t>
            </a:r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ACTC</a:t>
            </a:r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TA</a:t>
            </a:r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-3’</a:t>
            </a:r>
          </a:p>
          <a:p>
            <a:pPr algn="r"/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TMB: 12 mutations/MB</a:t>
            </a:r>
            <a:endParaRPr lang="en-GB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8541C9CB-C192-44E6-B3CB-478E02E744EA}"/>
              </a:ext>
            </a:extLst>
          </p:cNvPr>
          <p:cNvSpPr txBox="1">
            <a:spLocks/>
          </p:cNvSpPr>
          <p:nvPr/>
        </p:nvSpPr>
        <p:spPr>
          <a:xfrm>
            <a:off x="296575" y="1398412"/>
            <a:ext cx="12131975" cy="4212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Segoe UI Semibold"/>
                <a:ea typeface="+mn-lt"/>
                <a:cs typeface="+mn-lt"/>
              </a:rPr>
              <a:t>Number of somatic mutations per </a:t>
            </a:r>
            <a:r>
              <a:rPr lang="en-US" sz="2000" err="1">
                <a:latin typeface="Segoe UI Semibold"/>
                <a:ea typeface="+mn-lt"/>
                <a:cs typeface="+mn-lt"/>
              </a:rPr>
              <a:t>megabase</a:t>
            </a:r>
            <a:r>
              <a:rPr lang="en-US" sz="2000">
                <a:latin typeface="Segoe UI Semibold"/>
                <a:ea typeface="+mn-lt"/>
                <a:cs typeface="+mn-lt"/>
              </a:rPr>
              <a:t> (one million bases) of coding DNA</a:t>
            </a:r>
          </a:p>
        </p:txBody>
      </p:sp>
    </p:spTree>
    <p:extLst>
      <p:ext uri="{BB962C8B-B14F-4D97-AF65-F5344CB8AC3E}">
        <p14:creationId xmlns:p14="http://schemas.microsoft.com/office/powerpoint/2010/main" val="292749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9" grpId="0"/>
      <p:bldP spid="50" grpId="0"/>
      <p:bldP spid="51" grpId="0"/>
      <p:bldP spid="5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CC1E1-9616-4C54-9427-A2F67E684FDB}"/>
              </a:ext>
            </a:extLst>
          </p:cNvPr>
          <p:cNvSpPr txBox="1">
            <a:spLocks/>
          </p:cNvSpPr>
          <p:nvPr/>
        </p:nvSpPr>
        <p:spPr>
          <a:xfrm>
            <a:off x="2914650" y="250825"/>
            <a:ext cx="6367285" cy="7135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sz="3200" dirty="0">
                <a:solidFill>
                  <a:srgbClr val="00B0F0"/>
                </a:solidFill>
              </a:rPr>
              <a:t>Genomic Instability and Mutation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0C70F8-43F6-4DCE-93C8-3C854E19F965}"/>
              </a:ext>
            </a:extLst>
          </p:cNvPr>
          <p:cNvSpPr txBox="1">
            <a:spLocks/>
          </p:cNvSpPr>
          <p:nvPr/>
        </p:nvSpPr>
        <p:spPr>
          <a:xfrm>
            <a:off x="60025" y="948690"/>
            <a:ext cx="12131975" cy="4212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Segoe UI Semibold"/>
                <a:ea typeface="+mn-lt"/>
                <a:cs typeface="+mn-lt"/>
              </a:rPr>
              <a:t>Mutations provide the background on which </a:t>
            </a:r>
            <a:r>
              <a:rPr lang="en-US" sz="2000" dirty="0" err="1">
                <a:latin typeface="Segoe UI Semibold"/>
                <a:ea typeface="+mn-lt"/>
                <a:cs typeface="+mn-lt"/>
              </a:rPr>
              <a:t>tumour</a:t>
            </a:r>
            <a:r>
              <a:rPr lang="en-US" sz="2000" dirty="0">
                <a:latin typeface="Segoe UI Semibold"/>
                <a:ea typeface="+mn-lt"/>
                <a:cs typeface="+mn-lt"/>
              </a:rPr>
              <a:t> evolution works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90655A7-3B52-2646-8A68-021563871028}"/>
              </a:ext>
            </a:extLst>
          </p:cNvPr>
          <p:cNvSpPr txBox="1">
            <a:spLocks/>
          </p:cNvSpPr>
          <p:nvPr/>
        </p:nvSpPr>
        <p:spPr>
          <a:xfrm>
            <a:off x="60025" y="5449603"/>
            <a:ext cx="12131975" cy="7248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Segoe UI Semibold"/>
                <a:ea typeface="+mn-lt"/>
                <a:cs typeface="+mn-lt"/>
              </a:rPr>
              <a:t>MMR status (MSS vs MSI/MSI-High) and TMB are used as surrogate markers for neoantigen load</a:t>
            </a:r>
            <a:endParaRPr lang="en-GB" sz="2000" dirty="0"/>
          </a:p>
        </p:txBody>
      </p:sp>
      <p:pic>
        <p:nvPicPr>
          <p:cNvPr id="9" name="Picture 8" descr="Diagram, schematic&#10;&#10;Description automatically generated">
            <a:extLst>
              <a:ext uri="{FF2B5EF4-FFF2-40B4-BE49-F238E27FC236}">
                <a16:creationId xmlns:a16="http://schemas.microsoft.com/office/drawing/2014/main" id="{259E2E8A-3E58-473A-96A4-51DB3DDFED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68" b="7411"/>
          <a:stretch/>
        </p:blipFill>
        <p:spPr>
          <a:xfrm>
            <a:off x="3274699" y="2027053"/>
            <a:ext cx="5646977" cy="3022497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732B2DC-2DD7-47F4-8676-F936663CDDCA}"/>
              </a:ext>
            </a:extLst>
          </p:cNvPr>
          <p:cNvSpPr txBox="1">
            <a:spLocks/>
          </p:cNvSpPr>
          <p:nvPr/>
        </p:nvSpPr>
        <p:spPr>
          <a:xfrm>
            <a:off x="277496" y="1446497"/>
            <a:ext cx="11916075" cy="4212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Segoe UI Semibold"/>
                <a:ea typeface="+mn-lt"/>
                <a:cs typeface="+mn-lt"/>
              </a:rPr>
              <a:t>May also increase the neoantigen load of cancer cells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C6AEDB-B541-4149-BCA8-C33278E394EB}"/>
              </a:ext>
            </a:extLst>
          </p:cNvPr>
          <p:cNvSpPr txBox="1"/>
          <p:nvPr/>
        </p:nvSpPr>
        <p:spPr>
          <a:xfrm>
            <a:off x="8358627" y="6581001"/>
            <a:ext cx="38258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err="1"/>
              <a:t>Yarchoan</a:t>
            </a:r>
            <a:r>
              <a:rPr lang="en-GB" sz="1200"/>
              <a:t>, M. </a:t>
            </a:r>
            <a:r>
              <a:rPr lang="en-GB" sz="1200" i="1"/>
              <a:t>et.al.</a:t>
            </a:r>
            <a:r>
              <a:rPr lang="en-GB" sz="1200"/>
              <a:t> 2017. </a:t>
            </a:r>
            <a:r>
              <a:rPr lang="en-GB" sz="1200" i="1"/>
              <a:t>Nat. Rev. Cancer</a:t>
            </a:r>
            <a:r>
              <a:rPr lang="en-GB" sz="1200"/>
              <a:t>. </a:t>
            </a:r>
            <a:r>
              <a:rPr lang="en-GB" sz="1200" b="1"/>
              <a:t>17</a:t>
            </a:r>
            <a:r>
              <a:rPr lang="en-GB" sz="1200"/>
              <a:t>: 209-222</a:t>
            </a:r>
          </a:p>
        </p:txBody>
      </p:sp>
    </p:spTree>
    <p:extLst>
      <p:ext uri="{BB962C8B-B14F-4D97-AF65-F5344CB8AC3E}">
        <p14:creationId xmlns:p14="http://schemas.microsoft.com/office/powerpoint/2010/main" val="214079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60848-D92A-40A3-A632-0378D6E79034}"/>
              </a:ext>
            </a:extLst>
          </p:cNvPr>
          <p:cNvSpPr txBox="1">
            <a:spLocks/>
          </p:cNvSpPr>
          <p:nvPr/>
        </p:nvSpPr>
        <p:spPr>
          <a:xfrm>
            <a:off x="4581744" y="3097917"/>
            <a:ext cx="3044173" cy="78162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>
                <a:solidFill>
                  <a:srgbClr val="00B0F0"/>
                </a:solidFill>
              </a:rPr>
              <a:t>Questions?</a:t>
            </a:r>
            <a:endParaRPr lang="en-NZ" sz="320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6614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69D2A8A5-11DA-4C79-8D3B-71C208609D67}"/>
              </a:ext>
            </a:extLst>
          </p:cNvPr>
          <p:cNvGrpSpPr/>
          <p:nvPr/>
        </p:nvGrpSpPr>
        <p:grpSpPr>
          <a:xfrm>
            <a:off x="2178904" y="829023"/>
            <a:ext cx="7831015" cy="5721026"/>
            <a:chOff x="163577" y="767399"/>
            <a:chExt cx="7831015" cy="5721026"/>
          </a:xfrm>
        </p:grpSpPr>
        <p:pic>
          <p:nvPicPr>
            <p:cNvPr id="6" name="Main graphic">
              <a:extLst>
                <a:ext uri="{FF2B5EF4-FFF2-40B4-BE49-F238E27FC236}">
                  <a16:creationId xmlns:a16="http://schemas.microsoft.com/office/drawing/2014/main" id="{9CF18A1C-2DC3-43BB-8608-BBB8DB262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/>
          </p:blipFill>
          <p:spPr>
            <a:xfrm>
              <a:off x="163577" y="807526"/>
              <a:ext cx="7658939" cy="561600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F616364-8FC9-4EBD-AC3F-D26749771F85}"/>
                </a:ext>
              </a:extLst>
            </p:cNvPr>
            <p:cNvGrpSpPr/>
            <p:nvPr/>
          </p:nvGrpSpPr>
          <p:grpSpPr>
            <a:xfrm>
              <a:off x="171759" y="767399"/>
              <a:ext cx="7822833" cy="5721026"/>
              <a:chOff x="171759" y="767399"/>
              <a:chExt cx="7822833" cy="5721026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C82E590-0B13-49DD-A659-BC528686ED68}"/>
                  </a:ext>
                </a:extLst>
              </p:cNvPr>
              <p:cNvSpPr/>
              <p:nvPr/>
            </p:nvSpPr>
            <p:spPr>
              <a:xfrm>
                <a:off x="4105175" y="5581406"/>
                <a:ext cx="1567543" cy="9070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A19FF32-DBFD-43C9-A550-903B7B58BA09}"/>
                  </a:ext>
                </a:extLst>
              </p:cNvPr>
              <p:cNvSpPr/>
              <p:nvPr/>
            </p:nvSpPr>
            <p:spPr>
              <a:xfrm>
                <a:off x="2295269" y="5516507"/>
                <a:ext cx="1567543" cy="9070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8C0E841-EE26-4142-A076-CA750F66C896}"/>
                  </a:ext>
                </a:extLst>
              </p:cNvPr>
              <p:cNvSpPr/>
              <p:nvPr/>
            </p:nvSpPr>
            <p:spPr>
              <a:xfrm>
                <a:off x="495072" y="4813883"/>
                <a:ext cx="1893221" cy="9070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84C6233-1540-44F9-A73D-08E6F6370F5C}"/>
                  </a:ext>
                </a:extLst>
              </p:cNvPr>
              <p:cNvSpPr/>
              <p:nvPr/>
            </p:nvSpPr>
            <p:spPr>
              <a:xfrm>
                <a:off x="171759" y="3234348"/>
                <a:ext cx="1751417" cy="9070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28FE13B-D257-40C1-846C-FE928967EA4E}"/>
                  </a:ext>
                </a:extLst>
              </p:cNvPr>
              <p:cNvSpPr/>
              <p:nvPr/>
            </p:nvSpPr>
            <p:spPr>
              <a:xfrm>
                <a:off x="495071" y="1473256"/>
                <a:ext cx="1893221" cy="9070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C1F8386-8EBD-49DF-B1B2-A9E7939BEA45}"/>
                  </a:ext>
                </a:extLst>
              </p:cNvPr>
              <p:cNvSpPr/>
              <p:nvPr/>
            </p:nvSpPr>
            <p:spPr>
              <a:xfrm>
                <a:off x="2230222" y="767399"/>
                <a:ext cx="1893221" cy="9070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5B1906F-6519-4AF6-8326-48396168CE43}"/>
                  </a:ext>
                </a:extLst>
              </p:cNvPr>
              <p:cNvSpPr/>
              <p:nvPr/>
            </p:nvSpPr>
            <p:spPr>
              <a:xfrm>
                <a:off x="4079758" y="807526"/>
                <a:ext cx="1893221" cy="8748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FC770BC-9982-4A03-A910-9D77D973E30B}"/>
                  </a:ext>
                </a:extLst>
              </p:cNvPr>
              <p:cNvSpPr/>
              <p:nvPr/>
            </p:nvSpPr>
            <p:spPr>
              <a:xfrm>
                <a:off x="5696467" y="1391656"/>
                <a:ext cx="1893221" cy="9990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CA30A53-22C0-48F2-91A3-DC662A17CDD2}"/>
                  </a:ext>
                </a:extLst>
              </p:cNvPr>
              <p:cNvSpPr/>
              <p:nvPr/>
            </p:nvSpPr>
            <p:spPr>
              <a:xfrm>
                <a:off x="6101371" y="3159959"/>
                <a:ext cx="1893221" cy="9990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012B592-72B4-4B7B-BDA0-B1698C6991D7}"/>
                  </a:ext>
                </a:extLst>
              </p:cNvPr>
              <p:cNvSpPr/>
              <p:nvPr/>
            </p:nvSpPr>
            <p:spPr>
              <a:xfrm>
                <a:off x="5696466" y="4816696"/>
                <a:ext cx="1893221" cy="9990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5265585-0D9C-478B-A42D-C006FE46D03E}"/>
              </a:ext>
            </a:extLst>
          </p:cNvPr>
          <p:cNvSpPr txBox="1"/>
          <p:nvPr/>
        </p:nvSpPr>
        <p:spPr>
          <a:xfrm>
            <a:off x="8145397" y="6550049"/>
            <a:ext cx="4008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Hanahan, D. and Weinberg, R.A. 2011. </a:t>
            </a:r>
            <a:r>
              <a:rPr lang="en-GB" sz="1200" i="1" dirty="0"/>
              <a:t>Cell</a:t>
            </a:r>
            <a:r>
              <a:rPr lang="en-GB" sz="1200" dirty="0"/>
              <a:t>. </a:t>
            </a:r>
            <a:r>
              <a:rPr lang="en-GB" sz="1200" b="1" dirty="0"/>
              <a:t>144</a:t>
            </a:r>
            <a:r>
              <a:rPr lang="en-GB" sz="1200" dirty="0"/>
              <a:t>: 646-674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3908C13-15C6-4A07-9D75-C3901F868616}"/>
              </a:ext>
            </a:extLst>
          </p:cNvPr>
          <p:cNvSpPr txBox="1">
            <a:spLocks/>
          </p:cNvSpPr>
          <p:nvPr/>
        </p:nvSpPr>
        <p:spPr>
          <a:xfrm>
            <a:off x="4156075" y="250825"/>
            <a:ext cx="3876675" cy="6978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sz="3200" dirty="0">
                <a:solidFill>
                  <a:srgbClr val="00B0F0"/>
                </a:solidFill>
              </a:rPr>
              <a:t>Hallmarks of Cancer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E6814D1-37B4-49BF-B31F-47ECB3947D7F}"/>
              </a:ext>
            </a:extLst>
          </p:cNvPr>
          <p:cNvSpPr/>
          <p:nvPr/>
        </p:nvSpPr>
        <p:spPr>
          <a:xfrm>
            <a:off x="7077845" y="2401711"/>
            <a:ext cx="778531" cy="515669"/>
          </a:xfrm>
          <a:prstGeom prst="roundRect">
            <a:avLst/>
          </a:prstGeom>
          <a:noFill/>
          <a:ln w="28575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BA841D5-D3EB-4EE9-A09E-BD292340C51A}"/>
              </a:ext>
            </a:extLst>
          </p:cNvPr>
          <p:cNvSpPr/>
          <p:nvPr/>
        </p:nvSpPr>
        <p:spPr>
          <a:xfrm>
            <a:off x="7043636" y="4351805"/>
            <a:ext cx="818960" cy="515669"/>
          </a:xfrm>
          <a:prstGeom prst="roundRect">
            <a:avLst/>
          </a:prstGeom>
          <a:noFill/>
          <a:ln w="28575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29FD56F-90B5-470D-8470-90B3A6D478D6}"/>
              </a:ext>
            </a:extLst>
          </p:cNvPr>
          <p:cNvSpPr/>
          <p:nvPr/>
        </p:nvSpPr>
        <p:spPr>
          <a:xfrm>
            <a:off x="7363981" y="3394451"/>
            <a:ext cx="781416" cy="586609"/>
          </a:xfrm>
          <a:prstGeom prst="round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D1D0FED-522A-4F16-BEEF-1F805A41B078}"/>
              </a:ext>
            </a:extLst>
          </p:cNvPr>
          <p:cNvSpPr/>
          <p:nvPr/>
        </p:nvSpPr>
        <p:spPr>
          <a:xfrm>
            <a:off x="5044751" y="5050166"/>
            <a:ext cx="909616" cy="380250"/>
          </a:xfrm>
          <a:prstGeom prst="round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53363F2-E6D5-4AA9-9D46-30BF917AFECE}"/>
              </a:ext>
            </a:extLst>
          </p:cNvPr>
          <p:cNvSpPr/>
          <p:nvPr/>
        </p:nvSpPr>
        <p:spPr>
          <a:xfrm>
            <a:off x="5048835" y="1768725"/>
            <a:ext cx="831840" cy="513507"/>
          </a:xfrm>
          <a:prstGeom prst="round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7504EBB-E0EA-484D-84F2-9ED2512523DC}"/>
              </a:ext>
            </a:extLst>
          </p:cNvPr>
          <p:cNvSpPr/>
          <p:nvPr/>
        </p:nvSpPr>
        <p:spPr>
          <a:xfrm>
            <a:off x="6142463" y="1768725"/>
            <a:ext cx="831840" cy="513507"/>
          </a:xfrm>
          <a:prstGeom prst="round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FF67AE3-EB81-4A44-828B-275C0D8D8EAD}"/>
              </a:ext>
            </a:extLst>
          </p:cNvPr>
          <p:cNvSpPr/>
          <p:nvPr/>
        </p:nvSpPr>
        <p:spPr>
          <a:xfrm>
            <a:off x="4157365" y="4386605"/>
            <a:ext cx="781416" cy="586609"/>
          </a:xfrm>
          <a:prstGeom prst="round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C3401FB-96F6-4608-A330-B99E2412D43A}"/>
              </a:ext>
            </a:extLst>
          </p:cNvPr>
          <p:cNvSpPr/>
          <p:nvPr/>
        </p:nvSpPr>
        <p:spPr>
          <a:xfrm>
            <a:off x="3938503" y="3366669"/>
            <a:ext cx="679679" cy="620962"/>
          </a:xfrm>
          <a:prstGeom prst="round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0327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E64835-C043-4805-81E5-7239C5AB2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0487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Acknowledgements</a:t>
            </a:r>
            <a:endParaRPr lang="en-NZ" dirty="0">
              <a:solidFill>
                <a:srgbClr val="00B0F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69DA64-AE2E-4810-B306-3C11BBDC35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2700"/>
            <a:ext cx="10515600" cy="5175250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/>
              <a:t>This course is the work of a large team:</a:t>
            </a:r>
          </a:p>
          <a:p>
            <a:pPr lvl="1" algn="just">
              <a:lnSpc>
                <a:spcPct val="120000"/>
              </a:lnSpc>
            </a:pPr>
            <a:r>
              <a:rPr lang="en-US" dirty="0" err="1"/>
              <a:t>Cris</a:t>
            </a:r>
            <a:r>
              <a:rPr lang="en-US" dirty="0"/>
              <a:t> Print</a:t>
            </a:r>
          </a:p>
          <a:p>
            <a:pPr lvl="1" algn="just">
              <a:lnSpc>
                <a:spcPct val="120000"/>
              </a:lnSpc>
            </a:pPr>
            <a:r>
              <a:rPr lang="en-US" dirty="0"/>
              <a:t>Ben Lawrence</a:t>
            </a:r>
          </a:p>
          <a:p>
            <a:pPr lvl="1" algn="just">
              <a:lnSpc>
                <a:spcPct val="120000"/>
              </a:lnSpc>
            </a:pPr>
            <a:r>
              <a:rPr lang="en-US" dirty="0"/>
              <a:t>Polona Le Quesne Stabej</a:t>
            </a:r>
          </a:p>
          <a:p>
            <a:pPr lvl="1" algn="just">
              <a:lnSpc>
                <a:spcPct val="120000"/>
              </a:lnSpc>
            </a:pPr>
            <a:r>
              <a:rPr lang="en-US" dirty="0"/>
              <a:t>Sandra Fitzgerald</a:t>
            </a:r>
          </a:p>
          <a:p>
            <a:pPr lvl="1" algn="just">
              <a:lnSpc>
                <a:spcPct val="120000"/>
              </a:lnSpc>
            </a:pPr>
            <a:r>
              <a:rPr lang="en-US" dirty="0"/>
              <a:t>Alex Henderson</a:t>
            </a:r>
          </a:p>
          <a:p>
            <a:pPr lvl="1" algn="just">
              <a:lnSpc>
                <a:spcPct val="120000"/>
              </a:lnSpc>
            </a:pPr>
            <a:r>
              <a:rPr lang="en-US" dirty="0"/>
              <a:t>Ana Ramachandran</a:t>
            </a:r>
          </a:p>
          <a:p>
            <a:pPr lvl="1" algn="just">
              <a:lnSpc>
                <a:spcPct val="120000"/>
              </a:lnSpc>
            </a:pPr>
            <a:r>
              <a:rPr lang="en-US" dirty="0"/>
              <a:t>Tamsin Robb</a:t>
            </a:r>
          </a:p>
          <a:p>
            <a:pPr lvl="1" algn="just">
              <a:lnSpc>
                <a:spcPct val="120000"/>
              </a:lnSpc>
            </a:pPr>
            <a:r>
              <a:rPr lang="en-US" dirty="0"/>
              <a:t>Thierry Lints</a:t>
            </a:r>
          </a:p>
          <a:p>
            <a:pPr lvl="1" algn="just">
              <a:lnSpc>
                <a:spcPct val="120000"/>
              </a:lnSpc>
            </a:pPr>
            <a:r>
              <a:rPr lang="en-US" dirty="0"/>
              <a:t>Kimi Henare</a:t>
            </a:r>
          </a:p>
          <a:p>
            <a:pPr lvl="1" algn="just">
              <a:lnSpc>
                <a:spcPct val="120000"/>
              </a:lnSpc>
            </a:pPr>
            <a:r>
              <a:rPr lang="en-US" dirty="0"/>
              <a:t>Vicky Fan</a:t>
            </a:r>
          </a:p>
          <a:p>
            <a:pPr lvl="1" algn="just">
              <a:lnSpc>
                <a:spcPct val="120000"/>
              </a:lnSpc>
            </a:pPr>
            <a:r>
              <a:rPr lang="en-US" dirty="0"/>
              <a:t>Alice Minhinnick</a:t>
            </a:r>
          </a:p>
          <a:p>
            <a:pPr lvl="1" algn="just">
              <a:lnSpc>
                <a:spcPct val="120000"/>
              </a:lnSpc>
            </a:pPr>
            <a:r>
              <a:rPr lang="en-US" dirty="0"/>
              <a:t>Sylvie Chan</a:t>
            </a:r>
          </a:p>
          <a:p>
            <a:pPr lvl="1" algn="just">
              <a:lnSpc>
                <a:spcPct val="120000"/>
              </a:lnSpc>
            </a:pPr>
            <a:r>
              <a:rPr lang="en-US" dirty="0"/>
              <a:t>Nadia Hitchen</a:t>
            </a:r>
          </a:p>
          <a:p>
            <a:pPr lvl="1" algn="just">
              <a:lnSpc>
                <a:spcPct val="120000"/>
              </a:lnSpc>
            </a:pPr>
            <a:r>
              <a:rPr lang="en-US" dirty="0">
                <a:cs typeface="Segoe UI"/>
              </a:rPr>
              <a:t>Angela Mweempwa</a:t>
            </a:r>
          </a:p>
          <a:p>
            <a:pPr lvl="1" algn="just">
              <a:lnSpc>
                <a:spcPct val="120000"/>
              </a:lnSpc>
            </a:pPr>
            <a:r>
              <a:rPr lang="en-US" dirty="0">
                <a:cs typeface="Segoe UI"/>
              </a:rPr>
              <a:t>Sanjeev Deva</a:t>
            </a:r>
          </a:p>
          <a:p>
            <a:pPr lvl="1" algn="just">
              <a:lnSpc>
                <a:spcPct val="120000"/>
              </a:lnSpc>
            </a:pPr>
            <a:r>
              <a:rPr lang="en-US" dirty="0"/>
              <a:t>James Opie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6158682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CC1E1-9616-4C54-9427-A2F67E684FDB}"/>
              </a:ext>
            </a:extLst>
          </p:cNvPr>
          <p:cNvSpPr txBox="1">
            <a:spLocks/>
          </p:cNvSpPr>
          <p:nvPr/>
        </p:nvSpPr>
        <p:spPr>
          <a:xfrm>
            <a:off x="3404149" y="250825"/>
            <a:ext cx="5401917" cy="7135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NZ" sz="3200" dirty="0">
                <a:solidFill>
                  <a:srgbClr val="00B0F0"/>
                </a:solidFill>
              </a:rPr>
              <a:t>Immune Response in Cancer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3882822E-FC07-4ADC-AEED-8A212373C849}"/>
              </a:ext>
            </a:extLst>
          </p:cNvPr>
          <p:cNvSpPr txBox="1">
            <a:spLocks/>
          </p:cNvSpPr>
          <p:nvPr/>
        </p:nvSpPr>
        <p:spPr>
          <a:xfrm>
            <a:off x="60025" y="972492"/>
            <a:ext cx="12131975" cy="6451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Segoe UI Semibold"/>
                <a:ea typeface="+mn-lt"/>
                <a:cs typeface="+mn-lt"/>
              </a:rPr>
              <a:t>Most </a:t>
            </a:r>
            <a:r>
              <a:rPr lang="en-US" sz="2000" dirty="0" err="1">
                <a:latin typeface="Segoe UI Semibold"/>
                <a:ea typeface="+mn-lt"/>
                <a:cs typeface="+mn-lt"/>
              </a:rPr>
              <a:t>tumours</a:t>
            </a:r>
            <a:r>
              <a:rPr lang="en-US" sz="2000" dirty="0">
                <a:latin typeface="Segoe UI Semibold"/>
                <a:ea typeface="+mn-lt"/>
                <a:cs typeface="+mn-lt"/>
              </a:rPr>
              <a:t> are infiltrated by immune cells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482336B5-1761-484B-9166-4CC79BAD2D76}"/>
              </a:ext>
            </a:extLst>
          </p:cNvPr>
          <p:cNvSpPr txBox="1">
            <a:spLocks/>
          </p:cNvSpPr>
          <p:nvPr/>
        </p:nvSpPr>
        <p:spPr>
          <a:xfrm>
            <a:off x="277195" y="1441782"/>
            <a:ext cx="11914805" cy="6451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Segoe UI Semibold"/>
                <a:ea typeface="+mn-lt"/>
                <a:cs typeface="+mn-lt"/>
              </a:rPr>
              <a:t>Cells of the innate immune system – macrophages, natural killer cells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3A7DA3EA-259F-4ECC-88A6-2B3D6D56A551}"/>
              </a:ext>
            </a:extLst>
          </p:cNvPr>
          <p:cNvSpPr txBox="1">
            <a:spLocks/>
          </p:cNvSpPr>
          <p:nvPr/>
        </p:nvSpPr>
        <p:spPr>
          <a:xfrm>
            <a:off x="277195" y="1919527"/>
            <a:ext cx="11914805" cy="6451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Segoe UI Semibold"/>
                <a:ea typeface="+mn-lt"/>
                <a:cs typeface="+mn-lt"/>
              </a:rPr>
              <a:t>Cells of the adaptive immune system – </a:t>
            </a:r>
            <a:r>
              <a:rPr lang="en-US" sz="2000" dirty="0" err="1">
                <a:latin typeface="Segoe UI Semibold"/>
                <a:ea typeface="+mn-lt"/>
                <a:cs typeface="+mn-lt"/>
              </a:rPr>
              <a:t>tumour</a:t>
            </a:r>
            <a:r>
              <a:rPr lang="en-US" sz="2000" dirty="0">
                <a:latin typeface="Segoe UI Semibold"/>
                <a:ea typeface="+mn-lt"/>
                <a:cs typeface="+mn-lt"/>
              </a:rPr>
              <a:t> infiltrating lymphocytes (TILs)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CD30FD89-47A3-45EE-BE42-549D223772EC}"/>
              </a:ext>
            </a:extLst>
          </p:cNvPr>
          <p:cNvSpPr txBox="1">
            <a:spLocks/>
          </p:cNvSpPr>
          <p:nvPr/>
        </p:nvSpPr>
        <p:spPr>
          <a:xfrm>
            <a:off x="489229" y="2459550"/>
            <a:ext cx="11914805" cy="6451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Segoe UI Semibold"/>
                <a:ea typeface="+mn-lt"/>
                <a:cs typeface="+mn-lt"/>
              </a:rPr>
              <a:t>Both immunostimulatory and immunosuppressive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8C49043A-C557-4B95-A120-A8B56BB3B536}"/>
              </a:ext>
            </a:extLst>
          </p:cNvPr>
          <p:cNvSpPr txBox="1">
            <a:spLocks/>
          </p:cNvSpPr>
          <p:nvPr/>
        </p:nvSpPr>
        <p:spPr>
          <a:xfrm>
            <a:off x="60025" y="2949769"/>
            <a:ext cx="12131975" cy="6451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Segoe UI Semibold"/>
                <a:ea typeface="+mn-lt"/>
                <a:cs typeface="+mn-lt"/>
              </a:rPr>
              <a:t>Part of the immune response in </a:t>
            </a:r>
            <a:r>
              <a:rPr lang="en-US" sz="2000" dirty="0" err="1">
                <a:latin typeface="Segoe UI Semibold"/>
                <a:ea typeface="+mn-lt"/>
                <a:cs typeface="+mn-lt"/>
              </a:rPr>
              <a:t>tumour</a:t>
            </a:r>
            <a:r>
              <a:rPr lang="en-US" sz="2000" dirty="0">
                <a:latin typeface="Segoe UI Semibold"/>
                <a:ea typeface="+mn-lt"/>
                <a:cs typeface="+mn-lt"/>
              </a:rPr>
              <a:t> promoting – sustains proliferation, limits cell death, modifies the extracellular matrix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64B997CA-951C-4177-B26C-BCFD491BCB39}"/>
              </a:ext>
            </a:extLst>
          </p:cNvPr>
          <p:cNvSpPr txBox="1">
            <a:spLocks/>
          </p:cNvSpPr>
          <p:nvPr/>
        </p:nvSpPr>
        <p:spPr>
          <a:xfrm>
            <a:off x="277195" y="3794561"/>
            <a:ext cx="12131975" cy="4401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Segoe UI Semibold"/>
                <a:ea typeface="+mn-lt"/>
                <a:cs typeface="+mn-lt"/>
              </a:rPr>
              <a:t>Some cancers are intimately linked with infections: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4BF304EA-05A5-4710-AFE5-033BB96199F1}"/>
              </a:ext>
            </a:extLst>
          </p:cNvPr>
          <p:cNvSpPr txBox="1">
            <a:spLocks/>
          </p:cNvSpPr>
          <p:nvPr/>
        </p:nvSpPr>
        <p:spPr>
          <a:xfrm>
            <a:off x="489229" y="4366682"/>
            <a:ext cx="12131975" cy="4401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000" dirty="0">
                <a:latin typeface="Segoe UI Semibold"/>
                <a:ea typeface="+mn-lt"/>
                <a:cs typeface="+mn-lt"/>
              </a:rPr>
              <a:t>Gastric cancer and </a:t>
            </a:r>
            <a:r>
              <a:rPr lang="en-US" sz="2000" i="1" dirty="0">
                <a:latin typeface="Segoe UI Semibold"/>
                <a:ea typeface="+mn-lt"/>
                <a:cs typeface="+mn-lt"/>
              </a:rPr>
              <a:t>Helicobacter pylori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59C8CDDD-7931-4D12-B880-6B872258C512}"/>
              </a:ext>
            </a:extLst>
          </p:cNvPr>
          <p:cNvSpPr txBox="1">
            <a:spLocks/>
          </p:cNvSpPr>
          <p:nvPr/>
        </p:nvSpPr>
        <p:spPr>
          <a:xfrm>
            <a:off x="489229" y="4806842"/>
            <a:ext cx="12131975" cy="4401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000" dirty="0">
                <a:latin typeface="Segoe UI Semibold"/>
                <a:ea typeface="+mn-lt"/>
                <a:cs typeface="+mn-lt"/>
              </a:rPr>
              <a:t>Liver cancer and Hepatitis C</a:t>
            </a:r>
            <a:endParaRPr lang="en-US" sz="2000" i="1" dirty="0">
              <a:latin typeface="Segoe UI Semibold"/>
              <a:ea typeface="+mn-lt"/>
              <a:cs typeface="+mn-lt"/>
            </a:endParaRP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D5DAF4B2-80DC-41B2-9933-B428841369F7}"/>
              </a:ext>
            </a:extLst>
          </p:cNvPr>
          <p:cNvSpPr txBox="1">
            <a:spLocks/>
          </p:cNvSpPr>
          <p:nvPr/>
        </p:nvSpPr>
        <p:spPr>
          <a:xfrm>
            <a:off x="491729" y="5281527"/>
            <a:ext cx="12131975" cy="4401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000" dirty="0">
                <a:latin typeface="Segoe UI Semibold"/>
                <a:ea typeface="+mn-lt"/>
                <a:cs typeface="+mn-lt"/>
              </a:rPr>
              <a:t>Cervical cancer and Human Papilloma Virus</a:t>
            </a:r>
            <a:endParaRPr lang="en-US" sz="2000" i="1" dirty="0">
              <a:latin typeface="Segoe UI Semibold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85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1" grpId="0"/>
      <p:bldP spid="34" grpId="0"/>
      <p:bldP spid="35" grpId="0"/>
      <p:bldP spid="3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CC1E1-9616-4C54-9427-A2F67E684FDB}"/>
              </a:ext>
            </a:extLst>
          </p:cNvPr>
          <p:cNvSpPr txBox="1">
            <a:spLocks/>
          </p:cNvSpPr>
          <p:nvPr/>
        </p:nvSpPr>
        <p:spPr>
          <a:xfrm>
            <a:off x="3404149" y="250825"/>
            <a:ext cx="5401917" cy="7135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NZ" sz="3200">
                <a:solidFill>
                  <a:srgbClr val="00B0F0"/>
                </a:solidFill>
              </a:rPr>
              <a:t>Immune Response in Cancer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3882822E-FC07-4ADC-AEED-8A212373C849}"/>
              </a:ext>
            </a:extLst>
          </p:cNvPr>
          <p:cNvSpPr txBox="1">
            <a:spLocks/>
          </p:cNvSpPr>
          <p:nvPr/>
        </p:nvSpPr>
        <p:spPr>
          <a:xfrm>
            <a:off x="60025" y="972492"/>
            <a:ext cx="12131975" cy="6451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Segoe UI Semibold"/>
                <a:ea typeface="+mn-lt"/>
                <a:cs typeface="+mn-lt"/>
              </a:rPr>
              <a:t>Part of the immune response is attempts at </a:t>
            </a:r>
            <a:r>
              <a:rPr lang="en-US" sz="2000" err="1">
                <a:latin typeface="Segoe UI Semibold"/>
                <a:ea typeface="+mn-lt"/>
                <a:cs typeface="+mn-lt"/>
              </a:rPr>
              <a:t>tumour</a:t>
            </a:r>
            <a:r>
              <a:rPr lang="en-US" sz="2000">
                <a:latin typeface="Segoe UI Semibold"/>
                <a:ea typeface="+mn-lt"/>
                <a:cs typeface="+mn-lt"/>
              </a:rPr>
              <a:t> eradication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482336B5-1761-484B-9166-4CC79BAD2D76}"/>
              </a:ext>
            </a:extLst>
          </p:cNvPr>
          <p:cNvSpPr txBox="1">
            <a:spLocks/>
          </p:cNvSpPr>
          <p:nvPr/>
        </p:nvSpPr>
        <p:spPr>
          <a:xfrm>
            <a:off x="277195" y="1441782"/>
            <a:ext cx="11914805" cy="6451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Segoe UI Semibold"/>
                <a:ea typeface="+mn-lt"/>
                <a:cs typeface="+mn-lt"/>
              </a:rPr>
              <a:t>Responsible for cancer immunoediting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3A7DA3EA-259F-4ECC-88A6-2B3D6D56A551}"/>
              </a:ext>
            </a:extLst>
          </p:cNvPr>
          <p:cNvSpPr txBox="1">
            <a:spLocks/>
          </p:cNvSpPr>
          <p:nvPr/>
        </p:nvSpPr>
        <p:spPr>
          <a:xfrm>
            <a:off x="60025" y="1919527"/>
            <a:ext cx="11914805" cy="6451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latin typeface="Segoe UI Semibold"/>
                <a:ea typeface="+mn-lt"/>
                <a:cs typeface="+mn-lt"/>
              </a:rPr>
              <a:t>Tumours</a:t>
            </a:r>
            <a:r>
              <a:rPr lang="en-US" sz="2000" dirty="0">
                <a:latin typeface="Segoe UI Semibold"/>
                <a:ea typeface="+mn-lt"/>
                <a:cs typeface="+mn-lt"/>
              </a:rPr>
              <a:t> have variable amounts and pattern of infiltration of CD8+ T cells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591E66F-D978-4B03-A84C-DE3F93633BE1}"/>
              </a:ext>
            </a:extLst>
          </p:cNvPr>
          <p:cNvSpPr txBox="1"/>
          <p:nvPr/>
        </p:nvSpPr>
        <p:spPr>
          <a:xfrm>
            <a:off x="7702277" y="6581001"/>
            <a:ext cx="4555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err="1"/>
              <a:t>Galon</a:t>
            </a:r>
            <a:r>
              <a:rPr lang="en-GB" sz="1200" dirty="0"/>
              <a:t>, J. and Bruni, D. 2019. </a:t>
            </a:r>
            <a:r>
              <a:rPr lang="en-GB" sz="1200" i="1" dirty="0"/>
              <a:t>Nat. Rev. Drug. Discover</a:t>
            </a:r>
            <a:r>
              <a:rPr lang="en-GB" sz="1200" dirty="0"/>
              <a:t>. </a:t>
            </a:r>
            <a:r>
              <a:rPr lang="en-GB" sz="1200" b="1" dirty="0"/>
              <a:t>18</a:t>
            </a:r>
            <a:r>
              <a:rPr lang="en-GB" sz="1200" dirty="0"/>
              <a:t>: 197-218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EB8C459-4463-431F-ADD8-B1950E253C45}"/>
              </a:ext>
            </a:extLst>
          </p:cNvPr>
          <p:cNvGrpSpPr/>
          <p:nvPr/>
        </p:nvGrpSpPr>
        <p:grpSpPr>
          <a:xfrm>
            <a:off x="1571912" y="2564659"/>
            <a:ext cx="9064618" cy="1999860"/>
            <a:chOff x="1571912" y="2564659"/>
            <a:chExt cx="9064618" cy="1999860"/>
          </a:xfrm>
        </p:grpSpPr>
        <p:pic>
          <p:nvPicPr>
            <p:cNvPr id="22" name="Picture 2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0CCF434F-20D2-49CC-8286-D22E6499C4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56" r="51295" b="59845"/>
            <a:stretch/>
          </p:blipFill>
          <p:spPr>
            <a:xfrm>
              <a:off x="1571912" y="2564659"/>
              <a:ext cx="2160000" cy="1999860"/>
            </a:xfrm>
            <a:prstGeom prst="rect">
              <a:avLst/>
            </a:prstGeom>
          </p:spPr>
        </p:pic>
        <p:pic>
          <p:nvPicPr>
            <p:cNvPr id="23" name="Picture 2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582B484-A568-417B-B41B-04BD36613B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78" t="3488" r="517" b="59613"/>
            <a:stretch/>
          </p:blipFill>
          <p:spPr>
            <a:xfrm>
              <a:off x="8476530" y="2564659"/>
              <a:ext cx="2160000" cy="1999860"/>
            </a:xfrm>
            <a:prstGeom prst="rect">
              <a:avLst/>
            </a:prstGeom>
          </p:spPr>
        </p:pic>
        <p:pic>
          <p:nvPicPr>
            <p:cNvPr id="31" name="Picture 3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A486787-CDD6-42C8-AC67-17BF8EEC7E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5" t="44289" r="51390" b="18812"/>
            <a:stretch/>
          </p:blipFill>
          <p:spPr>
            <a:xfrm>
              <a:off x="6174990" y="2564659"/>
              <a:ext cx="2160000" cy="1999860"/>
            </a:xfrm>
            <a:prstGeom prst="rect">
              <a:avLst/>
            </a:prstGeom>
          </p:spPr>
        </p:pic>
        <p:pic>
          <p:nvPicPr>
            <p:cNvPr id="32" name="Picture 3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1B166C0-EB67-4150-814B-70004968DA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63" t="44393" r="632" b="18708"/>
            <a:stretch/>
          </p:blipFill>
          <p:spPr>
            <a:xfrm>
              <a:off x="3873451" y="2564659"/>
              <a:ext cx="2160000" cy="199986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0F8F6A7-DBBD-4974-B600-E88F0489D363}"/>
                </a:ext>
              </a:extLst>
            </p:cNvPr>
            <p:cNvSpPr txBox="1"/>
            <p:nvPr/>
          </p:nvSpPr>
          <p:spPr>
            <a:xfrm>
              <a:off x="4333930" y="2575518"/>
              <a:ext cx="1355652" cy="2462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Immune suppressed</a:t>
              </a:r>
              <a:endParaRPr lang="en-GB" sz="100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AC9012E-71BE-46D7-8778-C77A2E6E205A}"/>
                </a:ext>
              </a:extLst>
            </p:cNvPr>
            <p:cNvSpPr txBox="1"/>
            <p:nvPr/>
          </p:nvSpPr>
          <p:spPr>
            <a:xfrm>
              <a:off x="2502881" y="2575518"/>
              <a:ext cx="432000" cy="24622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FF0000"/>
                  </a:solidFill>
                  <a:latin typeface="+mj-lt"/>
                </a:rPr>
                <a:t>Hot</a:t>
              </a:r>
              <a:endParaRPr lang="en-GB" sz="1000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08213F0-B3DB-43FA-AB42-3213CAC07715}"/>
                </a:ext>
              </a:extLst>
            </p:cNvPr>
            <p:cNvSpPr txBox="1"/>
            <p:nvPr/>
          </p:nvSpPr>
          <p:spPr>
            <a:xfrm>
              <a:off x="6700527" y="2575518"/>
              <a:ext cx="1224000" cy="24622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6FF33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66FF33"/>
                  </a:solidFill>
                  <a:latin typeface="+mj-lt"/>
                </a:rPr>
                <a:t>Immune excluded</a:t>
              </a:r>
              <a:endParaRPr lang="en-GB" sz="1000">
                <a:solidFill>
                  <a:srgbClr val="66FF33"/>
                </a:solidFill>
                <a:latin typeface="+mj-lt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DBC1D1C-AD26-4409-8FD5-B9822ED8B330}"/>
                </a:ext>
              </a:extLst>
            </p:cNvPr>
            <p:cNvSpPr txBox="1"/>
            <p:nvPr/>
          </p:nvSpPr>
          <p:spPr>
            <a:xfrm>
              <a:off x="9354502" y="2575518"/>
              <a:ext cx="468000" cy="24622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3333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3333FF"/>
                  </a:solidFill>
                  <a:latin typeface="+mj-lt"/>
                </a:rPr>
                <a:t>Cold</a:t>
              </a:r>
              <a:endParaRPr lang="en-GB" sz="1000">
                <a:solidFill>
                  <a:srgbClr val="3333FF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853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CC1E1-9616-4C54-9427-A2F67E684FDB}"/>
              </a:ext>
            </a:extLst>
          </p:cNvPr>
          <p:cNvSpPr txBox="1">
            <a:spLocks/>
          </p:cNvSpPr>
          <p:nvPr/>
        </p:nvSpPr>
        <p:spPr>
          <a:xfrm>
            <a:off x="3230382" y="250825"/>
            <a:ext cx="5733738" cy="7135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NZ" sz="3200">
                <a:solidFill>
                  <a:srgbClr val="00B0F0"/>
                </a:solidFill>
              </a:rPr>
              <a:t>Immune Checkpoints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DBE1A4D-DF27-4FD3-9759-EC22F485F987}"/>
              </a:ext>
            </a:extLst>
          </p:cNvPr>
          <p:cNvSpPr txBox="1">
            <a:spLocks/>
          </p:cNvSpPr>
          <p:nvPr/>
        </p:nvSpPr>
        <p:spPr>
          <a:xfrm>
            <a:off x="60025" y="972492"/>
            <a:ext cx="12131975" cy="6451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Segoe UI Semibold"/>
                <a:ea typeface="+mn-lt"/>
                <a:cs typeface="+mn-lt"/>
              </a:rPr>
              <a:t>Strong pathways exist to prevent immune rejection of self and limit immune responses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BC1D77A-9CA2-4472-8F9D-0E798FE838BA}"/>
              </a:ext>
            </a:extLst>
          </p:cNvPr>
          <p:cNvSpPr txBox="1">
            <a:spLocks/>
          </p:cNvSpPr>
          <p:nvPr/>
        </p:nvSpPr>
        <p:spPr>
          <a:xfrm>
            <a:off x="277195" y="1441782"/>
            <a:ext cx="11914805" cy="6451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Segoe UI Semibold"/>
                <a:ea typeface="+mn-lt"/>
                <a:cs typeface="+mn-lt"/>
              </a:rPr>
              <a:t>Immune checkpoints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4DE9A4B-7524-48B8-BEF5-85C47BE81DB4}"/>
              </a:ext>
            </a:extLst>
          </p:cNvPr>
          <p:cNvSpPr txBox="1">
            <a:spLocks/>
          </p:cNvSpPr>
          <p:nvPr/>
        </p:nvSpPr>
        <p:spPr>
          <a:xfrm>
            <a:off x="277194" y="5669506"/>
            <a:ext cx="6715716" cy="6451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Segoe UI Semibold"/>
                <a:ea typeface="+mn-lt"/>
                <a:cs typeface="+mn-lt"/>
              </a:rPr>
              <a:t>Cancer cells co-opt these to avoid immune destruction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3E4B8F5-8253-4DCF-829F-F7A936CF74AC}"/>
              </a:ext>
            </a:extLst>
          </p:cNvPr>
          <p:cNvGrpSpPr/>
          <p:nvPr/>
        </p:nvGrpSpPr>
        <p:grpSpPr>
          <a:xfrm>
            <a:off x="3215393" y="1737944"/>
            <a:ext cx="5854494" cy="3767171"/>
            <a:chOff x="3215393" y="2453461"/>
            <a:chExt cx="5854494" cy="3767171"/>
          </a:xfrm>
        </p:grpSpPr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F2354386-8FA1-4002-A09C-AAECC73B7B0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50" r="13185" b="20452"/>
            <a:stretch/>
          </p:blipFill>
          <p:spPr bwMode="auto">
            <a:xfrm>
              <a:off x="3215393" y="2453461"/>
              <a:ext cx="5759968" cy="3490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DD5BAE8-98DE-44FC-A564-548871086E5B}"/>
                </a:ext>
              </a:extLst>
            </p:cNvPr>
            <p:cNvSpPr txBox="1"/>
            <p:nvPr/>
          </p:nvSpPr>
          <p:spPr>
            <a:xfrm>
              <a:off x="5325682" y="5943633"/>
              <a:ext cx="37442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sz="1200" dirty="0"/>
                <a:t>de Mello R.A. et.al. 2017. </a:t>
              </a:r>
              <a:r>
                <a:rPr lang="en-NZ" sz="1200" i="1" dirty="0" err="1"/>
                <a:t>Onco</a:t>
              </a:r>
              <a:r>
                <a:rPr lang="en-NZ" sz="1200" i="1" dirty="0"/>
                <a:t> Targets </a:t>
              </a:r>
              <a:r>
                <a:rPr lang="en-NZ" sz="1200" i="1" dirty="0" err="1"/>
                <a:t>Ther</a:t>
              </a:r>
              <a:r>
                <a:rPr lang="en-NZ" sz="1200" dirty="0"/>
                <a:t>. </a:t>
              </a:r>
              <a:r>
                <a:rPr lang="en-NZ" sz="1200" b="1" dirty="0"/>
                <a:t>10</a:t>
              </a:r>
              <a:r>
                <a:rPr lang="en-NZ" sz="1200" dirty="0"/>
                <a:t>:21-30</a:t>
              </a:r>
              <a:endParaRPr lang="en-US" sz="1200" dirty="0"/>
            </a:p>
          </p:txBody>
        </p:sp>
      </p:grp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B8695E1-6DCF-4509-907A-C42411D0BC73}"/>
              </a:ext>
            </a:extLst>
          </p:cNvPr>
          <p:cNvSpPr txBox="1">
            <a:spLocks/>
          </p:cNvSpPr>
          <p:nvPr/>
        </p:nvSpPr>
        <p:spPr>
          <a:xfrm>
            <a:off x="277194" y="6186477"/>
            <a:ext cx="11914805" cy="8999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latin typeface="Segoe UI Semibold"/>
                <a:ea typeface="+mn-lt"/>
                <a:cs typeface="+mn-lt"/>
              </a:rPr>
              <a:t>Tumours</a:t>
            </a:r>
            <a:r>
              <a:rPr lang="en-US" sz="2000" dirty="0">
                <a:latin typeface="Segoe UI Semibold"/>
                <a:ea typeface="+mn-lt"/>
                <a:cs typeface="+mn-lt"/>
              </a:rPr>
              <a:t> with immune checkpoint activation may benefit from by immune checkpoint inhibitors (ICI)</a:t>
            </a:r>
          </a:p>
        </p:txBody>
      </p:sp>
    </p:spTree>
    <p:extLst>
      <p:ext uri="{BB962C8B-B14F-4D97-AF65-F5344CB8AC3E}">
        <p14:creationId xmlns:p14="http://schemas.microsoft.com/office/powerpoint/2010/main" val="374124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CC1E1-9616-4C54-9427-A2F67E684FDB}"/>
              </a:ext>
            </a:extLst>
          </p:cNvPr>
          <p:cNvSpPr txBox="1">
            <a:spLocks/>
          </p:cNvSpPr>
          <p:nvPr/>
        </p:nvSpPr>
        <p:spPr>
          <a:xfrm>
            <a:off x="411061" y="258911"/>
            <a:ext cx="11383861" cy="7135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NZ" sz="3200" dirty="0">
                <a:solidFill>
                  <a:srgbClr val="00B0F0"/>
                </a:solidFill>
              </a:rPr>
              <a:t>TMB, Immune Infiltration and Immune Checkpoint Inhibitors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DBE1A4D-DF27-4FD3-9759-EC22F485F987}"/>
              </a:ext>
            </a:extLst>
          </p:cNvPr>
          <p:cNvSpPr txBox="1">
            <a:spLocks/>
          </p:cNvSpPr>
          <p:nvPr/>
        </p:nvSpPr>
        <p:spPr>
          <a:xfrm>
            <a:off x="60025" y="972492"/>
            <a:ext cx="12131975" cy="6451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Segoe UI Semibold"/>
                <a:ea typeface="+mn-lt"/>
                <a:cs typeface="+mn-lt"/>
              </a:rPr>
              <a:t>Immunologically hot </a:t>
            </a:r>
            <a:r>
              <a:rPr lang="en-US" sz="2000" err="1">
                <a:latin typeface="Segoe UI Semibold"/>
                <a:ea typeface="+mn-lt"/>
                <a:cs typeface="+mn-lt"/>
              </a:rPr>
              <a:t>tumours</a:t>
            </a:r>
            <a:r>
              <a:rPr lang="en-US" sz="2000">
                <a:latin typeface="Segoe UI Semibold"/>
                <a:ea typeface="+mn-lt"/>
                <a:cs typeface="+mn-lt"/>
              </a:rPr>
              <a:t> are likely to benefit from ICI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BC1D77A-9CA2-4472-8F9D-0E798FE838BA}"/>
              </a:ext>
            </a:extLst>
          </p:cNvPr>
          <p:cNvSpPr txBox="1">
            <a:spLocks/>
          </p:cNvSpPr>
          <p:nvPr/>
        </p:nvSpPr>
        <p:spPr>
          <a:xfrm>
            <a:off x="277195" y="4666409"/>
            <a:ext cx="11914805" cy="6451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Segoe UI Semibold"/>
                <a:ea typeface="+mn-lt"/>
                <a:cs typeface="+mn-lt"/>
              </a:rPr>
              <a:t>Response to ICI modified by other factors: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E764B6E-1581-4481-94F9-CD4D2A1A6F86}"/>
              </a:ext>
            </a:extLst>
          </p:cNvPr>
          <p:cNvCxnSpPr/>
          <p:nvPr/>
        </p:nvCxnSpPr>
        <p:spPr>
          <a:xfrm>
            <a:off x="1325530" y="3705512"/>
            <a:ext cx="0" cy="382249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1F207E5-D4BF-4F89-9DA8-DA8E52321375}"/>
              </a:ext>
            </a:extLst>
          </p:cNvPr>
          <p:cNvCxnSpPr>
            <a:cxnSpLocks/>
          </p:cNvCxnSpPr>
          <p:nvPr/>
        </p:nvCxnSpPr>
        <p:spPr>
          <a:xfrm>
            <a:off x="1325530" y="4087761"/>
            <a:ext cx="9036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7A8D7A2-92D3-4788-8EAD-5922D00C2A42}"/>
              </a:ext>
            </a:extLst>
          </p:cNvPr>
          <p:cNvCxnSpPr>
            <a:cxnSpLocks/>
          </p:cNvCxnSpPr>
          <p:nvPr/>
        </p:nvCxnSpPr>
        <p:spPr>
          <a:xfrm>
            <a:off x="1325530" y="3705512"/>
            <a:ext cx="9036000" cy="382249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9603715-9ED5-42D2-99C3-64382960FD1C}"/>
              </a:ext>
            </a:extLst>
          </p:cNvPr>
          <p:cNvSpPr txBox="1"/>
          <p:nvPr/>
        </p:nvSpPr>
        <p:spPr>
          <a:xfrm flipH="1">
            <a:off x="4771542" y="4110524"/>
            <a:ext cx="1902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+mj-lt"/>
              </a:rPr>
              <a:t>Benefit from ICI</a:t>
            </a:r>
            <a:endParaRPr lang="en-GB">
              <a:latin typeface="+mj-lt"/>
            </a:endParaRPr>
          </a:p>
        </p:txBody>
      </p:sp>
      <p:pic>
        <p:nvPicPr>
          <p:cNvPr id="24" name="Picture 23" descr="A picture containing text&#10;&#10;Description automatically generated">
            <a:extLst>
              <a:ext uri="{FF2B5EF4-FFF2-40B4-BE49-F238E27FC236}">
                <a16:creationId xmlns:a16="http://schemas.microsoft.com/office/drawing/2014/main" id="{A96C61ED-ED0C-4C8F-B998-788D6F8FAB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6" r="51295" b="59845"/>
          <a:stretch/>
        </p:blipFill>
        <p:spPr>
          <a:xfrm>
            <a:off x="1324856" y="1569573"/>
            <a:ext cx="2160000" cy="1999860"/>
          </a:xfrm>
          <a:prstGeom prst="rect">
            <a:avLst/>
          </a:prstGeom>
        </p:spPr>
      </p:pic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9303A140-0879-4895-B1DC-CE83544F38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78" t="3488" r="517" b="59613"/>
          <a:stretch/>
        </p:blipFill>
        <p:spPr>
          <a:xfrm>
            <a:off x="8229474" y="1569573"/>
            <a:ext cx="2160000" cy="1999860"/>
          </a:xfrm>
          <a:prstGeom prst="rect">
            <a:avLst/>
          </a:prstGeom>
        </p:spPr>
      </p:pic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1EEA684E-A826-4A55-AFC3-B8557C923A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" t="44289" r="51390" b="18812"/>
          <a:stretch/>
        </p:blipFill>
        <p:spPr>
          <a:xfrm>
            <a:off x="5927934" y="1569573"/>
            <a:ext cx="2160000" cy="1999860"/>
          </a:xfrm>
          <a:prstGeom prst="rect">
            <a:avLst/>
          </a:prstGeom>
        </p:spPr>
      </p:pic>
      <p:pic>
        <p:nvPicPr>
          <p:cNvPr id="27" name="Picture 26" descr="A picture containing text&#10;&#10;Description automatically generated">
            <a:extLst>
              <a:ext uri="{FF2B5EF4-FFF2-40B4-BE49-F238E27FC236}">
                <a16:creationId xmlns:a16="http://schemas.microsoft.com/office/drawing/2014/main" id="{CB4E1765-299B-4ADD-A70B-DC06AAE26E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63" t="44393" r="632" b="18708"/>
          <a:stretch/>
        </p:blipFill>
        <p:spPr>
          <a:xfrm>
            <a:off x="3626395" y="1569573"/>
            <a:ext cx="2160000" cy="199986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F2A1334-B6C0-4702-A571-E8F432583384}"/>
              </a:ext>
            </a:extLst>
          </p:cNvPr>
          <p:cNvSpPr txBox="1"/>
          <p:nvPr/>
        </p:nvSpPr>
        <p:spPr>
          <a:xfrm>
            <a:off x="4044370" y="1586774"/>
            <a:ext cx="1355652" cy="246221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accent6">
                    <a:lumMod val="75000"/>
                  </a:schemeClr>
                </a:solidFill>
                <a:latin typeface="+mj-lt"/>
              </a:rPr>
              <a:t>Immune suppressed</a:t>
            </a:r>
            <a:endParaRPr lang="en-GB" sz="100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D8A7EF8-FB92-4D94-BF4C-93BE1DE93E71}"/>
              </a:ext>
            </a:extLst>
          </p:cNvPr>
          <p:cNvSpPr txBox="1"/>
          <p:nvPr/>
        </p:nvSpPr>
        <p:spPr>
          <a:xfrm>
            <a:off x="2213321" y="1586774"/>
            <a:ext cx="432000" cy="24622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  <a:latin typeface="+mj-lt"/>
              </a:rPr>
              <a:t>Hot</a:t>
            </a:r>
            <a:endParaRPr lang="en-GB" sz="1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246DE43-0E5E-4334-906B-A63EB8947961}"/>
              </a:ext>
            </a:extLst>
          </p:cNvPr>
          <p:cNvSpPr txBox="1"/>
          <p:nvPr/>
        </p:nvSpPr>
        <p:spPr>
          <a:xfrm>
            <a:off x="6410967" y="1586774"/>
            <a:ext cx="1224000" cy="246221"/>
          </a:xfrm>
          <a:prstGeom prst="rect">
            <a:avLst/>
          </a:prstGeom>
          <a:solidFill>
            <a:schemeClr val="bg1"/>
          </a:solidFill>
          <a:ln>
            <a:solidFill>
              <a:srgbClr val="66FF33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66FF33"/>
                </a:solidFill>
                <a:latin typeface="+mj-lt"/>
              </a:rPr>
              <a:t>Immune excluded</a:t>
            </a:r>
            <a:endParaRPr lang="en-GB" sz="1000">
              <a:solidFill>
                <a:srgbClr val="66FF33"/>
              </a:solidFill>
              <a:latin typeface="+mj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7F22B70-FD8B-4CB6-8343-E1C25CBF78B8}"/>
              </a:ext>
            </a:extLst>
          </p:cNvPr>
          <p:cNvSpPr txBox="1"/>
          <p:nvPr/>
        </p:nvSpPr>
        <p:spPr>
          <a:xfrm>
            <a:off x="9064942" y="1586774"/>
            <a:ext cx="468000" cy="246221"/>
          </a:xfrm>
          <a:prstGeom prst="rect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3333FF"/>
                </a:solidFill>
                <a:latin typeface="+mj-lt"/>
              </a:rPr>
              <a:t>Cold</a:t>
            </a:r>
            <a:endParaRPr lang="en-GB" sz="1000">
              <a:solidFill>
                <a:srgbClr val="3333FF"/>
              </a:solidFill>
              <a:latin typeface="+mj-lt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95F60B9-977F-48B4-9C9D-EB4DBE5D70F7}"/>
              </a:ext>
            </a:extLst>
          </p:cNvPr>
          <p:cNvSpPr txBox="1"/>
          <p:nvPr/>
        </p:nvSpPr>
        <p:spPr>
          <a:xfrm>
            <a:off x="7702277" y="6581001"/>
            <a:ext cx="4555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err="1"/>
              <a:t>Galon</a:t>
            </a:r>
            <a:r>
              <a:rPr lang="en-GB" sz="1200"/>
              <a:t>, J. and Bruni, D. 2019. </a:t>
            </a:r>
            <a:r>
              <a:rPr lang="en-GB" sz="1200" i="1"/>
              <a:t>Nat. Rev. Drug. Discover</a:t>
            </a:r>
            <a:r>
              <a:rPr lang="en-GB" sz="1200"/>
              <a:t>. </a:t>
            </a:r>
            <a:r>
              <a:rPr lang="en-GB" sz="1200" b="1"/>
              <a:t>18</a:t>
            </a:r>
            <a:r>
              <a:rPr lang="en-GB" sz="1200"/>
              <a:t>: 197-218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1CA60EC-2496-42B0-9ED1-140CAE6BD310}"/>
              </a:ext>
            </a:extLst>
          </p:cNvPr>
          <p:cNvSpPr txBox="1">
            <a:spLocks/>
          </p:cNvSpPr>
          <p:nvPr/>
        </p:nvSpPr>
        <p:spPr>
          <a:xfrm>
            <a:off x="27834" y="5146859"/>
            <a:ext cx="12131975" cy="4401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000" dirty="0" err="1">
                <a:latin typeface="Segoe UI Semibold"/>
                <a:ea typeface="+mn-lt"/>
                <a:cs typeface="+mn-lt"/>
              </a:rPr>
              <a:t>Tumour</a:t>
            </a:r>
            <a:r>
              <a:rPr lang="en-US" sz="2000" dirty="0">
                <a:latin typeface="Segoe UI Semibold"/>
                <a:ea typeface="+mn-lt"/>
                <a:cs typeface="+mn-lt"/>
              </a:rPr>
              <a:t> microenvironment</a:t>
            </a:r>
            <a:endParaRPr lang="en-US" sz="2000" i="1" dirty="0">
              <a:latin typeface="Segoe UI Semibold"/>
              <a:ea typeface="+mn-lt"/>
              <a:cs typeface="+mn-lt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4EFA6C8-3FC1-49C2-9361-0CC9268F0D63}"/>
              </a:ext>
            </a:extLst>
          </p:cNvPr>
          <p:cNvSpPr txBox="1">
            <a:spLocks/>
          </p:cNvSpPr>
          <p:nvPr/>
        </p:nvSpPr>
        <p:spPr>
          <a:xfrm>
            <a:off x="27834" y="5587019"/>
            <a:ext cx="12131975" cy="4401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000" dirty="0">
                <a:latin typeface="Segoe UI Semibold"/>
                <a:ea typeface="+mn-lt"/>
                <a:cs typeface="+mn-lt"/>
              </a:rPr>
              <a:t>Neoantigen load (MMR status, TMB)</a:t>
            </a:r>
            <a:endParaRPr lang="en-US" sz="2000" i="1" dirty="0">
              <a:latin typeface="Segoe UI Semibold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99907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  <p:bldP spid="1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3882822E-FC07-4ADC-AEED-8A212373C849}"/>
              </a:ext>
            </a:extLst>
          </p:cNvPr>
          <p:cNvSpPr txBox="1">
            <a:spLocks/>
          </p:cNvSpPr>
          <p:nvPr/>
        </p:nvSpPr>
        <p:spPr>
          <a:xfrm>
            <a:off x="60025" y="972492"/>
            <a:ext cx="12131975" cy="6451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Segoe UI Semibold"/>
                <a:ea typeface="+mn-lt"/>
                <a:cs typeface="+mn-lt"/>
              </a:rPr>
              <a:t>Prognostic value of TILs may be linked to TMB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591E66F-D978-4B03-A84C-DE3F93633BE1}"/>
              </a:ext>
            </a:extLst>
          </p:cNvPr>
          <p:cNvSpPr txBox="1"/>
          <p:nvPr/>
        </p:nvSpPr>
        <p:spPr>
          <a:xfrm>
            <a:off x="7290033" y="6572612"/>
            <a:ext cx="49003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err="1"/>
              <a:t>Modified</a:t>
            </a:r>
            <a:r>
              <a:rPr lang="fr-FR" sz="1200"/>
              <a:t> </a:t>
            </a:r>
            <a:r>
              <a:rPr lang="fr-FR" sz="1200" err="1"/>
              <a:t>from</a:t>
            </a:r>
            <a:r>
              <a:rPr lang="fr-FR" sz="1200"/>
              <a:t> Thomas, A. </a:t>
            </a:r>
            <a:r>
              <a:rPr lang="fr-FR" sz="1200" i="1"/>
              <a:t>et. al</a:t>
            </a:r>
            <a:r>
              <a:rPr lang="fr-FR" sz="1200"/>
              <a:t>. 2018. </a:t>
            </a:r>
            <a:r>
              <a:rPr lang="fr-FR" sz="1200" i="1" err="1"/>
              <a:t>Oncoimmunology</a:t>
            </a:r>
            <a:r>
              <a:rPr lang="fr-FR" sz="1200"/>
              <a:t>. </a:t>
            </a:r>
            <a:r>
              <a:rPr lang="fr-FR" sz="1200" b="1"/>
              <a:t>7</a:t>
            </a:r>
            <a:r>
              <a:rPr lang="fr-FR" sz="1200"/>
              <a:t>: e1490854</a:t>
            </a:r>
          </a:p>
        </p:txBody>
      </p:sp>
      <p:pic>
        <p:nvPicPr>
          <p:cNvPr id="16" name="Picture 15" descr="Chart&#10;&#10;Description automatically generated">
            <a:extLst>
              <a:ext uri="{FF2B5EF4-FFF2-40B4-BE49-F238E27FC236}">
                <a16:creationId xmlns:a16="http://schemas.microsoft.com/office/drawing/2014/main" id="{2873AD94-5676-42C8-9010-6F504B845E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97" b="12113"/>
          <a:stretch/>
        </p:blipFill>
        <p:spPr>
          <a:xfrm>
            <a:off x="273218" y="1617653"/>
            <a:ext cx="8334863" cy="364773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09A8B36-4E8C-4A09-B61F-2D69D4C3600C}"/>
              </a:ext>
            </a:extLst>
          </p:cNvPr>
          <p:cNvGrpSpPr/>
          <p:nvPr/>
        </p:nvGrpSpPr>
        <p:grpSpPr>
          <a:xfrm>
            <a:off x="1224793" y="3835167"/>
            <a:ext cx="838899" cy="872455"/>
            <a:chOff x="1224793" y="3825380"/>
            <a:chExt cx="838899" cy="87245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F11C226-2966-4006-9E16-A4B827734A12}"/>
                </a:ext>
              </a:extLst>
            </p:cNvPr>
            <p:cNvSpPr/>
            <p:nvPr/>
          </p:nvSpPr>
          <p:spPr>
            <a:xfrm>
              <a:off x="1224793" y="3825380"/>
              <a:ext cx="838899" cy="8724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DF7702B-C891-437B-8DF7-76795AE87B6E}"/>
                </a:ext>
              </a:extLst>
            </p:cNvPr>
            <p:cNvCxnSpPr>
              <a:cxnSpLocks/>
            </p:cNvCxnSpPr>
            <p:nvPr/>
          </p:nvCxnSpPr>
          <p:spPr>
            <a:xfrm>
              <a:off x="1568644" y="4029822"/>
              <a:ext cx="145804" cy="0"/>
            </a:xfrm>
            <a:prstGeom prst="line">
              <a:avLst/>
            </a:prstGeom>
            <a:ln w="53975">
              <a:solidFill>
                <a:srgbClr val="E52C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90C7727-2BAE-4EED-8E97-62BD3F6F6B3D}"/>
                </a:ext>
              </a:extLst>
            </p:cNvPr>
            <p:cNvCxnSpPr>
              <a:cxnSpLocks/>
            </p:cNvCxnSpPr>
            <p:nvPr/>
          </p:nvCxnSpPr>
          <p:spPr>
            <a:xfrm>
              <a:off x="1568644" y="4246917"/>
              <a:ext cx="145804" cy="0"/>
            </a:xfrm>
            <a:prstGeom prst="line">
              <a:avLst/>
            </a:prstGeom>
            <a:ln w="53975">
              <a:solidFill>
                <a:srgbClr val="8484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281FF6E-5E0A-4F75-9FF4-EA9F567177F5}"/>
                </a:ext>
              </a:extLst>
            </p:cNvPr>
            <p:cNvCxnSpPr>
              <a:cxnSpLocks/>
            </p:cNvCxnSpPr>
            <p:nvPr/>
          </p:nvCxnSpPr>
          <p:spPr>
            <a:xfrm>
              <a:off x="1568644" y="4459525"/>
              <a:ext cx="145804" cy="0"/>
            </a:xfrm>
            <a:prstGeom prst="line">
              <a:avLst/>
            </a:prstGeom>
            <a:ln w="53975">
              <a:solidFill>
                <a:srgbClr val="0A6A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959CB6F-5C76-4B8A-80A9-5F3F758F1DAA}"/>
              </a:ext>
            </a:extLst>
          </p:cNvPr>
          <p:cNvGrpSpPr/>
          <p:nvPr/>
        </p:nvGrpSpPr>
        <p:grpSpPr>
          <a:xfrm>
            <a:off x="5512970" y="3835167"/>
            <a:ext cx="838899" cy="872455"/>
            <a:chOff x="1224793" y="3825380"/>
            <a:chExt cx="838899" cy="872455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CC001D5-C3E6-436B-8BDA-D73264304AA3}"/>
                </a:ext>
              </a:extLst>
            </p:cNvPr>
            <p:cNvSpPr/>
            <p:nvPr/>
          </p:nvSpPr>
          <p:spPr>
            <a:xfrm>
              <a:off x="1224793" y="3825380"/>
              <a:ext cx="838899" cy="8724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7175E7E-BB86-4E50-87B2-D7DE1772C6D8}"/>
                </a:ext>
              </a:extLst>
            </p:cNvPr>
            <p:cNvCxnSpPr>
              <a:cxnSpLocks/>
            </p:cNvCxnSpPr>
            <p:nvPr/>
          </p:nvCxnSpPr>
          <p:spPr>
            <a:xfrm>
              <a:off x="1568644" y="4029822"/>
              <a:ext cx="145804" cy="0"/>
            </a:xfrm>
            <a:prstGeom prst="line">
              <a:avLst/>
            </a:prstGeom>
            <a:ln w="53975">
              <a:solidFill>
                <a:srgbClr val="E52C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4D09BF4A-A688-476D-8A5F-8EFEF188A569}"/>
                </a:ext>
              </a:extLst>
            </p:cNvPr>
            <p:cNvCxnSpPr>
              <a:cxnSpLocks/>
            </p:cNvCxnSpPr>
            <p:nvPr/>
          </p:nvCxnSpPr>
          <p:spPr>
            <a:xfrm>
              <a:off x="1568644" y="4246917"/>
              <a:ext cx="145804" cy="0"/>
            </a:xfrm>
            <a:prstGeom prst="line">
              <a:avLst/>
            </a:prstGeom>
            <a:ln w="53975">
              <a:solidFill>
                <a:srgbClr val="8484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44C62C5-B0AC-4538-97B3-0D6CB24DFD84}"/>
                </a:ext>
              </a:extLst>
            </p:cNvPr>
            <p:cNvCxnSpPr>
              <a:cxnSpLocks/>
            </p:cNvCxnSpPr>
            <p:nvPr/>
          </p:nvCxnSpPr>
          <p:spPr>
            <a:xfrm>
              <a:off x="1568644" y="4459525"/>
              <a:ext cx="145804" cy="0"/>
            </a:xfrm>
            <a:prstGeom prst="line">
              <a:avLst/>
            </a:prstGeom>
            <a:ln w="53975">
              <a:solidFill>
                <a:srgbClr val="0A6A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7FAA0B6-4979-4E4F-8992-AADE4AF5028B}"/>
              </a:ext>
            </a:extLst>
          </p:cNvPr>
          <p:cNvGrpSpPr/>
          <p:nvPr/>
        </p:nvGrpSpPr>
        <p:grpSpPr>
          <a:xfrm>
            <a:off x="9202634" y="1842039"/>
            <a:ext cx="2804808" cy="738664"/>
            <a:chOff x="9387192" y="2991331"/>
            <a:chExt cx="2804808" cy="73866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12A9E13-39A6-4AFD-8601-F82B6DC039FF}"/>
                </a:ext>
              </a:extLst>
            </p:cNvPr>
            <p:cNvSpPr txBox="1"/>
            <p:nvPr/>
          </p:nvSpPr>
          <p:spPr>
            <a:xfrm>
              <a:off x="9512586" y="2991331"/>
              <a:ext cx="267941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latin typeface="+mj-lt"/>
                </a:rPr>
                <a:t>Hot</a:t>
              </a:r>
            </a:p>
            <a:p>
              <a:r>
                <a:rPr lang="en-US" sz="1400">
                  <a:latin typeface="+mj-lt"/>
                </a:rPr>
                <a:t>Immune suppressed/ excluded</a:t>
              </a:r>
            </a:p>
            <a:p>
              <a:r>
                <a:rPr lang="en-US" sz="1400">
                  <a:latin typeface="+mj-lt"/>
                </a:rPr>
                <a:t>Cold</a:t>
              </a:r>
              <a:endParaRPr lang="en-GB" sz="1400">
                <a:latin typeface="+mj-lt"/>
              </a:endParaRP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1605205-4400-46EE-BC57-A1BF49DB6CA0}"/>
                </a:ext>
              </a:extLst>
            </p:cNvPr>
            <p:cNvCxnSpPr>
              <a:cxnSpLocks/>
            </p:cNvCxnSpPr>
            <p:nvPr/>
          </p:nvCxnSpPr>
          <p:spPr>
            <a:xfrm>
              <a:off x="9387192" y="3140588"/>
              <a:ext cx="145804" cy="0"/>
            </a:xfrm>
            <a:prstGeom prst="line">
              <a:avLst/>
            </a:prstGeom>
            <a:ln w="53975">
              <a:solidFill>
                <a:srgbClr val="E52C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488FEE1-9B02-40EB-A9AF-4E729085772C}"/>
                </a:ext>
              </a:extLst>
            </p:cNvPr>
            <p:cNvCxnSpPr>
              <a:cxnSpLocks/>
            </p:cNvCxnSpPr>
            <p:nvPr/>
          </p:nvCxnSpPr>
          <p:spPr>
            <a:xfrm>
              <a:off x="9387192" y="3357683"/>
              <a:ext cx="145804" cy="0"/>
            </a:xfrm>
            <a:prstGeom prst="line">
              <a:avLst/>
            </a:prstGeom>
            <a:ln w="53975">
              <a:solidFill>
                <a:srgbClr val="8484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EAC46B91-A702-4141-9E2E-006640CCF4B5}"/>
                </a:ext>
              </a:extLst>
            </p:cNvPr>
            <p:cNvCxnSpPr>
              <a:cxnSpLocks/>
            </p:cNvCxnSpPr>
            <p:nvPr/>
          </p:nvCxnSpPr>
          <p:spPr>
            <a:xfrm>
              <a:off x="9387192" y="3570291"/>
              <a:ext cx="145804" cy="0"/>
            </a:xfrm>
            <a:prstGeom prst="line">
              <a:avLst/>
            </a:prstGeom>
            <a:ln w="53975">
              <a:solidFill>
                <a:srgbClr val="0A6A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itle 1">
            <a:extLst>
              <a:ext uri="{FF2B5EF4-FFF2-40B4-BE49-F238E27FC236}">
                <a16:creationId xmlns:a16="http://schemas.microsoft.com/office/drawing/2014/main" id="{8DA74A46-2ECE-4232-BFF8-0A1E9DC93C83}"/>
              </a:ext>
            </a:extLst>
          </p:cNvPr>
          <p:cNvSpPr txBox="1">
            <a:spLocks/>
          </p:cNvSpPr>
          <p:nvPr/>
        </p:nvSpPr>
        <p:spPr>
          <a:xfrm>
            <a:off x="411061" y="258911"/>
            <a:ext cx="11383861" cy="7135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NZ" sz="3200">
                <a:solidFill>
                  <a:srgbClr val="00B0F0"/>
                </a:solidFill>
              </a:rPr>
              <a:t>TMB, Immune Infiltration and Immune Checkpoint Inhibitors</a:t>
            </a:r>
          </a:p>
        </p:txBody>
      </p:sp>
    </p:spTree>
    <p:extLst>
      <p:ext uri="{BB962C8B-B14F-4D97-AF65-F5344CB8AC3E}">
        <p14:creationId xmlns:p14="http://schemas.microsoft.com/office/powerpoint/2010/main" val="398550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F1F39962-5280-470D-9FDA-ADB730578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787" y="1133198"/>
            <a:ext cx="8604250" cy="499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471DB16-5FFA-4177-A470-DAFCB42A779A}"/>
              </a:ext>
            </a:extLst>
          </p:cNvPr>
          <p:cNvSpPr txBox="1">
            <a:spLocks/>
          </p:cNvSpPr>
          <p:nvPr/>
        </p:nvSpPr>
        <p:spPr>
          <a:xfrm>
            <a:off x="411061" y="258911"/>
            <a:ext cx="11383861" cy="7135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NZ" sz="3200">
                <a:solidFill>
                  <a:srgbClr val="00B0F0"/>
                </a:solidFill>
              </a:rPr>
              <a:t>TMB, Immune Infiltration and Immune Checkpoint Inhibitors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031571-A44A-43C0-AEC0-F8DD8B250DC5}"/>
              </a:ext>
            </a:extLst>
          </p:cNvPr>
          <p:cNvSpPr txBox="1"/>
          <p:nvPr/>
        </p:nvSpPr>
        <p:spPr>
          <a:xfrm>
            <a:off x="7420948" y="1909381"/>
            <a:ext cx="457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endParaRPr lang="en-GB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8FBABC-47A0-4182-8FDB-B2500AEF215A}"/>
              </a:ext>
            </a:extLst>
          </p:cNvPr>
          <p:cNvSpPr txBox="1"/>
          <p:nvPr/>
        </p:nvSpPr>
        <p:spPr>
          <a:xfrm>
            <a:off x="8608589" y="6581001"/>
            <a:ext cx="358489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en-US" sz="1200" err="1"/>
              <a:t>Maleki</a:t>
            </a:r>
            <a:r>
              <a:rPr lang="en-GB" altLang="en-US" sz="1200"/>
              <a:t> </a:t>
            </a:r>
            <a:r>
              <a:rPr lang="en-GB" altLang="en-US" sz="1200" err="1"/>
              <a:t>Vareki</a:t>
            </a:r>
            <a:r>
              <a:rPr lang="en-GB" altLang="en-US" sz="1200"/>
              <a:t>, S. 2018. </a:t>
            </a:r>
            <a:r>
              <a:rPr lang="en-GB" altLang="en-US" sz="1200" i="1"/>
              <a:t>J </a:t>
            </a:r>
            <a:r>
              <a:rPr lang="en-GB" altLang="en-US" sz="1200" i="1" err="1"/>
              <a:t>Immunother</a:t>
            </a:r>
            <a:r>
              <a:rPr lang="en-GB" altLang="en-US" sz="1200" i="1"/>
              <a:t> Cancer</a:t>
            </a:r>
            <a:r>
              <a:rPr lang="en-GB" altLang="en-US" sz="1200"/>
              <a:t>. </a:t>
            </a:r>
            <a:r>
              <a:rPr lang="en-GB" altLang="en-US" sz="1200" b="1"/>
              <a:t>6</a:t>
            </a:r>
            <a:r>
              <a:rPr lang="en-GB" altLang="en-US" sz="1200"/>
              <a:t>:157</a:t>
            </a:r>
          </a:p>
        </p:txBody>
      </p:sp>
    </p:spTree>
    <p:extLst>
      <p:ext uri="{BB962C8B-B14F-4D97-AF65-F5344CB8AC3E}">
        <p14:creationId xmlns:p14="http://schemas.microsoft.com/office/powerpoint/2010/main" val="449667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60848-D92A-40A3-A632-0378D6E79034}"/>
              </a:ext>
            </a:extLst>
          </p:cNvPr>
          <p:cNvSpPr txBox="1">
            <a:spLocks/>
          </p:cNvSpPr>
          <p:nvPr/>
        </p:nvSpPr>
        <p:spPr>
          <a:xfrm>
            <a:off x="4581744" y="3097917"/>
            <a:ext cx="3044173" cy="78162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>
                <a:solidFill>
                  <a:srgbClr val="00B0F0"/>
                </a:solidFill>
              </a:rPr>
              <a:t>Questions?</a:t>
            </a:r>
            <a:endParaRPr lang="en-NZ" sz="320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3569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69D2A8A5-11DA-4C79-8D3B-71C208609D67}"/>
              </a:ext>
            </a:extLst>
          </p:cNvPr>
          <p:cNvGrpSpPr/>
          <p:nvPr/>
        </p:nvGrpSpPr>
        <p:grpSpPr>
          <a:xfrm>
            <a:off x="2178904" y="829023"/>
            <a:ext cx="7831015" cy="5721026"/>
            <a:chOff x="163577" y="767399"/>
            <a:chExt cx="7831015" cy="5721026"/>
          </a:xfrm>
        </p:grpSpPr>
        <p:pic>
          <p:nvPicPr>
            <p:cNvPr id="6" name="Main graphic">
              <a:extLst>
                <a:ext uri="{FF2B5EF4-FFF2-40B4-BE49-F238E27FC236}">
                  <a16:creationId xmlns:a16="http://schemas.microsoft.com/office/drawing/2014/main" id="{9CF18A1C-2DC3-43BB-8608-BBB8DB262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/>
          </p:blipFill>
          <p:spPr>
            <a:xfrm>
              <a:off x="163577" y="807526"/>
              <a:ext cx="7658939" cy="561600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F616364-8FC9-4EBD-AC3F-D26749771F85}"/>
                </a:ext>
              </a:extLst>
            </p:cNvPr>
            <p:cNvGrpSpPr/>
            <p:nvPr/>
          </p:nvGrpSpPr>
          <p:grpSpPr>
            <a:xfrm>
              <a:off x="171759" y="767399"/>
              <a:ext cx="7822833" cy="5721026"/>
              <a:chOff x="171759" y="767399"/>
              <a:chExt cx="7822833" cy="5721026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C82E590-0B13-49DD-A659-BC528686ED68}"/>
                  </a:ext>
                </a:extLst>
              </p:cNvPr>
              <p:cNvSpPr/>
              <p:nvPr/>
            </p:nvSpPr>
            <p:spPr>
              <a:xfrm>
                <a:off x="4105175" y="5581406"/>
                <a:ext cx="1567543" cy="9070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A19FF32-DBFD-43C9-A550-903B7B58BA09}"/>
                  </a:ext>
                </a:extLst>
              </p:cNvPr>
              <p:cNvSpPr/>
              <p:nvPr/>
            </p:nvSpPr>
            <p:spPr>
              <a:xfrm>
                <a:off x="2295269" y="5516507"/>
                <a:ext cx="1567543" cy="9070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8C0E841-EE26-4142-A076-CA750F66C896}"/>
                  </a:ext>
                </a:extLst>
              </p:cNvPr>
              <p:cNvSpPr/>
              <p:nvPr/>
            </p:nvSpPr>
            <p:spPr>
              <a:xfrm>
                <a:off x="495072" y="4813883"/>
                <a:ext cx="1893221" cy="9070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84C6233-1540-44F9-A73D-08E6F6370F5C}"/>
                  </a:ext>
                </a:extLst>
              </p:cNvPr>
              <p:cNvSpPr/>
              <p:nvPr/>
            </p:nvSpPr>
            <p:spPr>
              <a:xfrm>
                <a:off x="171759" y="3234348"/>
                <a:ext cx="1751417" cy="9070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28FE13B-D257-40C1-846C-FE928967EA4E}"/>
                  </a:ext>
                </a:extLst>
              </p:cNvPr>
              <p:cNvSpPr/>
              <p:nvPr/>
            </p:nvSpPr>
            <p:spPr>
              <a:xfrm>
                <a:off x="495071" y="1473256"/>
                <a:ext cx="1893221" cy="9070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C1F8386-8EBD-49DF-B1B2-A9E7939BEA45}"/>
                  </a:ext>
                </a:extLst>
              </p:cNvPr>
              <p:cNvSpPr/>
              <p:nvPr/>
            </p:nvSpPr>
            <p:spPr>
              <a:xfrm>
                <a:off x="2230222" y="767399"/>
                <a:ext cx="1893221" cy="9070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5B1906F-6519-4AF6-8326-48396168CE43}"/>
                  </a:ext>
                </a:extLst>
              </p:cNvPr>
              <p:cNvSpPr/>
              <p:nvPr/>
            </p:nvSpPr>
            <p:spPr>
              <a:xfrm>
                <a:off x="4079758" y="807526"/>
                <a:ext cx="1893221" cy="8748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FC770BC-9982-4A03-A910-9D77D973E30B}"/>
                  </a:ext>
                </a:extLst>
              </p:cNvPr>
              <p:cNvSpPr/>
              <p:nvPr/>
            </p:nvSpPr>
            <p:spPr>
              <a:xfrm>
                <a:off x="5696467" y="1391656"/>
                <a:ext cx="1893221" cy="9990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CA30A53-22C0-48F2-91A3-DC662A17CDD2}"/>
                  </a:ext>
                </a:extLst>
              </p:cNvPr>
              <p:cNvSpPr/>
              <p:nvPr/>
            </p:nvSpPr>
            <p:spPr>
              <a:xfrm>
                <a:off x="6101371" y="3159959"/>
                <a:ext cx="1893221" cy="9990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012B592-72B4-4B7B-BDA0-B1698C6991D7}"/>
                  </a:ext>
                </a:extLst>
              </p:cNvPr>
              <p:cNvSpPr/>
              <p:nvPr/>
            </p:nvSpPr>
            <p:spPr>
              <a:xfrm>
                <a:off x="5696466" y="4816696"/>
                <a:ext cx="1893221" cy="9990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5265585-0D9C-478B-A42D-C006FE46D03E}"/>
              </a:ext>
            </a:extLst>
          </p:cNvPr>
          <p:cNvSpPr txBox="1"/>
          <p:nvPr/>
        </p:nvSpPr>
        <p:spPr>
          <a:xfrm>
            <a:off x="8145397" y="6550049"/>
            <a:ext cx="4008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Hanahan, D. and Weinberg, R.A. 2011. </a:t>
            </a:r>
            <a:r>
              <a:rPr lang="en-GB" sz="1200" i="1" dirty="0"/>
              <a:t>Cell</a:t>
            </a:r>
            <a:r>
              <a:rPr lang="en-GB" sz="1200" dirty="0"/>
              <a:t>. </a:t>
            </a:r>
            <a:r>
              <a:rPr lang="en-GB" sz="1200" b="1" dirty="0"/>
              <a:t>144</a:t>
            </a:r>
            <a:r>
              <a:rPr lang="en-GB" sz="1200" dirty="0"/>
              <a:t>: 646-674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3908C13-15C6-4A07-9D75-C3901F868616}"/>
              </a:ext>
            </a:extLst>
          </p:cNvPr>
          <p:cNvSpPr txBox="1">
            <a:spLocks/>
          </p:cNvSpPr>
          <p:nvPr/>
        </p:nvSpPr>
        <p:spPr>
          <a:xfrm>
            <a:off x="4156075" y="250825"/>
            <a:ext cx="3876675" cy="6978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sz="3200" dirty="0">
                <a:solidFill>
                  <a:srgbClr val="00B0F0"/>
                </a:solidFill>
              </a:rPr>
              <a:t>Hallmarks of Cancer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E6814D1-37B4-49BF-B31F-47ECB3947D7F}"/>
              </a:ext>
            </a:extLst>
          </p:cNvPr>
          <p:cNvSpPr/>
          <p:nvPr/>
        </p:nvSpPr>
        <p:spPr>
          <a:xfrm>
            <a:off x="7077845" y="2401711"/>
            <a:ext cx="778531" cy="515669"/>
          </a:xfrm>
          <a:prstGeom prst="round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BA841D5-D3EB-4EE9-A09E-BD292340C51A}"/>
              </a:ext>
            </a:extLst>
          </p:cNvPr>
          <p:cNvSpPr/>
          <p:nvPr/>
        </p:nvSpPr>
        <p:spPr>
          <a:xfrm>
            <a:off x="7043636" y="4351805"/>
            <a:ext cx="818960" cy="515669"/>
          </a:xfrm>
          <a:prstGeom prst="round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29FD56F-90B5-470D-8470-90B3A6D478D6}"/>
              </a:ext>
            </a:extLst>
          </p:cNvPr>
          <p:cNvSpPr/>
          <p:nvPr/>
        </p:nvSpPr>
        <p:spPr>
          <a:xfrm>
            <a:off x="7363981" y="3394451"/>
            <a:ext cx="781416" cy="586609"/>
          </a:xfrm>
          <a:prstGeom prst="round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D1D0FED-522A-4F16-BEEF-1F805A41B078}"/>
              </a:ext>
            </a:extLst>
          </p:cNvPr>
          <p:cNvSpPr/>
          <p:nvPr/>
        </p:nvSpPr>
        <p:spPr>
          <a:xfrm>
            <a:off x="5044751" y="5050166"/>
            <a:ext cx="909616" cy="380250"/>
          </a:xfrm>
          <a:prstGeom prst="round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53363F2-E6D5-4AA9-9D46-30BF917AFECE}"/>
              </a:ext>
            </a:extLst>
          </p:cNvPr>
          <p:cNvSpPr/>
          <p:nvPr/>
        </p:nvSpPr>
        <p:spPr>
          <a:xfrm>
            <a:off x="5048835" y="1768725"/>
            <a:ext cx="831840" cy="513507"/>
          </a:xfrm>
          <a:prstGeom prst="round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7504EBB-E0EA-484D-84F2-9ED2512523DC}"/>
              </a:ext>
            </a:extLst>
          </p:cNvPr>
          <p:cNvSpPr/>
          <p:nvPr/>
        </p:nvSpPr>
        <p:spPr>
          <a:xfrm>
            <a:off x="6142463" y="1768725"/>
            <a:ext cx="831840" cy="513507"/>
          </a:xfrm>
          <a:prstGeom prst="round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FF67AE3-EB81-4A44-828B-275C0D8D8EAD}"/>
              </a:ext>
            </a:extLst>
          </p:cNvPr>
          <p:cNvSpPr/>
          <p:nvPr/>
        </p:nvSpPr>
        <p:spPr>
          <a:xfrm>
            <a:off x="4157365" y="4386605"/>
            <a:ext cx="781416" cy="586609"/>
          </a:xfrm>
          <a:prstGeom prst="round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C3401FB-96F6-4608-A330-B99E2412D43A}"/>
              </a:ext>
            </a:extLst>
          </p:cNvPr>
          <p:cNvSpPr/>
          <p:nvPr/>
        </p:nvSpPr>
        <p:spPr>
          <a:xfrm>
            <a:off x="3938503" y="3366669"/>
            <a:ext cx="679679" cy="620962"/>
          </a:xfrm>
          <a:prstGeom prst="round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F7BC59A-44E3-4208-B9D3-7606BA229375}"/>
              </a:ext>
            </a:extLst>
          </p:cNvPr>
          <p:cNvSpPr/>
          <p:nvPr/>
        </p:nvSpPr>
        <p:spPr>
          <a:xfrm>
            <a:off x="4140834" y="2393679"/>
            <a:ext cx="881493" cy="574016"/>
          </a:xfrm>
          <a:prstGeom prst="roundRect">
            <a:avLst/>
          </a:prstGeom>
          <a:noFill/>
          <a:ln w="28575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98893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28F07-654C-47A8-83BC-30F1F80B904B}"/>
              </a:ext>
            </a:extLst>
          </p:cNvPr>
          <p:cNvSpPr txBox="1">
            <a:spLocks/>
          </p:cNvSpPr>
          <p:nvPr/>
        </p:nvSpPr>
        <p:spPr>
          <a:xfrm>
            <a:off x="3414284" y="250825"/>
            <a:ext cx="5362252" cy="6978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sz="3200" dirty="0">
                <a:solidFill>
                  <a:srgbClr val="00B0F0"/>
                </a:solidFill>
              </a:rPr>
              <a:t>Altered Cellular Metabolism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61CBF-C22F-49FF-A489-D573CB756AD4}"/>
              </a:ext>
            </a:extLst>
          </p:cNvPr>
          <p:cNvSpPr txBox="1">
            <a:spLocks/>
          </p:cNvSpPr>
          <p:nvPr/>
        </p:nvSpPr>
        <p:spPr>
          <a:xfrm>
            <a:off x="60025" y="948690"/>
            <a:ext cx="12131975" cy="4212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Segoe UI Semibold"/>
                <a:ea typeface="+mn-lt"/>
                <a:cs typeface="+mn-lt"/>
              </a:rPr>
              <a:t>Many metabolic pathways deregulated in cancer e.g. </a:t>
            </a:r>
            <a:r>
              <a:rPr lang="en-US" sz="2000" dirty="0" err="1">
                <a:latin typeface="Segoe UI Semibold"/>
                <a:ea typeface="+mn-lt"/>
                <a:cs typeface="+mn-lt"/>
              </a:rPr>
              <a:t>glutaminolysis</a:t>
            </a:r>
            <a:r>
              <a:rPr lang="en-US" sz="2000" dirty="0">
                <a:latin typeface="Segoe UI Semibold"/>
                <a:ea typeface="+mn-lt"/>
                <a:cs typeface="+mn-lt"/>
              </a:rPr>
              <a:t>, electron transport chain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AD3168E-DBF3-471C-BC43-C4C42CA8CE27}"/>
              </a:ext>
            </a:extLst>
          </p:cNvPr>
          <p:cNvSpPr txBox="1">
            <a:spLocks/>
          </p:cNvSpPr>
          <p:nvPr/>
        </p:nvSpPr>
        <p:spPr>
          <a:xfrm>
            <a:off x="60025" y="5312200"/>
            <a:ext cx="12131975" cy="4212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Segoe UI Semibold"/>
                <a:ea typeface="+mn-lt"/>
                <a:cs typeface="+mn-lt"/>
              </a:rPr>
              <a:t>Altered pathways generate metabolic intermediates that are used as substrates by cancer cells</a:t>
            </a:r>
            <a:endParaRPr lang="en-GB" sz="2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206204E-6F45-4294-86ED-46E396DFBCD2}"/>
              </a:ext>
            </a:extLst>
          </p:cNvPr>
          <p:cNvSpPr txBox="1">
            <a:spLocks/>
          </p:cNvSpPr>
          <p:nvPr/>
        </p:nvSpPr>
        <p:spPr>
          <a:xfrm>
            <a:off x="60025" y="5782828"/>
            <a:ext cx="11630325" cy="4212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Segoe UI Semibold"/>
                <a:ea typeface="+mn-lt"/>
                <a:cs typeface="+mn-lt"/>
              </a:rPr>
              <a:t>Also impact other cellular processes e.g. DNA methylation, chromatin modification</a:t>
            </a:r>
            <a:endParaRPr lang="en-GB" sz="20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168B512-D91B-4A13-A630-4B3146FE21B1}"/>
              </a:ext>
            </a:extLst>
          </p:cNvPr>
          <p:cNvSpPr txBox="1">
            <a:spLocks/>
          </p:cNvSpPr>
          <p:nvPr/>
        </p:nvSpPr>
        <p:spPr>
          <a:xfrm>
            <a:off x="60025" y="1446496"/>
            <a:ext cx="11916075" cy="4212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Segoe UI Semibold"/>
                <a:ea typeface="+mn-lt"/>
                <a:cs typeface="+mn-lt"/>
              </a:rPr>
              <a:t>Glucose metabolism is a key metabolic pathway that is altered in cancer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711C025-7AC6-4723-974A-30584FB351A7}"/>
              </a:ext>
            </a:extLst>
          </p:cNvPr>
          <p:cNvSpPr txBox="1">
            <a:spLocks/>
          </p:cNvSpPr>
          <p:nvPr/>
        </p:nvSpPr>
        <p:spPr>
          <a:xfrm>
            <a:off x="60025" y="6280915"/>
            <a:ext cx="11630325" cy="4212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000" dirty="0"/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06AB709D-0D56-4749-B3E6-FAB72084A6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18" y="2121367"/>
            <a:ext cx="4153169" cy="282868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83BC7BD-7BC1-DA40-A86D-A18F44CE9F55}"/>
              </a:ext>
            </a:extLst>
          </p:cNvPr>
          <p:cNvSpPr/>
          <p:nvPr/>
        </p:nvSpPr>
        <p:spPr>
          <a:xfrm>
            <a:off x="2816187" y="1969293"/>
            <a:ext cx="1612900" cy="307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B2DFA89-DB9C-4CFE-A0C0-4136884140C7}"/>
              </a:ext>
            </a:extLst>
          </p:cNvPr>
          <p:cNvSpPr txBox="1">
            <a:spLocks/>
          </p:cNvSpPr>
          <p:nvPr/>
        </p:nvSpPr>
        <p:spPr>
          <a:xfrm>
            <a:off x="4611076" y="2052186"/>
            <a:ext cx="7580918" cy="8473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Segoe UI Semibold"/>
                <a:ea typeface="+mn-lt"/>
                <a:cs typeface="+mn-lt"/>
              </a:rPr>
              <a:t>Cancer cells almost always </a:t>
            </a:r>
            <a:r>
              <a:rPr lang="en-US" sz="2000" dirty="0" err="1">
                <a:latin typeface="Segoe UI Semibold"/>
                <a:ea typeface="+mn-lt"/>
                <a:cs typeface="+mn-lt"/>
              </a:rPr>
              <a:t>metabolise</a:t>
            </a:r>
            <a:r>
              <a:rPr lang="en-US" sz="2000" dirty="0">
                <a:latin typeface="Segoe UI Semibold"/>
                <a:ea typeface="+mn-lt"/>
                <a:cs typeface="+mn-lt"/>
              </a:rPr>
              <a:t> glucose poorly even in the presence of oxygen (generate 4 ATP/glucose molecule)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EC95BE-8332-47F9-9356-93D32502F856}"/>
              </a:ext>
            </a:extLst>
          </p:cNvPr>
          <p:cNvSpPr/>
          <p:nvPr/>
        </p:nvSpPr>
        <p:spPr>
          <a:xfrm>
            <a:off x="143057" y="1996833"/>
            <a:ext cx="11916075" cy="30734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5A933C-BDCF-41C1-836A-97F81A4F9030}"/>
              </a:ext>
            </a:extLst>
          </p:cNvPr>
          <p:cNvSpPr txBox="1"/>
          <p:nvPr/>
        </p:nvSpPr>
        <p:spPr>
          <a:xfrm>
            <a:off x="8252045" y="6563617"/>
            <a:ext cx="40054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/>
              <a:t>Vander </a:t>
            </a:r>
            <a:r>
              <a:rPr lang="en-GB" sz="1200" err="1"/>
              <a:t>Heiden</a:t>
            </a:r>
            <a:r>
              <a:rPr lang="en-GB" sz="1200"/>
              <a:t>, M.G. </a:t>
            </a:r>
            <a:r>
              <a:rPr lang="en-GB" sz="1200" i="1"/>
              <a:t>et.al.</a:t>
            </a:r>
            <a:r>
              <a:rPr lang="en-GB" sz="1200"/>
              <a:t> 2009. </a:t>
            </a:r>
            <a:r>
              <a:rPr lang="en-GB" sz="1200" i="1"/>
              <a:t>Science</a:t>
            </a:r>
            <a:r>
              <a:rPr lang="en-GB" sz="1200"/>
              <a:t>. </a:t>
            </a:r>
            <a:r>
              <a:rPr lang="en-GB" sz="1200" b="1"/>
              <a:t>324</a:t>
            </a:r>
            <a:r>
              <a:rPr lang="en-GB" sz="1200"/>
              <a:t>: 1029-1033</a:t>
            </a:r>
          </a:p>
        </p:txBody>
      </p:sp>
    </p:spTree>
    <p:extLst>
      <p:ext uri="{BB962C8B-B14F-4D97-AF65-F5344CB8AC3E}">
        <p14:creationId xmlns:p14="http://schemas.microsoft.com/office/powerpoint/2010/main" val="167222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P spid="8" grpId="0" animBg="1"/>
      <p:bldP spid="11" grpId="0"/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60848-D92A-40A3-A632-0378D6E79034}"/>
              </a:ext>
            </a:extLst>
          </p:cNvPr>
          <p:cNvSpPr txBox="1">
            <a:spLocks/>
          </p:cNvSpPr>
          <p:nvPr/>
        </p:nvSpPr>
        <p:spPr>
          <a:xfrm>
            <a:off x="4581744" y="3097917"/>
            <a:ext cx="3044173" cy="78162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>
                <a:solidFill>
                  <a:srgbClr val="00B0F0"/>
                </a:solidFill>
              </a:rPr>
              <a:t>Questions?</a:t>
            </a:r>
            <a:endParaRPr lang="en-NZ" sz="320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335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ECC0A-E78F-475F-A73B-E492906F5E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10" y="1818821"/>
            <a:ext cx="12233429" cy="2781754"/>
          </a:xfrm>
        </p:spPr>
        <p:txBody>
          <a:bodyPr>
            <a:normAutofit fontScale="90000"/>
          </a:bodyPr>
          <a:lstStyle/>
          <a:p>
            <a:br>
              <a:rPr lang="en-NZ" kern="1200" dirty="0">
                <a:solidFill>
                  <a:schemeClr val="accent2"/>
                </a:solidFill>
                <a:effectLst/>
              </a:rPr>
            </a:br>
            <a:r>
              <a:rPr lang="en-NZ" dirty="0">
                <a:solidFill>
                  <a:schemeClr val="accent2"/>
                </a:solidFill>
              </a:rPr>
              <a:t>Cancer Biology in Precision Oncology</a:t>
            </a:r>
            <a:br>
              <a:rPr lang="en-NZ" kern="1200" dirty="0">
                <a:solidFill>
                  <a:schemeClr val="accent2"/>
                </a:solidFill>
                <a:effectLst/>
              </a:rPr>
            </a:br>
            <a:br>
              <a:rPr lang="en-NZ" kern="1200" dirty="0">
                <a:solidFill>
                  <a:schemeClr val="accent2"/>
                </a:solidFill>
                <a:effectLst/>
              </a:rPr>
            </a:br>
            <a:r>
              <a:rPr lang="en-NZ" sz="3200" dirty="0" err="1">
                <a:solidFill>
                  <a:schemeClr val="accent2"/>
                </a:solidFill>
              </a:rPr>
              <a:t>Dr.</a:t>
            </a:r>
            <a:r>
              <a:rPr lang="en-NZ" sz="3200" dirty="0">
                <a:solidFill>
                  <a:schemeClr val="accent2"/>
                </a:solidFill>
              </a:rPr>
              <a:t> </a:t>
            </a:r>
            <a:r>
              <a:rPr lang="en-NZ" sz="3200" dirty="0" err="1">
                <a:solidFill>
                  <a:schemeClr val="accent2"/>
                </a:solidFill>
              </a:rPr>
              <a:t>Anassuya</a:t>
            </a:r>
            <a:r>
              <a:rPr lang="en-NZ" sz="3200" dirty="0">
                <a:solidFill>
                  <a:schemeClr val="accent2"/>
                </a:solidFill>
              </a:rPr>
              <a:t> Ramachandran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F6A5A4-95EA-42FA-8802-4C1647E60E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616454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dirty="0"/>
              <a:t>Session 4:</a:t>
            </a:r>
            <a:endParaRPr lang="en-NZ" sz="4800" dirty="0"/>
          </a:p>
        </p:txBody>
      </p:sp>
    </p:spTree>
    <p:extLst>
      <p:ext uri="{BB962C8B-B14F-4D97-AF65-F5344CB8AC3E}">
        <p14:creationId xmlns:p14="http://schemas.microsoft.com/office/powerpoint/2010/main" val="22325909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7683CBE3-54B9-CD48-90F2-4EA0D144CC4E}"/>
              </a:ext>
            </a:extLst>
          </p:cNvPr>
          <p:cNvSpPr txBox="1">
            <a:spLocks/>
          </p:cNvSpPr>
          <p:nvPr/>
        </p:nvSpPr>
        <p:spPr>
          <a:xfrm>
            <a:off x="1964152" y="250825"/>
            <a:ext cx="8274718" cy="7135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sz="3200" dirty="0">
                <a:solidFill>
                  <a:srgbClr val="00B0F0"/>
                </a:solidFill>
              </a:rPr>
              <a:t>Clonal Heterogeneity and Tumour Evolution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7C4AD74F-4E77-47E0-A583-F6D5DE780BF4}"/>
              </a:ext>
            </a:extLst>
          </p:cNvPr>
          <p:cNvSpPr txBox="1">
            <a:spLocks/>
          </p:cNvSpPr>
          <p:nvPr/>
        </p:nvSpPr>
        <p:spPr>
          <a:xfrm>
            <a:off x="60025" y="948690"/>
            <a:ext cx="12131975" cy="4212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Segoe UI Semibold"/>
                <a:ea typeface="+mn-lt"/>
                <a:cs typeface="+mn-lt"/>
              </a:rPr>
              <a:t>Cancer cells undergo Darwinian selection but are evolving in an expanding population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A9266A9B-3BA0-4D32-BFF9-5DFC9731BD59}"/>
              </a:ext>
            </a:extLst>
          </p:cNvPr>
          <p:cNvSpPr txBox="1">
            <a:spLocks/>
          </p:cNvSpPr>
          <p:nvPr/>
        </p:nvSpPr>
        <p:spPr>
          <a:xfrm>
            <a:off x="275925" y="1418590"/>
            <a:ext cx="11916075" cy="4212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Segoe UI Semibold"/>
                <a:ea typeface="+mn-lt"/>
                <a:cs typeface="+mn-lt"/>
              </a:rPr>
              <a:t>Genetic drift may play a significant role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9309330C-A172-4FA8-9F7E-3BF62D91456A}"/>
              </a:ext>
            </a:extLst>
          </p:cNvPr>
          <p:cNvSpPr txBox="1">
            <a:spLocks/>
          </p:cNvSpPr>
          <p:nvPr/>
        </p:nvSpPr>
        <p:spPr>
          <a:xfrm>
            <a:off x="60025" y="1889433"/>
            <a:ext cx="11630325" cy="8375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latin typeface="Segoe UI Semibold"/>
                <a:ea typeface="+mn-lt"/>
                <a:cs typeface="+mn-lt"/>
              </a:rPr>
              <a:t>Tumours</a:t>
            </a:r>
            <a:r>
              <a:rPr lang="en-US" sz="2000" dirty="0">
                <a:latin typeface="Segoe UI Semibold"/>
                <a:ea typeface="+mn-lt"/>
                <a:cs typeface="+mn-lt"/>
              </a:rPr>
              <a:t> may have relatively low rates of evolution punctuated by periodic jumps (saltatory evolution) 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68FA9757-793B-4D95-A910-7DAE72405215}"/>
              </a:ext>
            </a:extLst>
          </p:cNvPr>
          <p:cNvSpPr txBox="1">
            <a:spLocks/>
          </p:cNvSpPr>
          <p:nvPr/>
        </p:nvSpPr>
        <p:spPr>
          <a:xfrm>
            <a:off x="60025" y="2683213"/>
            <a:ext cx="11630325" cy="4212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latin typeface="Segoe UI Semibold"/>
                <a:ea typeface="+mn-lt"/>
                <a:cs typeface="+mn-lt"/>
              </a:rPr>
              <a:t>Tumour</a:t>
            </a:r>
            <a:r>
              <a:rPr lang="en-US" sz="2000" dirty="0">
                <a:latin typeface="Segoe UI Semibold"/>
                <a:ea typeface="+mn-lt"/>
                <a:cs typeface="+mn-lt"/>
              </a:rPr>
              <a:t> evolution is often branched and not linear</a:t>
            </a:r>
            <a:endParaRPr lang="en-GB" sz="2000" dirty="0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D07B53C7-7138-4DC7-9A8F-32D61DD1FEB6}"/>
              </a:ext>
            </a:extLst>
          </p:cNvPr>
          <p:cNvSpPr txBox="1">
            <a:spLocks/>
          </p:cNvSpPr>
          <p:nvPr/>
        </p:nvSpPr>
        <p:spPr>
          <a:xfrm>
            <a:off x="271160" y="4412463"/>
            <a:ext cx="11916075" cy="4212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1340884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Chart&#10;&#10;Description automatically generated">
            <a:extLst>
              <a:ext uri="{FF2B5EF4-FFF2-40B4-BE49-F238E27FC236}">
                <a16:creationId xmlns:a16="http://schemas.microsoft.com/office/drawing/2014/main" id="{273F2D64-77C1-D64B-A853-CBBED2ECB4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146" y="915168"/>
            <a:ext cx="8049975" cy="4351338"/>
          </a:xfr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3103128-9EA9-7740-8243-926C2A01E532}"/>
              </a:ext>
            </a:extLst>
          </p:cNvPr>
          <p:cNvGrpSpPr/>
          <p:nvPr/>
        </p:nvGrpSpPr>
        <p:grpSpPr>
          <a:xfrm>
            <a:off x="5907051" y="562039"/>
            <a:ext cx="3499604" cy="4679500"/>
            <a:chOff x="6678539" y="1175657"/>
            <a:chExt cx="3499604" cy="4679500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ABE5D51-35F2-CF46-A20F-AC5819F0C3F0}"/>
                </a:ext>
              </a:extLst>
            </p:cNvPr>
            <p:cNvSpPr/>
            <p:nvPr/>
          </p:nvSpPr>
          <p:spPr>
            <a:xfrm>
              <a:off x="7106679" y="1175657"/>
              <a:ext cx="3071464" cy="2522451"/>
            </a:xfrm>
            <a:custGeom>
              <a:avLst/>
              <a:gdLst>
                <a:gd name="connsiteX0" fmla="*/ 1415230 w 3058973"/>
                <a:gd name="connsiteY0" fmla="*/ 0 h 2503714"/>
                <a:gd name="connsiteX1" fmla="*/ 1306373 w 3058973"/>
                <a:gd name="connsiteY1" fmla="*/ 43543 h 2503714"/>
                <a:gd name="connsiteX2" fmla="*/ 1175744 w 3058973"/>
                <a:gd name="connsiteY2" fmla="*/ 65314 h 2503714"/>
                <a:gd name="connsiteX3" fmla="*/ 1143087 w 3058973"/>
                <a:gd name="connsiteY3" fmla="*/ 76200 h 2503714"/>
                <a:gd name="connsiteX4" fmla="*/ 968916 w 3058973"/>
                <a:gd name="connsiteY4" fmla="*/ 108857 h 2503714"/>
                <a:gd name="connsiteX5" fmla="*/ 936259 w 3058973"/>
                <a:gd name="connsiteY5" fmla="*/ 119743 h 2503714"/>
                <a:gd name="connsiteX6" fmla="*/ 870944 w 3058973"/>
                <a:gd name="connsiteY6" fmla="*/ 152400 h 2503714"/>
                <a:gd name="connsiteX7" fmla="*/ 816516 w 3058973"/>
                <a:gd name="connsiteY7" fmla="*/ 185057 h 2503714"/>
                <a:gd name="connsiteX8" fmla="*/ 783859 w 3058973"/>
                <a:gd name="connsiteY8" fmla="*/ 206829 h 2503714"/>
                <a:gd name="connsiteX9" fmla="*/ 740316 w 3058973"/>
                <a:gd name="connsiteY9" fmla="*/ 228600 h 2503714"/>
                <a:gd name="connsiteX10" fmla="*/ 696773 w 3058973"/>
                <a:gd name="connsiteY10" fmla="*/ 261257 h 2503714"/>
                <a:gd name="connsiteX11" fmla="*/ 598801 w 3058973"/>
                <a:gd name="connsiteY11" fmla="*/ 304800 h 2503714"/>
                <a:gd name="connsiteX12" fmla="*/ 577030 w 3058973"/>
                <a:gd name="connsiteY12" fmla="*/ 326572 h 2503714"/>
                <a:gd name="connsiteX13" fmla="*/ 500830 w 3058973"/>
                <a:gd name="connsiteY13" fmla="*/ 359229 h 2503714"/>
                <a:gd name="connsiteX14" fmla="*/ 468173 w 3058973"/>
                <a:gd name="connsiteY14" fmla="*/ 391886 h 2503714"/>
                <a:gd name="connsiteX15" fmla="*/ 424630 w 3058973"/>
                <a:gd name="connsiteY15" fmla="*/ 413657 h 2503714"/>
                <a:gd name="connsiteX16" fmla="*/ 391973 w 3058973"/>
                <a:gd name="connsiteY16" fmla="*/ 435429 h 2503714"/>
                <a:gd name="connsiteX17" fmla="*/ 348430 w 3058973"/>
                <a:gd name="connsiteY17" fmla="*/ 457200 h 2503714"/>
                <a:gd name="connsiteX18" fmla="*/ 217801 w 3058973"/>
                <a:gd name="connsiteY18" fmla="*/ 555172 h 2503714"/>
                <a:gd name="connsiteX19" fmla="*/ 130716 w 3058973"/>
                <a:gd name="connsiteY19" fmla="*/ 620486 h 2503714"/>
                <a:gd name="connsiteX20" fmla="*/ 108944 w 3058973"/>
                <a:gd name="connsiteY20" fmla="*/ 653143 h 2503714"/>
                <a:gd name="connsiteX21" fmla="*/ 87173 w 3058973"/>
                <a:gd name="connsiteY21" fmla="*/ 718457 h 2503714"/>
                <a:gd name="connsiteX22" fmla="*/ 65401 w 3058973"/>
                <a:gd name="connsiteY22" fmla="*/ 816429 h 2503714"/>
                <a:gd name="connsiteX23" fmla="*/ 43630 w 3058973"/>
                <a:gd name="connsiteY23" fmla="*/ 1023257 h 2503714"/>
                <a:gd name="connsiteX24" fmla="*/ 32744 w 3058973"/>
                <a:gd name="connsiteY24" fmla="*/ 1099457 h 2503714"/>
                <a:gd name="connsiteX25" fmla="*/ 43630 w 3058973"/>
                <a:gd name="connsiteY25" fmla="*/ 1240972 h 2503714"/>
                <a:gd name="connsiteX26" fmla="*/ 54516 w 3058973"/>
                <a:gd name="connsiteY26" fmla="*/ 1426029 h 2503714"/>
                <a:gd name="connsiteX27" fmla="*/ 65401 w 3058973"/>
                <a:gd name="connsiteY27" fmla="*/ 1545772 h 2503714"/>
                <a:gd name="connsiteX28" fmla="*/ 54516 w 3058973"/>
                <a:gd name="connsiteY28" fmla="*/ 1676400 h 2503714"/>
                <a:gd name="connsiteX29" fmla="*/ 32744 w 3058973"/>
                <a:gd name="connsiteY29" fmla="*/ 1741714 h 2503714"/>
                <a:gd name="connsiteX30" fmla="*/ 21859 w 3058973"/>
                <a:gd name="connsiteY30" fmla="*/ 1970314 h 2503714"/>
                <a:gd name="connsiteX31" fmla="*/ 87 w 3058973"/>
                <a:gd name="connsiteY31" fmla="*/ 2100943 h 2503714"/>
                <a:gd name="connsiteX32" fmla="*/ 43630 w 3058973"/>
                <a:gd name="connsiteY32" fmla="*/ 2188029 h 2503714"/>
                <a:gd name="connsiteX33" fmla="*/ 76287 w 3058973"/>
                <a:gd name="connsiteY33" fmla="*/ 2198914 h 2503714"/>
                <a:gd name="connsiteX34" fmla="*/ 130716 w 3058973"/>
                <a:gd name="connsiteY34" fmla="*/ 2242457 h 2503714"/>
                <a:gd name="connsiteX35" fmla="*/ 174259 w 3058973"/>
                <a:gd name="connsiteY35" fmla="*/ 2253343 h 2503714"/>
                <a:gd name="connsiteX36" fmla="*/ 206916 w 3058973"/>
                <a:gd name="connsiteY36" fmla="*/ 2264229 h 2503714"/>
                <a:gd name="connsiteX37" fmla="*/ 326659 w 3058973"/>
                <a:gd name="connsiteY37" fmla="*/ 2286000 h 2503714"/>
                <a:gd name="connsiteX38" fmla="*/ 413744 w 3058973"/>
                <a:gd name="connsiteY38" fmla="*/ 2307772 h 2503714"/>
                <a:gd name="connsiteX39" fmla="*/ 489944 w 3058973"/>
                <a:gd name="connsiteY39" fmla="*/ 2329543 h 2503714"/>
                <a:gd name="connsiteX40" fmla="*/ 577030 w 3058973"/>
                <a:gd name="connsiteY40" fmla="*/ 2351314 h 2503714"/>
                <a:gd name="connsiteX41" fmla="*/ 664116 w 3058973"/>
                <a:gd name="connsiteY41" fmla="*/ 2362200 h 2503714"/>
                <a:gd name="connsiteX42" fmla="*/ 772973 w 3058973"/>
                <a:gd name="connsiteY42" fmla="*/ 2383972 h 2503714"/>
                <a:gd name="connsiteX43" fmla="*/ 816516 w 3058973"/>
                <a:gd name="connsiteY43" fmla="*/ 2394857 h 2503714"/>
                <a:gd name="connsiteX44" fmla="*/ 914487 w 3058973"/>
                <a:gd name="connsiteY44" fmla="*/ 2405743 h 2503714"/>
                <a:gd name="connsiteX45" fmla="*/ 968916 w 3058973"/>
                <a:gd name="connsiteY45" fmla="*/ 2416629 h 2503714"/>
                <a:gd name="connsiteX46" fmla="*/ 1360801 w 3058973"/>
                <a:gd name="connsiteY46" fmla="*/ 2438400 h 2503714"/>
                <a:gd name="connsiteX47" fmla="*/ 1513201 w 3058973"/>
                <a:gd name="connsiteY47" fmla="*/ 2460172 h 2503714"/>
                <a:gd name="connsiteX48" fmla="*/ 2013944 w 3058973"/>
                <a:gd name="connsiteY48" fmla="*/ 2481943 h 2503714"/>
                <a:gd name="connsiteX49" fmla="*/ 2275201 w 3058973"/>
                <a:gd name="connsiteY49" fmla="*/ 2492829 h 2503714"/>
                <a:gd name="connsiteX50" fmla="*/ 2384059 w 3058973"/>
                <a:gd name="connsiteY50" fmla="*/ 2503714 h 2503714"/>
                <a:gd name="connsiteX51" fmla="*/ 2503801 w 3058973"/>
                <a:gd name="connsiteY51" fmla="*/ 2492829 h 2503714"/>
                <a:gd name="connsiteX52" fmla="*/ 2699744 w 3058973"/>
                <a:gd name="connsiteY52" fmla="*/ 2460172 h 2503714"/>
                <a:gd name="connsiteX53" fmla="*/ 2786830 w 3058973"/>
                <a:gd name="connsiteY53" fmla="*/ 2438400 h 2503714"/>
                <a:gd name="connsiteX54" fmla="*/ 2852144 w 3058973"/>
                <a:gd name="connsiteY54" fmla="*/ 2416629 h 2503714"/>
                <a:gd name="connsiteX55" fmla="*/ 2906573 w 3058973"/>
                <a:gd name="connsiteY55" fmla="*/ 2383972 h 2503714"/>
                <a:gd name="connsiteX56" fmla="*/ 2928344 w 3058973"/>
                <a:gd name="connsiteY56" fmla="*/ 2362200 h 2503714"/>
                <a:gd name="connsiteX57" fmla="*/ 2950116 w 3058973"/>
                <a:gd name="connsiteY57" fmla="*/ 2296886 h 2503714"/>
                <a:gd name="connsiteX58" fmla="*/ 2971887 w 3058973"/>
                <a:gd name="connsiteY58" fmla="*/ 2264229 h 2503714"/>
                <a:gd name="connsiteX59" fmla="*/ 2993659 w 3058973"/>
                <a:gd name="connsiteY59" fmla="*/ 2198914 h 2503714"/>
                <a:gd name="connsiteX60" fmla="*/ 3015430 w 3058973"/>
                <a:gd name="connsiteY60" fmla="*/ 2122714 h 2503714"/>
                <a:gd name="connsiteX61" fmla="*/ 3026316 w 3058973"/>
                <a:gd name="connsiteY61" fmla="*/ 2090057 h 2503714"/>
                <a:gd name="connsiteX62" fmla="*/ 3037201 w 3058973"/>
                <a:gd name="connsiteY62" fmla="*/ 2035629 h 2503714"/>
                <a:gd name="connsiteX63" fmla="*/ 3058973 w 3058973"/>
                <a:gd name="connsiteY63" fmla="*/ 1861457 h 2503714"/>
                <a:gd name="connsiteX64" fmla="*/ 3048087 w 3058973"/>
                <a:gd name="connsiteY64" fmla="*/ 1567543 h 2503714"/>
                <a:gd name="connsiteX65" fmla="*/ 3037201 w 3058973"/>
                <a:gd name="connsiteY65" fmla="*/ 1491343 h 2503714"/>
                <a:gd name="connsiteX66" fmla="*/ 3026316 w 3058973"/>
                <a:gd name="connsiteY66" fmla="*/ 1382486 h 2503714"/>
                <a:gd name="connsiteX67" fmla="*/ 3015430 w 3058973"/>
                <a:gd name="connsiteY67" fmla="*/ 1317172 h 2503714"/>
                <a:gd name="connsiteX68" fmla="*/ 2993659 w 3058973"/>
                <a:gd name="connsiteY68" fmla="*/ 1186543 h 2503714"/>
                <a:gd name="connsiteX69" fmla="*/ 2982773 w 3058973"/>
                <a:gd name="connsiteY69" fmla="*/ 1121229 h 2503714"/>
                <a:gd name="connsiteX70" fmla="*/ 2961001 w 3058973"/>
                <a:gd name="connsiteY70" fmla="*/ 1045029 h 2503714"/>
                <a:gd name="connsiteX71" fmla="*/ 2939230 w 3058973"/>
                <a:gd name="connsiteY71" fmla="*/ 957943 h 2503714"/>
                <a:gd name="connsiteX72" fmla="*/ 2928344 w 3058973"/>
                <a:gd name="connsiteY72" fmla="*/ 925286 h 2503714"/>
                <a:gd name="connsiteX73" fmla="*/ 2906573 w 3058973"/>
                <a:gd name="connsiteY73" fmla="*/ 903514 h 2503714"/>
                <a:gd name="connsiteX74" fmla="*/ 2841259 w 3058973"/>
                <a:gd name="connsiteY74" fmla="*/ 751114 h 2503714"/>
                <a:gd name="connsiteX75" fmla="*/ 2819487 w 3058973"/>
                <a:gd name="connsiteY75" fmla="*/ 718457 h 2503714"/>
                <a:gd name="connsiteX76" fmla="*/ 2797716 w 3058973"/>
                <a:gd name="connsiteY76" fmla="*/ 653143 h 2503714"/>
                <a:gd name="connsiteX77" fmla="*/ 2775944 w 3058973"/>
                <a:gd name="connsiteY77" fmla="*/ 620486 h 2503714"/>
                <a:gd name="connsiteX78" fmla="*/ 2754173 w 3058973"/>
                <a:gd name="connsiteY78" fmla="*/ 598714 h 2503714"/>
                <a:gd name="connsiteX79" fmla="*/ 2710630 w 3058973"/>
                <a:gd name="connsiteY79" fmla="*/ 533400 h 2503714"/>
                <a:gd name="connsiteX80" fmla="*/ 2645316 w 3058973"/>
                <a:gd name="connsiteY80" fmla="*/ 457200 h 2503714"/>
                <a:gd name="connsiteX81" fmla="*/ 2580001 w 3058973"/>
                <a:gd name="connsiteY81" fmla="*/ 435429 h 2503714"/>
                <a:gd name="connsiteX82" fmla="*/ 2482030 w 3058973"/>
                <a:gd name="connsiteY82" fmla="*/ 391886 h 2503714"/>
                <a:gd name="connsiteX83" fmla="*/ 2449373 w 3058973"/>
                <a:gd name="connsiteY83" fmla="*/ 381000 h 2503714"/>
                <a:gd name="connsiteX84" fmla="*/ 2416716 w 3058973"/>
                <a:gd name="connsiteY84" fmla="*/ 359229 h 2503714"/>
                <a:gd name="connsiteX85" fmla="*/ 2329630 w 3058973"/>
                <a:gd name="connsiteY85" fmla="*/ 337457 h 2503714"/>
                <a:gd name="connsiteX86" fmla="*/ 2296973 w 3058973"/>
                <a:gd name="connsiteY86" fmla="*/ 326572 h 2503714"/>
                <a:gd name="connsiteX87" fmla="*/ 2188116 w 3058973"/>
                <a:gd name="connsiteY87" fmla="*/ 304800 h 2503714"/>
                <a:gd name="connsiteX88" fmla="*/ 2144573 w 3058973"/>
                <a:gd name="connsiteY88" fmla="*/ 293914 h 2503714"/>
                <a:gd name="connsiteX89" fmla="*/ 2079259 w 3058973"/>
                <a:gd name="connsiteY89" fmla="*/ 272143 h 2503714"/>
                <a:gd name="connsiteX90" fmla="*/ 2046601 w 3058973"/>
                <a:gd name="connsiteY90" fmla="*/ 261257 h 2503714"/>
                <a:gd name="connsiteX91" fmla="*/ 2003059 w 3058973"/>
                <a:gd name="connsiteY91" fmla="*/ 250372 h 2503714"/>
                <a:gd name="connsiteX92" fmla="*/ 1970401 w 3058973"/>
                <a:gd name="connsiteY92" fmla="*/ 228600 h 2503714"/>
                <a:gd name="connsiteX93" fmla="*/ 1839773 w 3058973"/>
                <a:gd name="connsiteY93" fmla="*/ 195943 h 2503714"/>
                <a:gd name="connsiteX94" fmla="*/ 1807116 w 3058973"/>
                <a:gd name="connsiteY94" fmla="*/ 174172 h 2503714"/>
                <a:gd name="connsiteX95" fmla="*/ 1741801 w 3058973"/>
                <a:gd name="connsiteY95" fmla="*/ 152400 h 2503714"/>
                <a:gd name="connsiteX96" fmla="*/ 1643830 w 3058973"/>
                <a:gd name="connsiteY96" fmla="*/ 108857 h 2503714"/>
                <a:gd name="connsiteX97" fmla="*/ 1600287 w 3058973"/>
                <a:gd name="connsiteY97" fmla="*/ 87086 h 2503714"/>
                <a:gd name="connsiteX98" fmla="*/ 1534973 w 3058973"/>
                <a:gd name="connsiteY98" fmla="*/ 65314 h 2503714"/>
                <a:gd name="connsiteX99" fmla="*/ 1469659 w 3058973"/>
                <a:gd name="connsiteY99" fmla="*/ 43543 h 2503714"/>
                <a:gd name="connsiteX100" fmla="*/ 1415230 w 3058973"/>
                <a:gd name="connsiteY100" fmla="*/ 0 h 2503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3058973" h="2503714">
                  <a:moveTo>
                    <a:pt x="1415230" y="0"/>
                  </a:moveTo>
                  <a:cubicBezTo>
                    <a:pt x="1388016" y="0"/>
                    <a:pt x="1360097" y="33470"/>
                    <a:pt x="1306373" y="43543"/>
                  </a:cubicBezTo>
                  <a:cubicBezTo>
                    <a:pt x="1262985" y="51678"/>
                    <a:pt x="1175744" y="65314"/>
                    <a:pt x="1175744" y="65314"/>
                  </a:cubicBezTo>
                  <a:cubicBezTo>
                    <a:pt x="1164858" y="68943"/>
                    <a:pt x="1154288" y="73711"/>
                    <a:pt x="1143087" y="76200"/>
                  </a:cubicBezTo>
                  <a:cubicBezTo>
                    <a:pt x="1083778" y="89380"/>
                    <a:pt x="1028153" y="89111"/>
                    <a:pt x="968916" y="108857"/>
                  </a:cubicBezTo>
                  <a:cubicBezTo>
                    <a:pt x="958030" y="112486"/>
                    <a:pt x="946522" y="114611"/>
                    <a:pt x="936259" y="119743"/>
                  </a:cubicBezTo>
                  <a:cubicBezTo>
                    <a:pt x="851849" y="161947"/>
                    <a:pt x="953028" y="125038"/>
                    <a:pt x="870944" y="152400"/>
                  </a:cubicBezTo>
                  <a:cubicBezTo>
                    <a:pt x="828420" y="194926"/>
                    <a:pt x="873041" y="156794"/>
                    <a:pt x="816516" y="185057"/>
                  </a:cubicBezTo>
                  <a:cubicBezTo>
                    <a:pt x="804814" y="190908"/>
                    <a:pt x="795218" y="200338"/>
                    <a:pt x="783859" y="206829"/>
                  </a:cubicBezTo>
                  <a:cubicBezTo>
                    <a:pt x="769770" y="214880"/>
                    <a:pt x="754077" y="220000"/>
                    <a:pt x="740316" y="228600"/>
                  </a:cubicBezTo>
                  <a:cubicBezTo>
                    <a:pt x="724931" y="238216"/>
                    <a:pt x="712158" y="251641"/>
                    <a:pt x="696773" y="261257"/>
                  </a:cubicBezTo>
                  <a:cubicBezTo>
                    <a:pt x="669648" y="278210"/>
                    <a:pt x="627481" y="293328"/>
                    <a:pt x="598801" y="304800"/>
                  </a:cubicBezTo>
                  <a:cubicBezTo>
                    <a:pt x="591544" y="312057"/>
                    <a:pt x="585569" y="320879"/>
                    <a:pt x="577030" y="326572"/>
                  </a:cubicBezTo>
                  <a:cubicBezTo>
                    <a:pt x="550130" y="344505"/>
                    <a:pt x="529856" y="349553"/>
                    <a:pt x="500830" y="359229"/>
                  </a:cubicBezTo>
                  <a:cubicBezTo>
                    <a:pt x="489944" y="370115"/>
                    <a:pt x="480700" y="382938"/>
                    <a:pt x="468173" y="391886"/>
                  </a:cubicBezTo>
                  <a:cubicBezTo>
                    <a:pt x="454968" y="401318"/>
                    <a:pt x="438719" y="405606"/>
                    <a:pt x="424630" y="413657"/>
                  </a:cubicBezTo>
                  <a:cubicBezTo>
                    <a:pt x="413271" y="420148"/>
                    <a:pt x="403332" y="428938"/>
                    <a:pt x="391973" y="435429"/>
                  </a:cubicBezTo>
                  <a:cubicBezTo>
                    <a:pt x="377884" y="443480"/>
                    <a:pt x="362345" y="448851"/>
                    <a:pt x="348430" y="457200"/>
                  </a:cubicBezTo>
                  <a:cubicBezTo>
                    <a:pt x="255234" y="513118"/>
                    <a:pt x="307876" y="487616"/>
                    <a:pt x="217801" y="555172"/>
                  </a:cubicBezTo>
                  <a:cubicBezTo>
                    <a:pt x="182966" y="581298"/>
                    <a:pt x="155684" y="589276"/>
                    <a:pt x="130716" y="620486"/>
                  </a:cubicBezTo>
                  <a:cubicBezTo>
                    <a:pt x="122543" y="630702"/>
                    <a:pt x="116201" y="642257"/>
                    <a:pt x="108944" y="653143"/>
                  </a:cubicBezTo>
                  <a:cubicBezTo>
                    <a:pt x="101687" y="674914"/>
                    <a:pt x="92739" y="696193"/>
                    <a:pt x="87173" y="718457"/>
                  </a:cubicBezTo>
                  <a:cubicBezTo>
                    <a:pt x="79250" y="750149"/>
                    <a:pt x="70007" y="784184"/>
                    <a:pt x="65401" y="816429"/>
                  </a:cubicBezTo>
                  <a:cubicBezTo>
                    <a:pt x="57623" y="870875"/>
                    <a:pt x="49868" y="970234"/>
                    <a:pt x="43630" y="1023257"/>
                  </a:cubicBezTo>
                  <a:cubicBezTo>
                    <a:pt x="40632" y="1048739"/>
                    <a:pt x="36373" y="1074057"/>
                    <a:pt x="32744" y="1099457"/>
                  </a:cubicBezTo>
                  <a:cubicBezTo>
                    <a:pt x="36373" y="1146629"/>
                    <a:pt x="40483" y="1193766"/>
                    <a:pt x="43630" y="1240972"/>
                  </a:cubicBezTo>
                  <a:cubicBezTo>
                    <a:pt x="47740" y="1302627"/>
                    <a:pt x="50114" y="1364394"/>
                    <a:pt x="54516" y="1426029"/>
                  </a:cubicBezTo>
                  <a:cubicBezTo>
                    <a:pt x="57371" y="1466006"/>
                    <a:pt x="61773" y="1505858"/>
                    <a:pt x="65401" y="1545772"/>
                  </a:cubicBezTo>
                  <a:cubicBezTo>
                    <a:pt x="61773" y="1589315"/>
                    <a:pt x="61699" y="1633301"/>
                    <a:pt x="54516" y="1676400"/>
                  </a:cubicBezTo>
                  <a:cubicBezTo>
                    <a:pt x="50743" y="1699037"/>
                    <a:pt x="32744" y="1741714"/>
                    <a:pt x="32744" y="1741714"/>
                  </a:cubicBezTo>
                  <a:cubicBezTo>
                    <a:pt x="5571" y="1904754"/>
                    <a:pt x="6098" y="1828469"/>
                    <a:pt x="21859" y="1970314"/>
                  </a:cubicBezTo>
                  <a:cubicBezTo>
                    <a:pt x="16760" y="1995809"/>
                    <a:pt x="-1413" y="2081440"/>
                    <a:pt x="87" y="2100943"/>
                  </a:cubicBezTo>
                  <a:cubicBezTo>
                    <a:pt x="2188" y="2128253"/>
                    <a:pt x="15881" y="2171379"/>
                    <a:pt x="43630" y="2188029"/>
                  </a:cubicBezTo>
                  <a:cubicBezTo>
                    <a:pt x="53469" y="2193933"/>
                    <a:pt x="65401" y="2195286"/>
                    <a:pt x="76287" y="2198914"/>
                  </a:cubicBezTo>
                  <a:cubicBezTo>
                    <a:pt x="93844" y="2216471"/>
                    <a:pt x="106684" y="2232158"/>
                    <a:pt x="130716" y="2242457"/>
                  </a:cubicBezTo>
                  <a:cubicBezTo>
                    <a:pt x="144467" y="2248350"/>
                    <a:pt x="159874" y="2249233"/>
                    <a:pt x="174259" y="2253343"/>
                  </a:cubicBezTo>
                  <a:cubicBezTo>
                    <a:pt x="185292" y="2256495"/>
                    <a:pt x="195784" y="2261446"/>
                    <a:pt x="206916" y="2264229"/>
                  </a:cubicBezTo>
                  <a:cubicBezTo>
                    <a:pt x="269871" y="2279968"/>
                    <a:pt x="258741" y="2271446"/>
                    <a:pt x="326659" y="2286000"/>
                  </a:cubicBezTo>
                  <a:cubicBezTo>
                    <a:pt x="355917" y="2292270"/>
                    <a:pt x="385358" y="2298310"/>
                    <a:pt x="413744" y="2307772"/>
                  </a:cubicBezTo>
                  <a:cubicBezTo>
                    <a:pt x="492064" y="2333877"/>
                    <a:pt x="394237" y="2302197"/>
                    <a:pt x="489944" y="2329543"/>
                  </a:cubicBezTo>
                  <a:cubicBezTo>
                    <a:pt x="544032" y="2344997"/>
                    <a:pt x="505095" y="2340247"/>
                    <a:pt x="577030" y="2351314"/>
                  </a:cubicBezTo>
                  <a:cubicBezTo>
                    <a:pt x="605944" y="2355762"/>
                    <a:pt x="635259" y="2357390"/>
                    <a:pt x="664116" y="2362200"/>
                  </a:cubicBezTo>
                  <a:cubicBezTo>
                    <a:pt x="700617" y="2368284"/>
                    <a:pt x="737073" y="2374998"/>
                    <a:pt x="772973" y="2383972"/>
                  </a:cubicBezTo>
                  <a:cubicBezTo>
                    <a:pt x="787487" y="2387600"/>
                    <a:pt x="801729" y="2392582"/>
                    <a:pt x="816516" y="2394857"/>
                  </a:cubicBezTo>
                  <a:cubicBezTo>
                    <a:pt x="848992" y="2399853"/>
                    <a:pt x="881959" y="2401096"/>
                    <a:pt x="914487" y="2405743"/>
                  </a:cubicBezTo>
                  <a:cubicBezTo>
                    <a:pt x="932803" y="2408360"/>
                    <a:pt x="950576" y="2414184"/>
                    <a:pt x="968916" y="2416629"/>
                  </a:cubicBezTo>
                  <a:cubicBezTo>
                    <a:pt x="1100452" y="2434167"/>
                    <a:pt x="1225839" y="2433209"/>
                    <a:pt x="1360801" y="2438400"/>
                  </a:cubicBezTo>
                  <a:cubicBezTo>
                    <a:pt x="1415722" y="2447554"/>
                    <a:pt x="1456236" y="2455219"/>
                    <a:pt x="1513201" y="2460172"/>
                  </a:cubicBezTo>
                  <a:cubicBezTo>
                    <a:pt x="1693660" y="2475864"/>
                    <a:pt x="1818218" y="2474826"/>
                    <a:pt x="2013944" y="2481943"/>
                  </a:cubicBezTo>
                  <a:lnTo>
                    <a:pt x="2275201" y="2492829"/>
                  </a:lnTo>
                  <a:cubicBezTo>
                    <a:pt x="2311487" y="2496457"/>
                    <a:pt x="2347592" y="2503714"/>
                    <a:pt x="2384059" y="2503714"/>
                  </a:cubicBezTo>
                  <a:cubicBezTo>
                    <a:pt x="2424138" y="2503714"/>
                    <a:pt x="2463943" y="2497025"/>
                    <a:pt x="2503801" y="2492829"/>
                  </a:cubicBezTo>
                  <a:cubicBezTo>
                    <a:pt x="2573151" y="2485529"/>
                    <a:pt x="2631081" y="2477338"/>
                    <a:pt x="2699744" y="2460172"/>
                  </a:cubicBezTo>
                  <a:cubicBezTo>
                    <a:pt x="2728773" y="2452915"/>
                    <a:pt x="2758443" y="2447862"/>
                    <a:pt x="2786830" y="2438400"/>
                  </a:cubicBezTo>
                  <a:lnTo>
                    <a:pt x="2852144" y="2416629"/>
                  </a:lnTo>
                  <a:cubicBezTo>
                    <a:pt x="2907312" y="2361461"/>
                    <a:pt x="2835914" y="2426368"/>
                    <a:pt x="2906573" y="2383972"/>
                  </a:cubicBezTo>
                  <a:cubicBezTo>
                    <a:pt x="2915374" y="2378692"/>
                    <a:pt x="2921087" y="2369457"/>
                    <a:pt x="2928344" y="2362200"/>
                  </a:cubicBezTo>
                  <a:cubicBezTo>
                    <a:pt x="2935601" y="2340429"/>
                    <a:pt x="2937386" y="2315981"/>
                    <a:pt x="2950116" y="2296886"/>
                  </a:cubicBezTo>
                  <a:cubicBezTo>
                    <a:pt x="2957373" y="2286000"/>
                    <a:pt x="2966574" y="2276184"/>
                    <a:pt x="2971887" y="2264229"/>
                  </a:cubicBezTo>
                  <a:cubicBezTo>
                    <a:pt x="2981208" y="2243258"/>
                    <a:pt x="2986402" y="2220686"/>
                    <a:pt x="2993659" y="2198914"/>
                  </a:cubicBezTo>
                  <a:cubicBezTo>
                    <a:pt x="3019756" y="2120622"/>
                    <a:pt x="2988095" y="2218385"/>
                    <a:pt x="3015430" y="2122714"/>
                  </a:cubicBezTo>
                  <a:cubicBezTo>
                    <a:pt x="3018582" y="2111681"/>
                    <a:pt x="3023533" y="2101189"/>
                    <a:pt x="3026316" y="2090057"/>
                  </a:cubicBezTo>
                  <a:cubicBezTo>
                    <a:pt x="3030803" y="2072107"/>
                    <a:pt x="3034159" y="2053879"/>
                    <a:pt x="3037201" y="2035629"/>
                  </a:cubicBezTo>
                  <a:cubicBezTo>
                    <a:pt x="3047557" y="1973490"/>
                    <a:pt x="3051883" y="1925266"/>
                    <a:pt x="3058973" y="1861457"/>
                  </a:cubicBezTo>
                  <a:cubicBezTo>
                    <a:pt x="3055344" y="1763486"/>
                    <a:pt x="3053844" y="1665412"/>
                    <a:pt x="3048087" y="1567543"/>
                  </a:cubicBezTo>
                  <a:cubicBezTo>
                    <a:pt x="3046580" y="1541929"/>
                    <a:pt x="3040199" y="1516825"/>
                    <a:pt x="3037201" y="1491343"/>
                  </a:cubicBezTo>
                  <a:cubicBezTo>
                    <a:pt x="3032940" y="1455126"/>
                    <a:pt x="3030839" y="1418671"/>
                    <a:pt x="3026316" y="1382486"/>
                  </a:cubicBezTo>
                  <a:cubicBezTo>
                    <a:pt x="3023578" y="1360585"/>
                    <a:pt x="3018786" y="1338987"/>
                    <a:pt x="3015430" y="1317172"/>
                  </a:cubicBezTo>
                  <a:cubicBezTo>
                    <a:pt x="2984140" y="1113794"/>
                    <a:pt x="3022402" y="1344634"/>
                    <a:pt x="2993659" y="1186543"/>
                  </a:cubicBezTo>
                  <a:cubicBezTo>
                    <a:pt x="2989711" y="1164827"/>
                    <a:pt x="2987102" y="1142872"/>
                    <a:pt x="2982773" y="1121229"/>
                  </a:cubicBezTo>
                  <a:cubicBezTo>
                    <a:pt x="2969172" y="1053227"/>
                    <a:pt x="2976566" y="1102100"/>
                    <a:pt x="2961001" y="1045029"/>
                  </a:cubicBezTo>
                  <a:cubicBezTo>
                    <a:pt x="2953128" y="1016161"/>
                    <a:pt x="2948692" y="986329"/>
                    <a:pt x="2939230" y="957943"/>
                  </a:cubicBezTo>
                  <a:cubicBezTo>
                    <a:pt x="2935601" y="947057"/>
                    <a:pt x="2934248" y="935125"/>
                    <a:pt x="2928344" y="925286"/>
                  </a:cubicBezTo>
                  <a:cubicBezTo>
                    <a:pt x="2923064" y="916485"/>
                    <a:pt x="2913830" y="910771"/>
                    <a:pt x="2906573" y="903514"/>
                  </a:cubicBezTo>
                  <a:cubicBezTo>
                    <a:pt x="2887222" y="845464"/>
                    <a:pt x="2877125" y="804912"/>
                    <a:pt x="2841259" y="751114"/>
                  </a:cubicBezTo>
                  <a:cubicBezTo>
                    <a:pt x="2834002" y="740228"/>
                    <a:pt x="2824801" y="730412"/>
                    <a:pt x="2819487" y="718457"/>
                  </a:cubicBezTo>
                  <a:cubicBezTo>
                    <a:pt x="2810166" y="697486"/>
                    <a:pt x="2810446" y="672238"/>
                    <a:pt x="2797716" y="653143"/>
                  </a:cubicBezTo>
                  <a:cubicBezTo>
                    <a:pt x="2790459" y="642257"/>
                    <a:pt x="2784117" y="630702"/>
                    <a:pt x="2775944" y="620486"/>
                  </a:cubicBezTo>
                  <a:cubicBezTo>
                    <a:pt x="2769533" y="612472"/>
                    <a:pt x="2760331" y="606925"/>
                    <a:pt x="2754173" y="598714"/>
                  </a:cubicBezTo>
                  <a:cubicBezTo>
                    <a:pt x="2738474" y="577781"/>
                    <a:pt x="2725144" y="555171"/>
                    <a:pt x="2710630" y="533400"/>
                  </a:cubicBezTo>
                  <a:cubicBezTo>
                    <a:pt x="2696701" y="512506"/>
                    <a:pt x="2667943" y="464742"/>
                    <a:pt x="2645316" y="457200"/>
                  </a:cubicBezTo>
                  <a:lnTo>
                    <a:pt x="2580001" y="435429"/>
                  </a:lnTo>
                  <a:cubicBezTo>
                    <a:pt x="2528249" y="400926"/>
                    <a:pt x="2559757" y="417795"/>
                    <a:pt x="2482030" y="391886"/>
                  </a:cubicBezTo>
                  <a:cubicBezTo>
                    <a:pt x="2471144" y="388257"/>
                    <a:pt x="2458920" y="387365"/>
                    <a:pt x="2449373" y="381000"/>
                  </a:cubicBezTo>
                  <a:cubicBezTo>
                    <a:pt x="2438487" y="373743"/>
                    <a:pt x="2428418" y="365080"/>
                    <a:pt x="2416716" y="359229"/>
                  </a:cubicBezTo>
                  <a:cubicBezTo>
                    <a:pt x="2391832" y="346787"/>
                    <a:pt x="2354474" y="343668"/>
                    <a:pt x="2329630" y="337457"/>
                  </a:cubicBezTo>
                  <a:cubicBezTo>
                    <a:pt x="2318498" y="334674"/>
                    <a:pt x="2308154" y="329152"/>
                    <a:pt x="2296973" y="326572"/>
                  </a:cubicBezTo>
                  <a:cubicBezTo>
                    <a:pt x="2260916" y="318251"/>
                    <a:pt x="2224015" y="313775"/>
                    <a:pt x="2188116" y="304800"/>
                  </a:cubicBezTo>
                  <a:cubicBezTo>
                    <a:pt x="2173602" y="301171"/>
                    <a:pt x="2158903" y="298213"/>
                    <a:pt x="2144573" y="293914"/>
                  </a:cubicBezTo>
                  <a:cubicBezTo>
                    <a:pt x="2122592" y="287320"/>
                    <a:pt x="2101030" y="279400"/>
                    <a:pt x="2079259" y="272143"/>
                  </a:cubicBezTo>
                  <a:cubicBezTo>
                    <a:pt x="2068373" y="268514"/>
                    <a:pt x="2057733" y="264040"/>
                    <a:pt x="2046601" y="261257"/>
                  </a:cubicBezTo>
                  <a:lnTo>
                    <a:pt x="2003059" y="250372"/>
                  </a:lnTo>
                  <a:cubicBezTo>
                    <a:pt x="1992173" y="243115"/>
                    <a:pt x="1982813" y="232737"/>
                    <a:pt x="1970401" y="228600"/>
                  </a:cubicBezTo>
                  <a:cubicBezTo>
                    <a:pt x="1921431" y="212276"/>
                    <a:pt x="1885496" y="226425"/>
                    <a:pt x="1839773" y="195943"/>
                  </a:cubicBezTo>
                  <a:cubicBezTo>
                    <a:pt x="1828887" y="188686"/>
                    <a:pt x="1819071" y="179485"/>
                    <a:pt x="1807116" y="174172"/>
                  </a:cubicBezTo>
                  <a:cubicBezTo>
                    <a:pt x="1786145" y="164851"/>
                    <a:pt x="1760896" y="165130"/>
                    <a:pt x="1741801" y="152400"/>
                  </a:cubicBezTo>
                  <a:cubicBezTo>
                    <a:pt x="1645745" y="88364"/>
                    <a:pt x="1799270" y="186575"/>
                    <a:pt x="1643830" y="108857"/>
                  </a:cubicBezTo>
                  <a:cubicBezTo>
                    <a:pt x="1629316" y="101600"/>
                    <a:pt x="1615354" y="93113"/>
                    <a:pt x="1600287" y="87086"/>
                  </a:cubicBezTo>
                  <a:cubicBezTo>
                    <a:pt x="1578979" y="78563"/>
                    <a:pt x="1556744" y="72571"/>
                    <a:pt x="1534973" y="65314"/>
                  </a:cubicBezTo>
                  <a:lnTo>
                    <a:pt x="1469659" y="43543"/>
                  </a:lnTo>
                  <a:cubicBezTo>
                    <a:pt x="1432133" y="31034"/>
                    <a:pt x="1442444" y="0"/>
                    <a:pt x="141523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49F97264-847F-784B-901E-A9429D4294E5}"/>
                </a:ext>
              </a:extLst>
            </p:cNvPr>
            <p:cNvSpPr/>
            <p:nvPr/>
          </p:nvSpPr>
          <p:spPr>
            <a:xfrm>
              <a:off x="6678539" y="3923929"/>
              <a:ext cx="3472969" cy="1931228"/>
            </a:xfrm>
            <a:custGeom>
              <a:avLst/>
              <a:gdLst>
                <a:gd name="connsiteX0" fmla="*/ 1415230 w 3058973"/>
                <a:gd name="connsiteY0" fmla="*/ 0 h 2503714"/>
                <a:gd name="connsiteX1" fmla="*/ 1306373 w 3058973"/>
                <a:gd name="connsiteY1" fmla="*/ 43543 h 2503714"/>
                <a:gd name="connsiteX2" fmla="*/ 1175744 w 3058973"/>
                <a:gd name="connsiteY2" fmla="*/ 65314 h 2503714"/>
                <a:gd name="connsiteX3" fmla="*/ 1143087 w 3058973"/>
                <a:gd name="connsiteY3" fmla="*/ 76200 h 2503714"/>
                <a:gd name="connsiteX4" fmla="*/ 968916 w 3058973"/>
                <a:gd name="connsiteY4" fmla="*/ 108857 h 2503714"/>
                <a:gd name="connsiteX5" fmla="*/ 936259 w 3058973"/>
                <a:gd name="connsiteY5" fmla="*/ 119743 h 2503714"/>
                <a:gd name="connsiteX6" fmla="*/ 870944 w 3058973"/>
                <a:gd name="connsiteY6" fmla="*/ 152400 h 2503714"/>
                <a:gd name="connsiteX7" fmla="*/ 816516 w 3058973"/>
                <a:gd name="connsiteY7" fmla="*/ 185057 h 2503714"/>
                <a:gd name="connsiteX8" fmla="*/ 783859 w 3058973"/>
                <a:gd name="connsiteY8" fmla="*/ 206829 h 2503714"/>
                <a:gd name="connsiteX9" fmla="*/ 740316 w 3058973"/>
                <a:gd name="connsiteY9" fmla="*/ 228600 h 2503714"/>
                <a:gd name="connsiteX10" fmla="*/ 696773 w 3058973"/>
                <a:gd name="connsiteY10" fmla="*/ 261257 h 2503714"/>
                <a:gd name="connsiteX11" fmla="*/ 598801 w 3058973"/>
                <a:gd name="connsiteY11" fmla="*/ 304800 h 2503714"/>
                <a:gd name="connsiteX12" fmla="*/ 577030 w 3058973"/>
                <a:gd name="connsiteY12" fmla="*/ 326572 h 2503714"/>
                <a:gd name="connsiteX13" fmla="*/ 500830 w 3058973"/>
                <a:gd name="connsiteY13" fmla="*/ 359229 h 2503714"/>
                <a:gd name="connsiteX14" fmla="*/ 468173 w 3058973"/>
                <a:gd name="connsiteY14" fmla="*/ 391886 h 2503714"/>
                <a:gd name="connsiteX15" fmla="*/ 424630 w 3058973"/>
                <a:gd name="connsiteY15" fmla="*/ 413657 h 2503714"/>
                <a:gd name="connsiteX16" fmla="*/ 391973 w 3058973"/>
                <a:gd name="connsiteY16" fmla="*/ 435429 h 2503714"/>
                <a:gd name="connsiteX17" fmla="*/ 348430 w 3058973"/>
                <a:gd name="connsiteY17" fmla="*/ 457200 h 2503714"/>
                <a:gd name="connsiteX18" fmla="*/ 217801 w 3058973"/>
                <a:gd name="connsiteY18" fmla="*/ 555172 h 2503714"/>
                <a:gd name="connsiteX19" fmla="*/ 130716 w 3058973"/>
                <a:gd name="connsiteY19" fmla="*/ 620486 h 2503714"/>
                <a:gd name="connsiteX20" fmla="*/ 108944 w 3058973"/>
                <a:gd name="connsiteY20" fmla="*/ 653143 h 2503714"/>
                <a:gd name="connsiteX21" fmla="*/ 87173 w 3058973"/>
                <a:gd name="connsiteY21" fmla="*/ 718457 h 2503714"/>
                <a:gd name="connsiteX22" fmla="*/ 65401 w 3058973"/>
                <a:gd name="connsiteY22" fmla="*/ 816429 h 2503714"/>
                <a:gd name="connsiteX23" fmla="*/ 43630 w 3058973"/>
                <a:gd name="connsiteY23" fmla="*/ 1023257 h 2503714"/>
                <a:gd name="connsiteX24" fmla="*/ 32744 w 3058973"/>
                <a:gd name="connsiteY24" fmla="*/ 1099457 h 2503714"/>
                <a:gd name="connsiteX25" fmla="*/ 43630 w 3058973"/>
                <a:gd name="connsiteY25" fmla="*/ 1240972 h 2503714"/>
                <a:gd name="connsiteX26" fmla="*/ 54516 w 3058973"/>
                <a:gd name="connsiteY26" fmla="*/ 1426029 h 2503714"/>
                <a:gd name="connsiteX27" fmla="*/ 65401 w 3058973"/>
                <a:gd name="connsiteY27" fmla="*/ 1545772 h 2503714"/>
                <a:gd name="connsiteX28" fmla="*/ 54516 w 3058973"/>
                <a:gd name="connsiteY28" fmla="*/ 1676400 h 2503714"/>
                <a:gd name="connsiteX29" fmla="*/ 32744 w 3058973"/>
                <a:gd name="connsiteY29" fmla="*/ 1741714 h 2503714"/>
                <a:gd name="connsiteX30" fmla="*/ 21859 w 3058973"/>
                <a:gd name="connsiteY30" fmla="*/ 1970314 h 2503714"/>
                <a:gd name="connsiteX31" fmla="*/ 87 w 3058973"/>
                <a:gd name="connsiteY31" fmla="*/ 2100943 h 2503714"/>
                <a:gd name="connsiteX32" fmla="*/ 43630 w 3058973"/>
                <a:gd name="connsiteY32" fmla="*/ 2188029 h 2503714"/>
                <a:gd name="connsiteX33" fmla="*/ 76287 w 3058973"/>
                <a:gd name="connsiteY33" fmla="*/ 2198914 h 2503714"/>
                <a:gd name="connsiteX34" fmla="*/ 130716 w 3058973"/>
                <a:gd name="connsiteY34" fmla="*/ 2242457 h 2503714"/>
                <a:gd name="connsiteX35" fmla="*/ 174259 w 3058973"/>
                <a:gd name="connsiteY35" fmla="*/ 2253343 h 2503714"/>
                <a:gd name="connsiteX36" fmla="*/ 206916 w 3058973"/>
                <a:gd name="connsiteY36" fmla="*/ 2264229 h 2503714"/>
                <a:gd name="connsiteX37" fmla="*/ 326659 w 3058973"/>
                <a:gd name="connsiteY37" fmla="*/ 2286000 h 2503714"/>
                <a:gd name="connsiteX38" fmla="*/ 413744 w 3058973"/>
                <a:gd name="connsiteY38" fmla="*/ 2307772 h 2503714"/>
                <a:gd name="connsiteX39" fmla="*/ 489944 w 3058973"/>
                <a:gd name="connsiteY39" fmla="*/ 2329543 h 2503714"/>
                <a:gd name="connsiteX40" fmla="*/ 577030 w 3058973"/>
                <a:gd name="connsiteY40" fmla="*/ 2351314 h 2503714"/>
                <a:gd name="connsiteX41" fmla="*/ 664116 w 3058973"/>
                <a:gd name="connsiteY41" fmla="*/ 2362200 h 2503714"/>
                <a:gd name="connsiteX42" fmla="*/ 772973 w 3058973"/>
                <a:gd name="connsiteY42" fmla="*/ 2383972 h 2503714"/>
                <a:gd name="connsiteX43" fmla="*/ 816516 w 3058973"/>
                <a:gd name="connsiteY43" fmla="*/ 2394857 h 2503714"/>
                <a:gd name="connsiteX44" fmla="*/ 914487 w 3058973"/>
                <a:gd name="connsiteY44" fmla="*/ 2405743 h 2503714"/>
                <a:gd name="connsiteX45" fmla="*/ 968916 w 3058973"/>
                <a:gd name="connsiteY45" fmla="*/ 2416629 h 2503714"/>
                <a:gd name="connsiteX46" fmla="*/ 1360801 w 3058973"/>
                <a:gd name="connsiteY46" fmla="*/ 2438400 h 2503714"/>
                <a:gd name="connsiteX47" fmla="*/ 1513201 w 3058973"/>
                <a:gd name="connsiteY47" fmla="*/ 2460172 h 2503714"/>
                <a:gd name="connsiteX48" fmla="*/ 2013944 w 3058973"/>
                <a:gd name="connsiteY48" fmla="*/ 2481943 h 2503714"/>
                <a:gd name="connsiteX49" fmla="*/ 2275201 w 3058973"/>
                <a:gd name="connsiteY49" fmla="*/ 2492829 h 2503714"/>
                <a:gd name="connsiteX50" fmla="*/ 2384059 w 3058973"/>
                <a:gd name="connsiteY50" fmla="*/ 2503714 h 2503714"/>
                <a:gd name="connsiteX51" fmla="*/ 2503801 w 3058973"/>
                <a:gd name="connsiteY51" fmla="*/ 2492829 h 2503714"/>
                <a:gd name="connsiteX52" fmla="*/ 2699744 w 3058973"/>
                <a:gd name="connsiteY52" fmla="*/ 2460172 h 2503714"/>
                <a:gd name="connsiteX53" fmla="*/ 2786830 w 3058973"/>
                <a:gd name="connsiteY53" fmla="*/ 2438400 h 2503714"/>
                <a:gd name="connsiteX54" fmla="*/ 2852144 w 3058973"/>
                <a:gd name="connsiteY54" fmla="*/ 2416629 h 2503714"/>
                <a:gd name="connsiteX55" fmla="*/ 2906573 w 3058973"/>
                <a:gd name="connsiteY55" fmla="*/ 2383972 h 2503714"/>
                <a:gd name="connsiteX56" fmla="*/ 2928344 w 3058973"/>
                <a:gd name="connsiteY56" fmla="*/ 2362200 h 2503714"/>
                <a:gd name="connsiteX57" fmla="*/ 2950116 w 3058973"/>
                <a:gd name="connsiteY57" fmla="*/ 2296886 h 2503714"/>
                <a:gd name="connsiteX58" fmla="*/ 2971887 w 3058973"/>
                <a:gd name="connsiteY58" fmla="*/ 2264229 h 2503714"/>
                <a:gd name="connsiteX59" fmla="*/ 2993659 w 3058973"/>
                <a:gd name="connsiteY59" fmla="*/ 2198914 h 2503714"/>
                <a:gd name="connsiteX60" fmla="*/ 3015430 w 3058973"/>
                <a:gd name="connsiteY60" fmla="*/ 2122714 h 2503714"/>
                <a:gd name="connsiteX61" fmla="*/ 3026316 w 3058973"/>
                <a:gd name="connsiteY61" fmla="*/ 2090057 h 2503714"/>
                <a:gd name="connsiteX62" fmla="*/ 3037201 w 3058973"/>
                <a:gd name="connsiteY62" fmla="*/ 2035629 h 2503714"/>
                <a:gd name="connsiteX63" fmla="*/ 3058973 w 3058973"/>
                <a:gd name="connsiteY63" fmla="*/ 1861457 h 2503714"/>
                <a:gd name="connsiteX64" fmla="*/ 3048087 w 3058973"/>
                <a:gd name="connsiteY64" fmla="*/ 1567543 h 2503714"/>
                <a:gd name="connsiteX65" fmla="*/ 3037201 w 3058973"/>
                <a:gd name="connsiteY65" fmla="*/ 1491343 h 2503714"/>
                <a:gd name="connsiteX66" fmla="*/ 3026316 w 3058973"/>
                <a:gd name="connsiteY66" fmla="*/ 1382486 h 2503714"/>
                <a:gd name="connsiteX67" fmla="*/ 3015430 w 3058973"/>
                <a:gd name="connsiteY67" fmla="*/ 1317172 h 2503714"/>
                <a:gd name="connsiteX68" fmla="*/ 2993659 w 3058973"/>
                <a:gd name="connsiteY68" fmla="*/ 1186543 h 2503714"/>
                <a:gd name="connsiteX69" fmla="*/ 2982773 w 3058973"/>
                <a:gd name="connsiteY69" fmla="*/ 1121229 h 2503714"/>
                <a:gd name="connsiteX70" fmla="*/ 2961001 w 3058973"/>
                <a:gd name="connsiteY70" fmla="*/ 1045029 h 2503714"/>
                <a:gd name="connsiteX71" fmla="*/ 2939230 w 3058973"/>
                <a:gd name="connsiteY71" fmla="*/ 957943 h 2503714"/>
                <a:gd name="connsiteX72" fmla="*/ 2928344 w 3058973"/>
                <a:gd name="connsiteY72" fmla="*/ 925286 h 2503714"/>
                <a:gd name="connsiteX73" fmla="*/ 2906573 w 3058973"/>
                <a:gd name="connsiteY73" fmla="*/ 903514 h 2503714"/>
                <a:gd name="connsiteX74" fmla="*/ 2841259 w 3058973"/>
                <a:gd name="connsiteY74" fmla="*/ 751114 h 2503714"/>
                <a:gd name="connsiteX75" fmla="*/ 2819487 w 3058973"/>
                <a:gd name="connsiteY75" fmla="*/ 718457 h 2503714"/>
                <a:gd name="connsiteX76" fmla="*/ 2797716 w 3058973"/>
                <a:gd name="connsiteY76" fmla="*/ 653143 h 2503714"/>
                <a:gd name="connsiteX77" fmla="*/ 2775944 w 3058973"/>
                <a:gd name="connsiteY77" fmla="*/ 620486 h 2503714"/>
                <a:gd name="connsiteX78" fmla="*/ 2754173 w 3058973"/>
                <a:gd name="connsiteY78" fmla="*/ 598714 h 2503714"/>
                <a:gd name="connsiteX79" fmla="*/ 2710630 w 3058973"/>
                <a:gd name="connsiteY79" fmla="*/ 533400 h 2503714"/>
                <a:gd name="connsiteX80" fmla="*/ 2645316 w 3058973"/>
                <a:gd name="connsiteY80" fmla="*/ 457200 h 2503714"/>
                <a:gd name="connsiteX81" fmla="*/ 2580001 w 3058973"/>
                <a:gd name="connsiteY81" fmla="*/ 435429 h 2503714"/>
                <a:gd name="connsiteX82" fmla="*/ 2482030 w 3058973"/>
                <a:gd name="connsiteY82" fmla="*/ 391886 h 2503714"/>
                <a:gd name="connsiteX83" fmla="*/ 2449373 w 3058973"/>
                <a:gd name="connsiteY83" fmla="*/ 381000 h 2503714"/>
                <a:gd name="connsiteX84" fmla="*/ 2416716 w 3058973"/>
                <a:gd name="connsiteY84" fmla="*/ 359229 h 2503714"/>
                <a:gd name="connsiteX85" fmla="*/ 2329630 w 3058973"/>
                <a:gd name="connsiteY85" fmla="*/ 337457 h 2503714"/>
                <a:gd name="connsiteX86" fmla="*/ 2296973 w 3058973"/>
                <a:gd name="connsiteY86" fmla="*/ 326572 h 2503714"/>
                <a:gd name="connsiteX87" fmla="*/ 2188116 w 3058973"/>
                <a:gd name="connsiteY87" fmla="*/ 304800 h 2503714"/>
                <a:gd name="connsiteX88" fmla="*/ 2144573 w 3058973"/>
                <a:gd name="connsiteY88" fmla="*/ 293914 h 2503714"/>
                <a:gd name="connsiteX89" fmla="*/ 2079259 w 3058973"/>
                <a:gd name="connsiteY89" fmla="*/ 272143 h 2503714"/>
                <a:gd name="connsiteX90" fmla="*/ 2046601 w 3058973"/>
                <a:gd name="connsiteY90" fmla="*/ 261257 h 2503714"/>
                <a:gd name="connsiteX91" fmla="*/ 2003059 w 3058973"/>
                <a:gd name="connsiteY91" fmla="*/ 250372 h 2503714"/>
                <a:gd name="connsiteX92" fmla="*/ 1970401 w 3058973"/>
                <a:gd name="connsiteY92" fmla="*/ 228600 h 2503714"/>
                <a:gd name="connsiteX93" fmla="*/ 1839773 w 3058973"/>
                <a:gd name="connsiteY93" fmla="*/ 195943 h 2503714"/>
                <a:gd name="connsiteX94" fmla="*/ 1807116 w 3058973"/>
                <a:gd name="connsiteY94" fmla="*/ 174172 h 2503714"/>
                <a:gd name="connsiteX95" fmla="*/ 1741801 w 3058973"/>
                <a:gd name="connsiteY95" fmla="*/ 152400 h 2503714"/>
                <a:gd name="connsiteX96" fmla="*/ 1643830 w 3058973"/>
                <a:gd name="connsiteY96" fmla="*/ 108857 h 2503714"/>
                <a:gd name="connsiteX97" fmla="*/ 1600287 w 3058973"/>
                <a:gd name="connsiteY97" fmla="*/ 87086 h 2503714"/>
                <a:gd name="connsiteX98" fmla="*/ 1534973 w 3058973"/>
                <a:gd name="connsiteY98" fmla="*/ 65314 h 2503714"/>
                <a:gd name="connsiteX99" fmla="*/ 1469659 w 3058973"/>
                <a:gd name="connsiteY99" fmla="*/ 43543 h 2503714"/>
                <a:gd name="connsiteX100" fmla="*/ 1415230 w 3058973"/>
                <a:gd name="connsiteY100" fmla="*/ 0 h 2503714"/>
                <a:gd name="connsiteX0" fmla="*/ 1646957 w 3290700"/>
                <a:gd name="connsiteY0" fmla="*/ 0 h 2503714"/>
                <a:gd name="connsiteX1" fmla="*/ 1538100 w 3290700"/>
                <a:gd name="connsiteY1" fmla="*/ 43543 h 2503714"/>
                <a:gd name="connsiteX2" fmla="*/ 1407471 w 3290700"/>
                <a:gd name="connsiteY2" fmla="*/ 65314 h 2503714"/>
                <a:gd name="connsiteX3" fmla="*/ 1374814 w 3290700"/>
                <a:gd name="connsiteY3" fmla="*/ 76200 h 2503714"/>
                <a:gd name="connsiteX4" fmla="*/ 1200643 w 3290700"/>
                <a:gd name="connsiteY4" fmla="*/ 108857 h 2503714"/>
                <a:gd name="connsiteX5" fmla="*/ 1167986 w 3290700"/>
                <a:gd name="connsiteY5" fmla="*/ 119743 h 2503714"/>
                <a:gd name="connsiteX6" fmla="*/ 1102671 w 3290700"/>
                <a:gd name="connsiteY6" fmla="*/ 152400 h 2503714"/>
                <a:gd name="connsiteX7" fmla="*/ 1048243 w 3290700"/>
                <a:gd name="connsiteY7" fmla="*/ 185057 h 2503714"/>
                <a:gd name="connsiteX8" fmla="*/ 1015586 w 3290700"/>
                <a:gd name="connsiteY8" fmla="*/ 206829 h 2503714"/>
                <a:gd name="connsiteX9" fmla="*/ 972043 w 3290700"/>
                <a:gd name="connsiteY9" fmla="*/ 228600 h 2503714"/>
                <a:gd name="connsiteX10" fmla="*/ 928500 w 3290700"/>
                <a:gd name="connsiteY10" fmla="*/ 261257 h 2503714"/>
                <a:gd name="connsiteX11" fmla="*/ 830528 w 3290700"/>
                <a:gd name="connsiteY11" fmla="*/ 304800 h 2503714"/>
                <a:gd name="connsiteX12" fmla="*/ 808757 w 3290700"/>
                <a:gd name="connsiteY12" fmla="*/ 326572 h 2503714"/>
                <a:gd name="connsiteX13" fmla="*/ 732557 w 3290700"/>
                <a:gd name="connsiteY13" fmla="*/ 359229 h 2503714"/>
                <a:gd name="connsiteX14" fmla="*/ 699900 w 3290700"/>
                <a:gd name="connsiteY14" fmla="*/ 391886 h 2503714"/>
                <a:gd name="connsiteX15" fmla="*/ 656357 w 3290700"/>
                <a:gd name="connsiteY15" fmla="*/ 413657 h 2503714"/>
                <a:gd name="connsiteX16" fmla="*/ 623700 w 3290700"/>
                <a:gd name="connsiteY16" fmla="*/ 435429 h 2503714"/>
                <a:gd name="connsiteX17" fmla="*/ 580157 w 3290700"/>
                <a:gd name="connsiteY17" fmla="*/ 457200 h 2503714"/>
                <a:gd name="connsiteX18" fmla="*/ 449528 w 3290700"/>
                <a:gd name="connsiteY18" fmla="*/ 555172 h 2503714"/>
                <a:gd name="connsiteX19" fmla="*/ 362443 w 3290700"/>
                <a:gd name="connsiteY19" fmla="*/ 620486 h 2503714"/>
                <a:gd name="connsiteX20" fmla="*/ 340671 w 3290700"/>
                <a:gd name="connsiteY20" fmla="*/ 653143 h 2503714"/>
                <a:gd name="connsiteX21" fmla="*/ 318900 w 3290700"/>
                <a:gd name="connsiteY21" fmla="*/ 718457 h 2503714"/>
                <a:gd name="connsiteX22" fmla="*/ 297128 w 3290700"/>
                <a:gd name="connsiteY22" fmla="*/ 816429 h 2503714"/>
                <a:gd name="connsiteX23" fmla="*/ 275357 w 3290700"/>
                <a:gd name="connsiteY23" fmla="*/ 1023257 h 2503714"/>
                <a:gd name="connsiteX24" fmla="*/ 264471 w 3290700"/>
                <a:gd name="connsiteY24" fmla="*/ 1099457 h 2503714"/>
                <a:gd name="connsiteX25" fmla="*/ 275357 w 3290700"/>
                <a:gd name="connsiteY25" fmla="*/ 1240972 h 2503714"/>
                <a:gd name="connsiteX26" fmla="*/ 286243 w 3290700"/>
                <a:gd name="connsiteY26" fmla="*/ 1426029 h 2503714"/>
                <a:gd name="connsiteX27" fmla="*/ 40 w 3290700"/>
                <a:gd name="connsiteY27" fmla="*/ 1879542 h 2503714"/>
                <a:gd name="connsiteX28" fmla="*/ 286243 w 3290700"/>
                <a:gd name="connsiteY28" fmla="*/ 1676400 h 2503714"/>
                <a:gd name="connsiteX29" fmla="*/ 264471 w 3290700"/>
                <a:gd name="connsiteY29" fmla="*/ 1741714 h 2503714"/>
                <a:gd name="connsiteX30" fmla="*/ 253586 w 3290700"/>
                <a:gd name="connsiteY30" fmla="*/ 1970314 h 2503714"/>
                <a:gd name="connsiteX31" fmla="*/ 231814 w 3290700"/>
                <a:gd name="connsiteY31" fmla="*/ 2100943 h 2503714"/>
                <a:gd name="connsiteX32" fmla="*/ 275357 w 3290700"/>
                <a:gd name="connsiteY32" fmla="*/ 2188029 h 2503714"/>
                <a:gd name="connsiteX33" fmla="*/ 308014 w 3290700"/>
                <a:gd name="connsiteY33" fmla="*/ 2198914 h 2503714"/>
                <a:gd name="connsiteX34" fmla="*/ 362443 w 3290700"/>
                <a:gd name="connsiteY34" fmla="*/ 2242457 h 2503714"/>
                <a:gd name="connsiteX35" fmla="*/ 405986 w 3290700"/>
                <a:gd name="connsiteY35" fmla="*/ 2253343 h 2503714"/>
                <a:gd name="connsiteX36" fmla="*/ 438643 w 3290700"/>
                <a:gd name="connsiteY36" fmla="*/ 2264229 h 2503714"/>
                <a:gd name="connsiteX37" fmla="*/ 558386 w 3290700"/>
                <a:gd name="connsiteY37" fmla="*/ 2286000 h 2503714"/>
                <a:gd name="connsiteX38" fmla="*/ 645471 w 3290700"/>
                <a:gd name="connsiteY38" fmla="*/ 2307772 h 2503714"/>
                <a:gd name="connsiteX39" fmla="*/ 721671 w 3290700"/>
                <a:gd name="connsiteY39" fmla="*/ 2329543 h 2503714"/>
                <a:gd name="connsiteX40" fmla="*/ 808757 w 3290700"/>
                <a:gd name="connsiteY40" fmla="*/ 2351314 h 2503714"/>
                <a:gd name="connsiteX41" fmla="*/ 895843 w 3290700"/>
                <a:gd name="connsiteY41" fmla="*/ 2362200 h 2503714"/>
                <a:gd name="connsiteX42" fmla="*/ 1004700 w 3290700"/>
                <a:gd name="connsiteY42" fmla="*/ 2383972 h 2503714"/>
                <a:gd name="connsiteX43" fmla="*/ 1048243 w 3290700"/>
                <a:gd name="connsiteY43" fmla="*/ 2394857 h 2503714"/>
                <a:gd name="connsiteX44" fmla="*/ 1146214 w 3290700"/>
                <a:gd name="connsiteY44" fmla="*/ 2405743 h 2503714"/>
                <a:gd name="connsiteX45" fmla="*/ 1200643 w 3290700"/>
                <a:gd name="connsiteY45" fmla="*/ 2416629 h 2503714"/>
                <a:gd name="connsiteX46" fmla="*/ 1592528 w 3290700"/>
                <a:gd name="connsiteY46" fmla="*/ 2438400 h 2503714"/>
                <a:gd name="connsiteX47" fmla="*/ 1744928 w 3290700"/>
                <a:gd name="connsiteY47" fmla="*/ 2460172 h 2503714"/>
                <a:gd name="connsiteX48" fmla="*/ 2245671 w 3290700"/>
                <a:gd name="connsiteY48" fmla="*/ 2481943 h 2503714"/>
                <a:gd name="connsiteX49" fmla="*/ 2506928 w 3290700"/>
                <a:gd name="connsiteY49" fmla="*/ 2492829 h 2503714"/>
                <a:gd name="connsiteX50" fmla="*/ 2615786 w 3290700"/>
                <a:gd name="connsiteY50" fmla="*/ 2503714 h 2503714"/>
                <a:gd name="connsiteX51" fmla="*/ 2735528 w 3290700"/>
                <a:gd name="connsiteY51" fmla="*/ 2492829 h 2503714"/>
                <a:gd name="connsiteX52" fmla="*/ 2931471 w 3290700"/>
                <a:gd name="connsiteY52" fmla="*/ 2460172 h 2503714"/>
                <a:gd name="connsiteX53" fmla="*/ 3018557 w 3290700"/>
                <a:gd name="connsiteY53" fmla="*/ 2438400 h 2503714"/>
                <a:gd name="connsiteX54" fmla="*/ 3083871 w 3290700"/>
                <a:gd name="connsiteY54" fmla="*/ 2416629 h 2503714"/>
                <a:gd name="connsiteX55" fmla="*/ 3138300 w 3290700"/>
                <a:gd name="connsiteY55" fmla="*/ 2383972 h 2503714"/>
                <a:gd name="connsiteX56" fmla="*/ 3160071 w 3290700"/>
                <a:gd name="connsiteY56" fmla="*/ 2362200 h 2503714"/>
                <a:gd name="connsiteX57" fmla="*/ 3181843 w 3290700"/>
                <a:gd name="connsiteY57" fmla="*/ 2296886 h 2503714"/>
                <a:gd name="connsiteX58" fmla="*/ 3203614 w 3290700"/>
                <a:gd name="connsiteY58" fmla="*/ 2264229 h 2503714"/>
                <a:gd name="connsiteX59" fmla="*/ 3225386 w 3290700"/>
                <a:gd name="connsiteY59" fmla="*/ 2198914 h 2503714"/>
                <a:gd name="connsiteX60" fmla="*/ 3247157 w 3290700"/>
                <a:gd name="connsiteY60" fmla="*/ 2122714 h 2503714"/>
                <a:gd name="connsiteX61" fmla="*/ 3258043 w 3290700"/>
                <a:gd name="connsiteY61" fmla="*/ 2090057 h 2503714"/>
                <a:gd name="connsiteX62" fmla="*/ 3268928 w 3290700"/>
                <a:gd name="connsiteY62" fmla="*/ 2035629 h 2503714"/>
                <a:gd name="connsiteX63" fmla="*/ 3290700 w 3290700"/>
                <a:gd name="connsiteY63" fmla="*/ 1861457 h 2503714"/>
                <a:gd name="connsiteX64" fmla="*/ 3279814 w 3290700"/>
                <a:gd name="connsiteY64" fmla="*/ 1567543 h 2503714"/>
                <a:gd name="connsiteX65" fmla="*/ 3268928 w 3290700"/>
                <a:gd name="connsiteY65" fmla="*/ 1491343 h 2503714"/>
                <a:gd name="connsiteX66" fmla="*/ 3258043 w 3290700"/>
                <a:gd name="connsiteY66" fmla="*/ 1382486 h 2503714"/>
                <a:gd name="connsiteX67" fmla="*/ 3247157 w 3290700"/>
                <a:gd name="connsiteY67" fmla="*/ 1317172 h 2503714"/>
                <a:gd name="connsiteX68" fmla="*/ 3225386 w 3290700"/>
                <a:gd name="connsiteY68" fmla="*/ 1186543 h 2503714"/>
                <a:gd name="connsiteX69" fmla="*/ 3214500 w 3290700"/>
                <a:gd name="connsiteY69" fmla="*/ 1121229 h 2503714"/>
                <a:gd name="connsiteX70" fmla="*/ 3192728 w 3290700"/>
                <a:gd name="connsiteY70" fmla="*/ 1045029 h 2503714"/>
                <a:gd name="connsiteX71" fmla="*/ 3170957 w 3290700"/>
                <a:gd name="connsiteY71" fmla="*/ 957943 h 2503714"/>
                <a:gd name="connsiteX72" fmla="*/ 3160071 w 3290700"/>
                <a:gd name="connsiteY72" fmla="*/ 925286 h 2503714"/>
                <a:gd name="connsiteX73" fmla="*/ 3138300 w 3290700"/>
                <a:gd name="connsiteY73" fmla="*/ 903514 h 2503714"/>
                <a:gd name="connsiteX74" fmla="*/ 3072986 w 3290700"/>
                <a:gd name="connsiteY74" fmla="*/ 751114 h 2503714"/>
                <a:gd name="connsiteX75" fmla="*/ 3051214 w 3290700"/>
                <a:gd name="connsiteY75" fmla="*/ 718457 h 2503714"/>
                <a:gd name="connsiteX76" fmla="*/ 3029443 w 3290700"/>
                <a:gd name="connsiteY76" fmla="*/ 653143 h 2503714"/>
                <a:gd name="connsiteX77" fmla="*/ 3007671 w 3290700"/>
                <a:gd name="connsiteY77" fmla="*/ 620486 h 2503714"/>
                <a:gd name="connsiteX78" fmla="*/ 2985900 w 3290700"/>
                <a:gd name="connsiteY78" fmla="*/ 598714 h 2503714"/>
                <a:gd name="connsiteX79" fmla="*/ 2942357 w 3290700"/>
                <a:gd name="connsiteY79" fmla="*/ 533400 h 2503714"/>
                <a:gd name="connsiteX80" fmla="*/ 2877043 w 3290700"/>
                <a:gd name="connsiteY80" fmla="*/ 457200 h 2503714"/>
                <a:gd name="connsiteX81" fmla="*/ 2811728 w 3290700"/>
                <a:gd name="connsiteY81" fmla="*/ 435429 h 2503714"/>
                <a:gd name="connsiteX82" fmla="*/ 2713757 w 3290700"/>
                <a:gd name="connsiteY82" fmla="*/ 391886 h 2503714"/>
                <a:gd name="connsiteX83" fmla="*/ 2681100 w 3290700"/>
                <a:gd name="connsiteY83" fmla="*/ 381000 h 2503714"/>
                <a:gd name="connsiteX84" fmla="*/ 2648443 w 3290700"/>
                <a:gd name="connsiteY84" fmla="*/ 359229 h 2503714"/>
                <a:gd name="connsiteX85" fmla="*/ 2561357 w 3290700"/>
                <a:gd name="connsiteY85" fmla="*/ 337457 h 2503714"/>
                <a:gd name="connsiteX86" fmla="*/ 2528700 w 3290700"/>
                <a:gd name="connsiteY86" fmla="*/ 326572 h 2503714"/>
                <a:gd name="connsiteX87" fmla="*/ 2419843 w 3290700"/>
                <a:gd name="connsiteY87" fmla="*/ 304800 h 2503714"/>
                <a:gd name="connsiteX88" fmla="*/ 2376300 w 3290700"/>
                <a:gd name="connsiteY88" fmla="*/ 293914 h 2503714"/>
                <a:gd name="connsiteX89" fmla="*/ 2310986 w 3290700"/>
                <a:gd name="connsiteY89" fmla="*/ 272143 h 2503714"/>
                <a:gd name="connsiteX90" fmla="*/ 2278328 w 3290700"/>
                <a:gd name="connsiteY90" fmla="*/ 261257 h 2503714"/>
                <a:gd name="connsiteX91" fmla="*/ 2234786 w 3290700"/>
                <a:gd name="connsiteY91" fmla="*/ 250372 h 2503714"/>
                <a:gd name="connsiteX92" fmla="*/ 2202128 w 3290700"/>
                <a:gd name="connsiteY92" fmla="*/ 228600 h 2503714"/>
                <a:gd name="connsiteX93" fmla="*/ 2071500 w 3290700"/>
                <a:gd name="connsiteY93" fmla="*/ 195943 h 2503714"/>
                <a:gd name="connsiteX94" fmla="*/ 2038843 w 3290700"/>
                <a:gd name="connsiteY94" fmla="*/ 174172 h 2503714"/>
                <a:gd name="connsiteX95" fmla="*/ 1973528 w 3290700"/>
                <a:gd name="connsiteY95" fmla="*/ 152400 h 2503714"/>
                <a:gd name="connsiteX96" fmla="*/ 1875557 w 3290700"/>
                <a:gd name="connsiteY96" fmla="*/ 108857 h 2503714"/>
                <a:gd name="connsiteX97" fmla="*/ 1832014 w 3290700"/>
                <a:gd name="connsiteY97" fmla="*/ 87086 h 2503714"/>
                <a:gd name="connsiteX98" fmla="*/ 1766700 w 3290700"/>
                <a:gd name="connsiteY98" fmla="*/ 65314 h 2503714"/>
                <a:gd name="connsiteX99" fmla="*/ 1701386 w 3290700"/>
                <a:gd name="connsiteY99" fmla="*/ 43543 h 2503714"/>
                <a:gd name="connsiteX100" fmla="*/ 1646957 w 3290700"/>
                <a:gd name="connsiteY100" fmla="*/ 0 h 2503714"/>
                <a:gd name="connsiteX0" fmla="*/ 1921952 w 3565695"/>
                <a:gd name="connsiteY0" fmla="*/ 0 h 2503714"/>
                <a:gd name="connsiteX1" fmla="*/ 1813095 w 3565695"/>
                <a:gd name="connsiteY1" fmla="*/ 43543 h 2503714"/>
                <a:gd name="connsiteX2" fmla="*/ 1682466 w 3565695"/>
                <a:gd name="connsiteY2" fmla="*/ 65314 h 2503714"/>
                <a:gd name="connsiteX3" fmla="*/ 1649809 w 3565695"/>
                <a:gd name="connsiteY3" fmla="*/ 76200 h 2503714"/>
                <a:gd name="connsiteX4" fmla="*/ 1475638 w 3565695"/>
                <a:gd name="connsiteY4" fmla="*/ 108857 h 2503714"/>
                <a:gd name="connsiteX5" fmla="*/ 1442981 w 3565695"/>
                <a:gd name="connsiteY5" fmla="*/ 119743 h 2503714"/>
                <a:gd name="connsiteX6" fmla="*/ 1377666 w 3565695"/>
                <a:gd name="connsiteY6" fmla="*/ 152400 h 2503714"/>
                <a:gd name="connsiteX7" fmla="*/ 1323238 w 3565695"/>
                <a:gd name="connsiteY7" fmla="*/ 185057 h 2503714"/>
                <a:gd name="connsiteX8" fmla="*/ 1290581 w 3565695"/>
                <a:gd name="connsiteY8" fmla="*/ 206829 h 2503714"/>
                <a:gd name="connsiteX9" fmla="*/ 1247038 w 3565695"/>
                <a:gd name="connsiteY9" fmla="*/ 228600 h 2503714"/>
                <a:gd name="connsiteX10" fmla="*/ 1203495 w 3565695"/>
                <a:gd name="connsiteY10" fmla="*/ 261257 h 2503714"/>
                <a:gd name="connsiteX11" fmla="*/ 1105523 w 3565695"/>
                <a:gd name="connsiteY11" fmla="*/ 304800 h 2503714"/>
                <a:gd name="connsiteX12" fmla="*/ 1083752 w 3565695"/>
                <a:gd name="connsiteY12" fmla="*/ 326572 h 2503714"/>
                <a:gd name="connsiteX13" fmla="*/ 1007552 w 3565695"/>
                <a:gd name="connsiteY13" fmla="*/ 359229 h 2503714"/>
                <a:gd name="connsiteX14" fmla="*/ 974895 w 3565695"/>
                <a:gd name="connsiteY14" fmla="*/ 391886 h 2503714"/>
                <a:gd name="connsiteX15" fmla="*/ 931352 w 3565695"/>
                <a:gd name="connsiteY15" fmla="*/ 413657 h 2503714"/>
                <a:gd name="connsiteX16" fmla="*/ 898695 w 3565695"/>
                <a:gd name="connsiteY16" fmla="*/ 435429 h 2503714"/>
                <a:gd name="connsiteX17" fmla="*/ 855152 w 3565695"/>
                <a:gd name="connsiteY17" fmla="*/ 457200 h 2503714"/>
                <a:gd name="connsiteX18" fmla="*/ 724523 w 3565695"/>
                <a:gd name="connsiteY18" fmla="*/ 555172 h 2503714"/>
                <a:gd name="connsiteX19" fmla="*/ 637438 w 3565695"/>
                <a:gd name="connsiteY19" fmla="*/ 620486 h 2503714"/>
                <a:gd name="connsiteX20" fmla="*/ 615666 w 3565695"/>
                <a:gd name="connsiteY20" fmla="*/ 653143 h 2503714"/>
                <a:gd name="connsiteX21" fmla="*/ 593895 w 3565695"/>
                <a:gd name="connsiteY21" fmla="*/ 718457 h 2503714"/>
                <a:gd name="connsiteX22" fmla="*/ 572123 w 3565695"/>
                <a:gd name="connsiteY22" fmla="*/ 816429 h 2503714"/>
                <a:gd name="connsiteX23" fmla="*/ 550352 w 3565695"/>
                <a:gd name="connsiteY23" fmla="*/ 1023257 h 2503714"/>
                <a:gd name="connsiteX24" fmla="*/ 539466 w 3565695"/>
                <a:gd name="connsiteY24" fmla="*/ 1099457 h 2503714"/>
                <a:gd name="connsiteX25" fmla="*/ 550352 w 3565695"/>
                <a:gd name="connsiteY25" fmla="*/ 1240972 h 2503714"/>
                <a:gd name="connsiteX26" fmla="*/ 561238 w 3565695"/>
                <a:gd name="connsiteY26" fmla="*/ 1426029 h 2503714"/>
                <a:gd name="connsiteX27" fmla="*/ 275035 w 3565695"/>
                <a:gd name="connsiteY27" fmla="*/ 1879542 h 2503714"/>
                <a:gd name="connsiteX28" fmla="*/ 561238 w 3565695"/>
                <a:gd name="connsiteY28" fmla="*/ 1676400 h 2503714"/>
                <a:gd name="connsiteX29" fmla="*/ 993 w 3565695"/>
                <a:gd name="connsiteY29" fmla="*/ 2017938 h 2503714"/>
                <a:gd name="connsiteX30" fmla="*/ 528581 w 3565695"/>
                <a:gd name="connsiteY30" fmla="*/ 1970314 h 2503714"/>
                <a:gd name="connsiteX31" fmla="*/ 506809 w 3565695"/>
                <a:gd name="connsiteY31" fmla="*/ 2100943 h 2503714"/>
                <a:gd name="connsiteX32" fmla="*/ 550352 w 3565695"/>
                <a:gd name="connsiteY32" fmla="*/ 2188029 h 2503714"/>
                <a:gd name="connsiteX33" fmla="*/ 583009 w 3565695"/>
                <a:gd name="connsiteY33" fmla="*/ 2198914 h 2503714"/>
                <a:gd name="connsiteX34" fmla="*/ 637438 w 3565695"/>
                <a:gd name="connsiteY34" fmla="*/ 2242457 h 2503714"/>
                <a:gd name="connsiteX35" fmla="*/ 680981 w 3565695"/>
                <a:gd name="connsiteY35" fmla="*/ 2253343 h 2503714"/>
                <a:gd name="connsiteX36" fmla="*/ 713638 w 3565695"/>
                <a:gd name="connsiteY36" fmla="*/ 2264229 h 2503714"/>
                <a:gd name="connsiteX37" fmla="*/ 833381 w 3565695"/>
                <a:gd name="connsiteY37" fmla="*/ 2286000 h 2503714"/>
                <a:gd name="connsiteX38" fmla="*/ 920466 w 3565695"/>
                <a:gd name="connsiteY38" fmla="*/ 2307772 h 2503714"/>
                <a:gd name="connsiteX39" fmla="*/ 996666 w 3565695"/>
                <a:gd name="connsiteY39" fmla="*/ 2329543 h 2503714"/>
                <a:gd name="connsiteX40" fmla="*/ 1083752 w 3565695"/>
                <a:gd name="connsiteY40" fmla="*/ 2351314 h 2503714"/>
                <a:gd name="connsiteX41" fmla="*/ 1170838 w 3565695"/>
                <a:gd name="connsiteY41" fmla="*/ 2362200 h 2503714"/>
                <a:gd name="connsiteX42" fmla="*/ 1279695 w 3565695"/>
                <a:gd name="connsiteY42" fmla="*/ 2383972 h 2503714"/>
                <a:gd name="connsiteX43" fmla="*/ 1323238 w 3565695"/>
                <a:gd name="connsiteY43" fmla="*/ 2394857 h 2503714"/>
                <a:gd name="connsiteX44" fmla="*/ 1421209 w 3565695"/>
                <a:gd name="connsiteY44" fmla="*/ 2405743 h 2503714"/>
                <a:gd name="connsiteX45" fmla="*/ 1475638 w 3565695"/>
                <a:gd name="connsiteY45" fmla="*/ 2416629 h 2503714"/>
                <a:gd name="connsiteX46" fmla="*/ 1867523 w 3565695"/>
                <a:gd name="connsiteY46" fmla="*/ 2438400 h 2503714"/>
                <a:gd name="connsiteX47" fmla="*/ 2019923 w 3565695"/>
                <a:gd name="connsiteY47" fmla="*/ 2460172 h 2503714"/>
                <a:gd name="connsiteX48" fmla="*/ 2520666 w 3565695"/>
                <a:gd name="connsiteY48" fmla="*/ 2481943 h 2503714"/>
                <a:gd name="connsiteX49" fmla="*/ 2781923 w 3565695"/>
                <a:gd name="connsiteY49" fmla="*/ 2492829 h 2503714"/>
                <a:gd name="connsiteX50" fmla="*/ 2890781 w 3565695"/>
                <a:gd name="connsiteY50" fmla="*/ 2503714 h 2503714"/>
                <a:gd name="connsiteX51" fmla="*/ 3010523 w 3565695"/>
                <a:gd name="connsiteY51" fmla="*/ 2492829 h 2503714"/>
                <a:gd name="connsiteX52" fmla="*/ 3206466 w 3565695"/>
                <a:gd name="connsiteY52" fmla="*/ 2460172 h 2503714"/>
                <a:gd name="connsiteX53" fmla="*/ 3293552 w 3565695"/>
                <a:gd name="connsiteY53" fmla="*/ 2438400 h 2503714"/>
                <a:gd name="connsiteX54" fmla="*/ 3358866 w 3565695"/>
                <a:gd name="connsiteY54" fmla="*/ 2416629 h 2503714"/>
                <a:gd name="connsiteX55" fmla="*/ 3413295 w 3565695"/>
                <a:gd name="connsiteY55" fmla="*/ 2383972 h 2503714"/>
                <a:gd name="connsiteX56" fmla="*/ 3435066 w 3565695"/>
                <a:gd name="connsiteY56" fmla="*/ 2362200 h 2503714"/>
                <a:gd name="connsiteX57" fmla="*/ 3456838 w 3565695"/>
                <a:gd name="connsiteY57" fmla="*/ 2296886 h 2503714"/>
                <a:gd name="connsiteX58" fmla="*/ 3478609 w 3565695"/>
                <a:gd name="connsiteY58" fmla="*/ 2264229 h 2503714"/>
                <a:gd name="connsiteX59" fmla="*/ 3500381 w 3565695"/>
                <a:gd name="connsiteY59" fmla="*/ 2198914 h 2503714"/>
                <a:gd name="connsiteX60" fmla="*/ 3522152 w 3565695"/>
                <a:gd name="connsiteY60" fmla="*/ 2122714 h 2503714"/>
                <a:gd name="connsiteX61" fmla="*/ 3533038 w 3565695"/>
                <a:gd name="connsiteY61" fmla="*/ 2090057 h 2503714"/>
                <a:gd name="connsiteX62" fmla="*/ 3543923 w 3565695"/>
                <a:gd name="connsiteY62" fmla="*/ 2035629 h 2503714"/>
                <a:gd name="connsiteX63" fmla="*/ 3565695 w 3565695"/>
                <a:gd name="connsiteY63" fmla="*/ 1861457 h 2503714"/>
                <a:gd name="connsiteX64" fmla="*/ 3554809 w 3565695"/>
                <a:gd name="connsiteY64" fmla="*/ 1567543 h 2503714"/>
                <a:gd name="connsiteX65" fmla="*/ 3543923 w 3565695"/>
                <a:gd name="connsiteY65" fmla="*/ 1491343 h 2503714"/>
                <a:gd name="connsiteX66" fmla="*/ 3533038 w 3565695"/>
                <a:gd name="connsiteY66" fmla="*/ 1382486 h 2503714"/>
                <a:gd name="connsiteX67" fmla="*/ 3522152 w 3565695"/>
                <a:gd name="connsiteY67" fmla="*/ 1317172 h 2503714"/>
                <a:gd name="connsiteX68" fmla="*/ 3500381 w 3565695"/>
                <a:gd name="connsiteY68" fmla="*/ 1186543 h 2503714"/>
                <a:gd name="connsiteX69" fmla="*/ 3489495 w 3565695"/>
                <a:gd name="connsiteY69" fmla="*/ 1121229 h 2503714"/>
                <a:gd name="connsiteX70" fmla="*/ 3467723 w 3565695"/>
                <a:gd name="connsiteY70" fmla="*/ 1045029 h 2503714"/>
                <a:gd name="connsiteX71" fmla="*/ 3445952 w 3565695"/>
                <a:gd name="connsiteY71" fmla="*/ 957943 h 2503714"/>
                <a:gd name="connsiteX72" fmla="*/ 3435066 w 3565695"/>
                <a:gd name="connsiteY72" fmla="*/ 925286 h 2503714"/>
                <a:gd name="connsiteX73" fmla="*/ 3413295 w 3565695"/>
                <a:gd name="connsiteY73" fmla="*/ 903514 h 2503714"/>
                <a:gd name="connsiteX74" fmla="*/ 3347981 w 3565695"/>
                <a:gd name="connsiteY74" fmla="*/ 751114 h 2503714"/>
                <a:gd name="connsiteX75" fmla="*/ 3326209 w 3565695"/>
                <a:gd name="connsiteY75" fmla="*/ 718457 h 2503714"/>
                <a:gd name="connsiteX76" fmla="*/ 3304438 w 3565695"/>
                <a:gd name="connsiteY76" fmla="*/ 653143 h 2503714"/>
                <a:gd name="connsiteX77" fmla="*/ 3282666 w 3565695"/>
                <a:gd name="connsiteY77" fmla="*/ 620486 h 2503714"/>
                <a:gd name="connsiteX78" fmla="*/ 3260895 w 3565695"/>
                <a:gd name="connsiteY78" fmla="*/ 598714 h 2503714"/>
                <a:gd name="connsiteX79" fmla="*/ 3217352 w 3565695"/>
                <a:gd name="connsiteY79" fmla="*/ 533400 h 2503714"/>
                <a:gd name="connsiteX80" fmla="*/ 3152038 w 3565695"/>
                <a:gd name="connsiteY80" fmla="*/ 457200 h 2503714"/>
                <a:gd name="connsiteX81" fmla="*/ 3086723 w 3565695"/>
                <a:gd name="connsiteY81" fmla="*/ 435429 h 2503714"/>
                <a:gd name="connsiteX82" fmla="*/ 2988752 w 3565695"/>
                <a:gd name="connsiteY82" fmla="*/ 391886 h 2503714"/>
                <a:gd name="connsiteX83" fmla="*/ 2956095 w 3565695"/>
                <a:gd name="connsiteY83" fmla="*/ 381000 h 2503714"/>
                <a:gd name="connsiteX84" fmla="*/ 2923438 w 3565695"/>
                <a:gd name="connsiteY84" fmla="*/ 359229 h 2503714"/>
                <a:gd name="connsiteX85" fmla="*/ 2836352 w 3565695"/>
                <a:gd name="connsiteY85" fmla="*/ 337457 h 2503714"/>
                <a:gd name="connsiteX86" fmla="*/ 2803695 w 3565695"/>
                <a:gd name="connsiteY86" fmla="*/ 326572 h 2503714"/>
                <a:gd name="connsiteX87" fmla="*/ 2694838 w 3565695"/>
                <a:gd name="connsiteY87" fmla="*/ 304800 h 2503714"/>
                <a:gd name="connsiteX88" fmla="*/ 2651295 w 3565695"/>
                <a:gd name="connsiteY88" fmla="*/ 293914 h 2503714"/>
                <a:gd name="connsiteX89" fmla="*/ 2585981 w 3565695"/>
                <a:gd name="connsiteY89" fmla="*/ 272143 h 2503714"/>
                <a:gd name="connsiteX90" fmla="*/ 2553323 w 3565695"/>
                <a:gd name="connsiteY90" fmla="*/ 261257 h 2503714"/>
                <a:gd name="connsiteX91" fmla="*/ 2509781 w 3565695"/>
                <a:gd name="connsiteY91" fmla="*/ 250372 h 2503714"/>
                <a:gd name="connsiteX92" fmla="*/ 2477123 w 3565695"/>
                <a:gd name="connsiteY92" fmla="*/ 228600 h 2503714"/>
                <a:gd name="connsiteX93" fmla="*/ 2346495 w 3565695"/>
                <a:gd name="connsiteY93" fmla="*/ 195943 h 2503714"/>
                <a:gd name="connsiteX94" fmla="*/ 2313838 w 3565695"/>
                <a:gd name="connsiteY94" fmla="*/ 174172 h 2503714"/>
                <a:gd name="connsiteX95" fmla="*/ 2248523 w 3565695"/>
                <a:gd name="connsiteY95" fmla="*/ 152400 h 2503714"/>
                <a:gd name="connsiteX96" fmla="*/ 2150552 w 3565695"/>
                <a:gd name="connsiteY96" fmla="*/ 108857 h 2503714"/>
                <a:gd name="connsiteX97" fmla="*/ 2107009 w 3565695"/>
                <a:gd name="connsiteY97" fmla="*/ 87086 h 2503714"/>
                <a:gd name="connsiteX98" fmla="*/ 2041695 w 3565695"/>
                <a:gd name="connsiteY98" fmla="*/ 65314 h 2503714"/>
                <a:gd name="connsiteX99" fmla="*/ 1976381 w 3565695"/>
                <a:gd name="connsiteY99" fmla="*/ 43543 h 2503714"/>
                <a:gd name="connsiteX100" fmla="*/ 1921952 w 3565695"/>
                <a:gd name="connsiteY100" fmla="*/ 0 h 2503714"/>
                <a:gd name="connsiteX0" fmla="*/ 1931777 w 3575520"/>
                <a:gd name="connsiteY0" fmla="*/ 0 h 2503714"/>
                <a:gd name="connsiteX1" fmla="*/ 1822920 w 3575520"/>
                <a:gd name="connsiteY1" fmla="*/ 43543 h 2503714"/>
                <a:gd name="connsiteX2" fmla="*/ 1692291 w 3575520"/>
                <a:gd name="connsiteY2" fmla="*/ 65314 h 2503714"/>
                <a:gd name="connsiteX3" fmla="*/ 1659634 w 3575520"/>
                <a:gd name="connsiteY3" fmla="*/ 76200 h 2503714"/>
                <a:gd name="connsiteX4" fmla="*/ 1485463 w 3575520"/>
                <a:gd name="connsiteY4" fmla="*/ 108857 h 2503714"/>
                <a:gd name="connsiteX5" fmla="*/ 1452806 w 3575520"/>
                <a:gd name="connsiteY5" fmla="*/ 119743 h 2503714"/>
                <a:gd name="connsiteX6" fmla="*/ 1387491 w 3575520"/>
                <a:gd name="connsiteY6" fmla="*/ 152400 h 2503714"/>
                <a:gd name="connsiteX7" fmla="*/ 1333063 w 3575520"/>
                <a:gd name="connsiteY7" fmla="*/ 185057 h 2503714"/>
                <a:gd name="connsiteX8" fmla="*/ 1300406 w 3575520"/>
                <a:gd name="connsiteY8" fmla="*/ 206829 h 2503714"/>
                <a:gd name="connsiteX9" fmla="*/ 1256863 w 3575520"/>
                <a:gd name="connsiteY9" fmla="*/ 228600 h 2503714"/>
                <a:gd name="connsiteX10" fmla="*/ 1213320 w 3575520"/>
                <a:gd name="connsiteY10" fmla="*/ 261257 h 2503714"/>
                <a:gd name="connsiteX11" fmla="*/ 1115348 w 3575520"/>
                <a:gd name="connsiteY11" fmla="*/ 304800 h 2503714"/>
                <a:gd name="connsiteX12" fmla="*/ 1093577 w 3575520"/>
                <a:gd name="connsiteY12" fmla="*/ 326572 h 2503714"/>
                <a:gd name="connsiteX13" fmla="*/ 1017377 w 3575520"/>
                <a:gd name="connsiteY13" fmla="*/ 359229 h 2503714"/>
                <a:gd name="connsiteX14" fmla="*/ 984720 w 3575520"/>
                <a:gd name="connsiteY14" fmla="*/ 391886 h 2503714"/>
                <a:gd name="connsiteX15" fmla="*/ 941177 w 3575520"/>
                <a:gd name="connsiteY15" fmla="*/ 413657 h 2503714"/>
                <a:gd name="connsiteX16" fmla="*/ 908520 w 3575520"/>
                <a:gd name="connsiteY16" fmla="*/ 435429 h 2503714"/>
                <a:gd name="connsiteX17" fmla="*/ 864977 w 3575520"/>
                <a:gd name="connsiteY17" fmla="*/ 457200 h 2503714"/>
                <a:gd name="connsiteX18" fmla="*/ 734348 w 3575520"/>
                <a:gd name="connsiteY18" fmla="*/ 555172 h 2503714"/>
                <a:gd name="connsiteX19" fmla="*/ 647263 w 3575520"/>
                <a:gd name="connsiteY19" fmla="*/ 620486 h 2503714"/>
                <a:gd name="connsiteX20" fmla="*/ 625491 w 3575520"/>
                <a:gd name="connsiteY20" fmla="*/ 653143 h 2503714"/>
                <a:gd name="connsiteX21" fmla="*/ 603720 w 3575520"/>
                <a:gd name="connsiteY21" fmla="*/ 718457 h 2503714"/>
                <a:gd name="connsiteX22" fmla="*/ 581948 w 3575520"/>
                <a:gd name="connsiteY22" fmla="*/ 816429 h 2503714"/>
                <a:gd name="connsiteX23" fmla="*/ 560177 w 3575520"/>
                <a:gd name="connsiteY23" fmla="*/ 1023257 h 2503714"/>
                <a:gd name="connsiteX24" fmla="*/ 549291 w 3575520"/>
                <a:gd name="connsiteY24" fmla="*/ 1099457 h 2503714"/>
                <a:gd name="connsiteX25" fmla="*/ 560177 w 3575520"/>
                <a:gd name="connsiteY25" fmla="*/ 1240972 h 2503714"/>
                <a:gd name="connsiteX26" fmla="*/ 571063 w 3575520"/>
                <a:gd name="connsiteY26" fmla="*/ 1426029 h 2503714"/>
                <a:gd name="connsiteX27" fmla="*/ 284860 w 3575520"/>
                <a:gd name="connsiteY27" fmla="*/ 1879542 h 2503714"/>
                <a:gd name="connsiteX28" fmla="*/ 190419 w 3575520"/>
                <a:gd name="connsiteY28" fmla="*/ 1906587 h 2503714"/>
                <a:gd name="connsiteX29" fmla="*/ 10818 w 3575520"/>
                <a:gd name="connsiteY29" fmla="*/ 2017938 h 2503714"/>
                <a:gd name="connsiteX30" fmla="*/ 538406 w 3575520"/>
                <a:gd name="connsiteY30" fmla="*/ 1970314 h 2503714"/>
                <a:gd name="connsiteX31" fmla="*/ 516634 w 3575520"/>
                <a:gd name="connsiteY31" fmla="*/ 2100943 h 2503714"/>
                <a:gd name="connsiteX32" fmla="*/ 560177 w 3575520"/>
                <a:gd name="connsiteY32" fmla="*/ 2188029 h 2503714"/>
                <a:gd name="connsiteX33" fmla="*/ 592834 w 3575520"/>
                <a:gd name="connsiteY33" fmla="*/ 2198914 h 2503714"/>
                <a:gd name="connsiteX34" fmla="*/ 647263 w 3575520"/>
                <a:gd name="connsiteY34" fmla="*/ 2242457 h 2503714"/>
                <a:gd name="connsiteX35" fmla="*/ 690806 w 3575520"/>
                <a:gd name="connsiteY35" fmla="*/ 2253343 h 2503714"/>
                <a:gd name="connsiteX36" fmla="*/ 723463 w 3575520"/>
                <a:gd name="connsiteY36" fmla="*/ 2264229 h 2503714"/>
                <a:gd name="connsiteX37" fmla="*/ 843206 w 3575520"/>
                <a:gd name="connsiteY37" fmla="*/ 2286000 h 2503714"/>
                <a:gd name="connsiteX38" fmla="*/ 930291 w 3575520"/>
                <a:gd name="connsiteY38" fmla="*/ 2307772 h 2503714"/>
                <a:gd name="connsiteX39" fmla="*/ 1006491 w 3575520"/>
                <a:gd name="connsiteY39" fmla="*/ 2329543 h 2503714"/>
                <a:gd name="connsiteX40" fmla="*/ 1093577 w 3575520"/>
                <a:gd name="connsiteY40" fmla="*/ 2351314 h 2503714"/>
                <a:gd name="connsiteX41" fmla="*/ 1180663 w 3575520"/>
                <a:gd name="connsiteY41" fmla="*/ 2362200 h 2503714"/>
                <a:gd name="connsiteX42" fmla="*/ 1289520 w 3575520"/>
                <a:gd name="connsiteY42" fmla="*/ 2383972 h 2503714"/>
                <a:gd name="connsiteX43" fmla="*/ 1333063 w 3575520"/>
                <a:gd name="connsiteY43" fmla="*/ 2394857 h 2503714"/>
                <a:gd name="connsiteX44" fmla="*/ 1431034 w 3575520"/>
                <a:gd name="connsiteY44" fmla="*/ 2405743 h 2503714"/>
                <a:gd name="connsiteX45" fmla="*/ 1485463 w 3575520"/>
                <a:gd name="connsiteY45" fmla="*/ 2416629 h 2503714"/>
                <a:gd name="connsiteX46" fmla="*/ 1877348 w 3575520"/>
                <a:gd name="connsiteY46" fmla="*/ 2438400 h 2503714"/>
                <a:gd name="connsiteX47" fmla="*/ 2029748 w 3575520"/>
                <a:gd name="connsiteY47" fmla="*/ 2460172 h 2503714"/>
                <a:gd name="connsiteX48" fmla="*/ 2530491 w 3575520"/>
                <a:gd name="connsiteY48" fmla="*/ 2481943 h 2503714"/>
                <a:gd name="connsiteX49" fmla="*/ 2791748 w 3575520"/>
                <a:gd name="connsiteY49" fmla="*/ 2492829 h 2503714"/>
                <a:gd name="connsiteX50" fmla="*/ 2900606 w 3575520"/>
                <a:gd name="connsiteY50" fmla="*/ 2503714 h 2503714"/>
                <a:gd name="connsiteX51" fmla="*/ 3020348 w 3575520"/>
                <a:gd name="connsiteY51" fmla="*/ 2492829 h 2503714"/>
                <a:gd name="connsiteX52" fmla="*/ 3216291 w 3575520"/>
                <a:gd name="connsiteY52" fmla="*/ 2460172 h 2503714"/>
                <a:gd name="connsiteX53" fmla="*/ 3303377 w 3575520"/>
                <a:gd name="connsiteY53" fmla="*/ 2438400 h 2503714"/>
                <a:gd name="connsiteX54" fmla="*/ 3368691 w 3575520"/>
                <a:gd name="connsiteY54" fmla="*/ 2416629 h 2503714"/>
                <a:gd name="connsiteX55" fmla="*/ 3423120 w 3575520"/>
                <a:gd name="connsiteY55" fmla="*/ 2383972 h 2503714"/>
                <a:gd name="connsiteX56" fmla="*/ 3444891 w 3575520"/>
                <a:gd name="connsiteY56" fmla="*/ 2362200 h 2503714"/>
                <a:gd name="connsiteX57" fmla="*/ 3466663 w 3575520"/>
                <a:gd name="connsiteY57" fmla="*/ 2296886 h 2503714"/>
                <a:gd name="connsiteX58" fmla="*/ 3488434 w 3575520"/>
                <a:gd name="connsiteY58" fmla="*/ 2264229 h 2503714"/>
                <a:gd name="connsiteX59" fmla="*/ 3510206 w 3575520"/>
                <a:gd name="connsiteY59" fmla="*/ 2198914 h 2503714"/>
                <a:gd name="connsiteX60" fmla="*/ 3531977 w 3575520"/>
                <a:gd name="connsiteY60" fmla="*/ 2122714 h 2503714"/>
                <a:gd name="connsiteX61" fmla="*/ 3542863 w 3575520"/>
                <a:gd name="connsiteY61" fmla="*/ 2090057 h 2503714"/>
                <a:gd name="connsiteX62" fmla="*/ 3553748 w 3575520"/>
                <a:gd name="connsiteY62" fmla="*/ 2035629 h 2503714"/>
                <a:gd name="connsiteX63" fmla="*/ 3575520 w 3575520"/>
                <a:gd name="connsiteY63" fmla="*/ 1861457 h 2503714"/>
                <a:gd name="connsiteX64" fmla="*/ 3564634 w 3575520"/>
                <a:gd name="connsiteY64" fmla="*/ 1567543 h 2503714"/>
                <a:gd name="connsiteX65" fmla="*/ 3553748 w 3575520"/>
                <a:gd name="connsiteY65" fmla="*/ 1491343 h 2503714"/>
                <a:gd name="connsiteX66" fmla="*/ 3542863 w 3575520"/>
                <a:gd name="connsiteY66" fmla="*/ 1382486 h 2503714"/>
                <a:gd name="connsiteX67" fmla="*/ 3531977 w 3575520"/>
                <a:gd name="connsiteY67" fmla="*/ 1317172 h 2503714"/>
                <a:gd name="connsiteX68" fmla="*/ 3510206 w 3575520"/>
                <a:gd name="connsiteY68" fmla="*/ 1186543 h 2503714"/>
                <a:gd name="connsiteX69" fmla="*/ 3499320 w 3575520"/>
                <a:gd name="connsiteY69" fmla="*/ 1121229 h 2503714"/>
                <a:gd name="connsiteX70" fmla="*/ 3477548 w 3575520"/>
                <a:gd name="connsiteY70" fmla="*/ 1045029 h 2503714"/>
                <a:gd name="connsiteX71" fmla="*/ 3455777 w 3575520"/>
                <a:gd name="connsiteY71" fmla="*/ 957943 h 2503714"/>
                <a:gd name="connsiteX72" fmla="*/ 3444891 w 3575520"/>
                <a:gd name="connsiteY72" fmla="*/ 925286 h 2503714"/>
                <a:gd name="connsiteX73" fmla="*/ 3423120 w 3575520"/>
                <a:gd name="connsiteY73" fmla="*/ 903514 h 2503714"/>
                <a:gd name="connsiteX74" fmla="*/ 3357806 w 3575520"/>
                <a:gd name="connsiteY74" fmla="*/ 751114 h 2503714"/>
                <a:gd name="connsiteX75" fmla="*/ 3336034 w 3575520"/>
                <a:gd name="connsiteY75" fmla="*/ 718457 h 2503714"/>
                <a:gd name="connsiteX76" fmla="*/ 3314263 w 3575520"/>
                <a:gd name="connsiteY76" fmla="*/ 653143 h 2503714"/>
                <a:gd name="connsiteX77" fmla="*/ 3292491 w 3575520"/>
                <a:gd name="connsiteY77" fmla="*/ 620486 h 2503714"/>
                <a:gd name="connsiteX78" fmla="*/ 3270720 w 3575520"/>
                <a:gd name="connsiteY78" fmla="*/ 598714 h 2503714"/>
                <a:gd name="connsiteX79" fmla="*/ 3227177 w 3575520"/>
                <a:gd name="connsiteY79" fmla="*/ 533400 h 2503714"/>
                <a:gd name="connsiteX80" fmla="*/ 3161863 w 3575520"/>
                <a:gd name="connsiteY80" fmla="*/ 457200 h 2503714"/>
                <a:gd name="connsiteX81" fmla="*/ 3096548 w 3575520"/>
                <a:gd name="connsiteY81" fmla="*/ 435429 h 2503714"/>
                <a:gd name="connsiteX82" fmla="*/ 2998577 w 3575520"/>
                <a:gd name="connsiteY82" fmla="*/ 391886 h 2503714"/>
                <a:gd name="connsiteX83" fmla="*/ 2965920 w 3575520"/>
                <a:gd name="connsiteY83" fmla="*/ 381000 h 2503714"/>
                <a:gd name="connsiteX84" fmla="*/ 2933263 w 3575520"/>
                <a:gd name="connsiteY84" fmla="*/ 359229 h 2503714"/>
                <a:gd name="connsiteX85" fmla="*/ 2846177 w 3575520"/>
                <a:gd name="connsiteY85" fmla="*/ 337457 h 2503714"/>
                <a:gd name="connsiteX86" fmla="*/ 2813520 w 3575520"/>
                <a:gd name="connsiteY86" fmla="*/ 326572 h 2503714"/>
                <a:gd name="connsiteX87" fmla="*/ 2704663 w 3575520"/>
                <a:gd name="connsiteY87" fmla="*/ 304800 h 2503714"/>
                <a:gd name="connsiteX88" fmla="*/ 2661120 w 3575520"/>
                <a:gd name="connsiteY88" fmla="*/ 293914 h 2503714"/>
                <a:gd name="connsiteX89" fmla="*/ 2595806 w 3575520"/>
                <a:gd name="connsiteY89" fmla="*/ 272143 h 2503714"/>
                <a:gd name="connsiteX90" fmla="*/ 2563148 w 3575520"/>
                <a:gd name="connsiteY90" fmla="*/ 261257 h 2503714"/>
                <a:gd name="connsiteX91" fmla="*/ 2519606 w 3575520"/>
                <a:gd name="connsiteY91" fmla="*/ 250372 h 2503714"/>
                <a:gd name="connsiteX92" fmla="*/ 2486948 w 3575520"/>
                <a:gd name="connsiteY92" fmla="*/ 228600 h 2503714"/>
                <a:gd name="connsiteX93" fmla="*/ 2356320 w 3575520"/>
                <a:gd name="connsiteY93" fmla="*/ 195943 h 2503714"/>
                <a:gd name="connsiteX94" fmla="*/ 2323663 w 3575520"/>
                <a:gd name="connsiteY94" fmla="*/ 174172 h 2503714"/>
                <a:gd name="connsiteX95" fmla="*/ 2258348 w 3575520"/>
                <a:gd name="connsiteY95" fmla="*/ 152400 h 2503714"/>
                <a:gd name="connsiteX96" fmla="*/ 2160377 w 3575520"/>
                <a:gd name="connsiteY96" fmla="*/ 108857 h 2503714"/>
                <a:gd name="connsiteX97" fmla="*/ 2116834 w 3575520"/>
                <a:gd name="connsiteY97" fmla="*/ 87086 h 2503714"/>
                <a:gd name="connsiteX98" fmla="*/ 2051520 w 3575520"/>
                <a:gd name="connsiteY98" fmla="*/ 65314 h 2503714"/>
                <a:gd name="connsiteX99" fmla="*/ 1986206 w 3575520"/>
                <a:gd name="connsiteY99" fmla="*/ 43543 h 2503714"/>
                <a:gd name="connsiteX100" fmla="*/ 1931777 w 3575520"/>
                <a:gd name="connsiteY100" fmla="*/ 0 h 2503714"/>
                <a:gd name="connsiteX0" fmla="*/ 1932494 w 3576237"/>
                <a:gd name="connsiteY0" fmla="*/ 0 h 2503714"/>
                <a:gd name="connsiteX1" fmla="*/ 1823637 w 3576237"/>
                <a:gd name="connsiteY1" fmla="*/ 43543 h 2503714"/>
                <a:gd name="connsiteX2" fmla="*/ 1693008 w 3576237"/>
                <a:gd name="connsiteY2" fmla="*/ 65314 h 2503714"/>
                <a:gd name="connsiteX3" fmla="*/ 1660351 w 3576237"/>
                <a:gd name="connsiteY3" fmla="*/ 76200 h 2503714"/>
                <a:gd name="connsiteX4" fmla="*/ 1486180 w 3576237"/>
                <a:gd name="connsiteY4" fmla="*/ 108857 h 2503714"/>
                <a:gd name="connsiteX5" fmla="*/ 1453523 w 3576237"/>
                <a:gd name="connsiteY5" fmla="*/ 119743 h 2503714"/>
                <a:gd name="connsiteX6" fmla="*/ 1388208 w 3576237"/>
                <a:gd name="connsiteY6" fmla="*/ 152400 h 2503714"/>
                <a:gd name="connsiteX7" fmla="*/ 1333780 w 3576237"/>
                <a:gd name="connsiteY7" fmla="*/ 185057 h 2503714"/>
                <a:gd name="connsiteX8" fmla="*/ 1301123 w 3576237"/>
                <a:gd name="connsiteY8" fmla="*/ 206829 h 2503714"/>
                <a:gd name="connsiteX9" fmla="*/ 1257580 w 3576237"/>
                <a:gd name="connsiteY9" fmla="*/ 228600 h 2503714"/>
                <a:gd name="connsiteX10" fmla="*/ 1214037 w 3576237"/>
                <a:gd name="connsiteY10" fmla="*/ 261257 h 2503714"/>
                <a:gd name="connsiteX11" fmla="*/ 1116065 w 3576237"/>
                <a:gd name="connsiteY11" fmla="*/ 304800 h 2503714"/>
                <a:gd name="connsiteX12" fmla="*/ 1094294 w 3576237"/>
                <a:gd name="connsiteY12" fmla="*/ 326572 h 2503714"/>
                <a:gd name="connsiteX13" fmla="*/ 1018094 w 3576237"/>
                <a:gd name="connsiteY13" fmla="*/ 359229 h 2503714"/>
                <a:gd name="connsiteX14" fmla="*/ 985437 w 3576237"/>
                <a:gd name="connsiteY14" fmla="*/ 391886 h 2503714"/>
                <a:gd name="connsiteX15" fmla="*/ 941894 w 3576237"/>
                <a:gd name="connsiteY15" fmla="*/ 413657 h 2503714"/>
                <a:gd name="connsiteX16" fmla="*/ 909237 w 3576237"/>
                <a:gd name="connsiteY16" fmla="*/ 435429 h 2503714"/>
                <a:gd name="connsiteX17" fmla="*/ 865694 w 3576237"/>
                <a:gd name="connsiteY17" fmla="*/ 457200 h 2503714"/>
                <a:gd name="connsiteX18" fmla="*/ 735065 w 3576237"/>
                <a:gd name="connsiteY18" fmla="*/ 555172 h 2503714"/>
                <a:gd name="connsiteX19" fmla="*/ 647980 w 3576237"/>
                <a:gd name="connsiteY19" fmla="*/ 620486 h 2503714"/>
                <a:gd name="connsiteX20" fmla="*/ 626208 w 3576237"/>
                <a:gd name="connsiteY20" fmla="*/ 653143 h 2503714"/>
                <a:gd name="connsiteX21" fmla="*/ 604437 w 3576237"/>
                <a:gd name="connsiteY21" fmla="*/ 718457 h 2503714"/>
                <a:gd name="connsiteX22" fmla="*/ 582665 w 3576237"/>
                <a:gd name="connsiteY22" fmla="*/ 816429 h 2503714"/>
                <a:gd name="connsiteX23" fmla="*/ 560894 w 3576237"/>
                <a:gd name="connsiteY23" fmla="*/ 1023257 h 2503714"/>
                <a:gd name="connsiteX24" fmla="*/ 550008 w 3576237"/>
                <a:gd name="connsiteY24" fmla="*/ 1099457 h 2503714"/>
                <a:gd name="connsiteX25" fmla="*/ 560894 w 3576237"/>
                <a:gd name="connsiteY25" fmla="*/ 1240972 h 2503714"/>
                <a:gd name="connsiteX26" fmla="*/ 571780 w 3576237"/>
                <a:gd name="connsiteY26" fmla="*/ 1426029 h 2503714"/>
                <a:gd name="connsiteX27" fmla="*/ 378416 w 3576237"/>
                <a:gd name="connsiteY27" fmla="*/ 1775958 h 2503714"/>
                <a:gd name="connsiteX28" fmla="*/ 191136 w 3576237"/>
                <a:gd name="connsiteY28" fmla="*/ 1906587 h 2503714"/>
                <a:gd name="connsiteX29" fmla="*/ 11535 w 3576237"/>
                <a:gd name="connsiteY29" fmla="*/ 2017938 h 2503714"/>
                <a:gd name="connsiteX30" fmla="*/ 539123 w 3576237"/>
                <a:gd name="connsiteY30" fmla="*/ 1970314 h 2503714"/>
                <a:gd name="connsiteX31" fmla="*/ 517351 w 3576237"/>
                <a:gd name="connsiteY31" fmla="*/ 2100943 h 2503714"/>
                <a:gd name="connsiteX32" fmla="*/ 560894 w 3576237"/>
                <a:gd name="connsiteY32" fmla="*/ 2188029 h 2503714"/>
                <a:gd name="connsiteX33" fmla="*/ 593551 w 3576237"/>
                <a:gd name="connsiteY33" fmla="*/ 2198914 h 2503714"/>
                <a:gd name="connsiteX34" fmla="*/ 647980 w 3576237"/>
                <a:gd name="connsiteY34" fmla="*/ 2242457 h 2503714"/>
                <a:gd name="connsiteX35" fmla="*/ 691523 w 3576237"/>
                <a:gd name="connsiteY35" fmla="*/ 2253343 h 2503714"/>
                <a:gd name="connsiteX36" fmla="*/ 724180 w 3576237"/>
                <a:gd name="connsiteY36" fmla="*/ 2264229 h 2503714"/>
                <a:gd name="connsiteX37" fmla="*/ 843923 w 3576237"/>
                <a:gd name="connsiteY37" fmla="*/ 2286000 h 2503714"/>
                <a:gd name="connsiteX38" fmla="*/ 931008 w 3576237"/>
                <a:gd name="connsiteY38" fmla="*/ 2307772 h 2503714"/>
                <a:gd name="connsiteX39" fmla="*/ 1007208 w 3576237"/>
                <a:gd name="connsiteY39" fmla="*/ 2329543 h 2503714"/>
                <a:gd name="connsiteX40" fmla="*/ 1094294 w 3576237"/>
                <a:gd name="connsiteY40" fmla="*/ 2351314 h 2503714"/>
                <a:gd name="connsiteX41" fmla="*/ 1181380 w 3576237"/>
                <a:gd name="connsiteY41" fmla="*/ 2362200 h 2503714"/>
                <a:gd name="connsiteX42" fmla="*/ 1290237 w 3576237"/>
                <a:gd name="connsiteY42" fmla="*/ 2383972 h 2503714"/>
                <a:gd name="connsiteX43" fmla="*/ 1333780 w 3576237"/>
                <a:gd name="connsiteY43" fmla="*/ 2394857 h 2503714"/>
                <a:gd name="connsiteX44" fmla="*/ 1431751 w 3576237"/>
                <a:gd name="connsiteY44" fmla="*/ 2405743 h 2503714"/>
                <a:gd name="connsiteX45" fmla="*/ 1486180 w 3576237"/>
                <a:gd name="connsiteY45" fmla="*/ 2416629 h 2503714"/>
                <a:gd name="connsiteX46" fmla="*/ 1878065 w 3576237"/>
                <a:gd name="connsiteY46" fmla="*/ 2438400 h 2503714"/>
                <a:gd name="connsiteX47" fmla="*/ 2030465 w 3576237"/>
                <a:gd name="connsiteY47" fmla="*/ 2460172 h 2503714"/>
                <a:gd name="connsiteX48" fmla="*/ 2531208 w 3576237"/>
                <a:gd name="connsiteY48" fmla="*/ 2481943 h 2503714"/>
                <a:gd name="connsiteX49" fmla="*/ 2792465 w 3576237"/>
                <a:gd name="connsiteY49" fmla="*/ 2492829 h 2503714"/>
                <a:gd name="connsiteX50" fmla="*/ 2901323 w 3576237"/>
                <a:gd name="connsiteY50" fmla="*/ 2503714 h 2503714"/>
                <a:gd name="connsiteX51" fmla="*/ 3021065 w 3576237"/>
                <a:gd name="connsiteY51" fmla="*/ 2492829 h 2503714"/>
                <a:gd name="connsiteX52" fmla="*/ 3217008 w 3576237"/>
                <a:gd name="connsiteY52" fmla="*/ 2460172 h 2503714"/>
                <a:gd name="connsiteX53" fmla="*/ 3304094 w 3576237"/>
                <a:gd name="connsiteY53" fmla="*/ 2438400 h 2503714"/>
                <a:gd name="connsiteX54" fmla="*/ 3369408 w 3576237"/>
                <a:gd name="connsiteY54" fmla="*/ 2416629 h 2503714"/>
                <a:gd name="connsiteX55" fmla="*/ 3423837 w 3576237"/>
                <a:gd name="connsiteY55" fmla="*/ 2383972 h 2503714"/>
                <a:gd name="connsiteX56" fmla="*/ 3445608 w 3576237"/>
                <a:gd name="connsiteY56" fmla="*/ 2362200 h 2503714"/>
                <a:gd name="connsiteX57" fmla="*/ 3467380 w 3576237"/>
                <a:gd name="connsiteY57" fmla="*/ 2296886 h 2503714"/>
                <a:gd name="connsiteX58" fmla="*/ 3489151 w 3576237"/>
                <a:gd name="connsiteY58" fmla="*/ 2264229 h 2503714"/>
                <a:gd name="connsiteX59" fmla="*/ 3510923 w 3576237"/>
                <a:gd name="connsiteY59" fmla="*/ 2198914 h 2503714"/>
                <a:gd name="connsiteX60" fmla="*/ 3532694 w 3576237"/>
                <a:gd name="connsiteY60" fmla="*/ 2122714 h 2503714"/>
                <a:gd name="connsiteX61" fmla="*/ 3543580 w 3576237"/>
                <a:gd name="connsiteY61" fmla="*/ 2090057 h 2503714"/>
                <a:gd name="connsiteX62" fmla="*/ 3554465 w 3576237"/>
                <a:gd name="connsiteY62" fmla="*/ 2035629 h 2503714"/>
                <a:gd name="connsiteX63" fmla="*/ 3576237 w 3576237"/>
                <a:gd name="connsiteY63" fmla="*/ 1861457 h 2503714"/>
                <a:gd name="connsiteX64" fmla="*/ 3565351 w 3576237"/>
                <a:gd name="connsiteY64" fmla="*/ 1567543 h 2503714"/>
                <a:gd name="connsiteX65" fmla="*/ 3554465 w 3576237"/>
                <a:gd name="connsiteY65" fmla="*/ 1491343 h 2503714"/>
                <a:gd name="connsiteX66" fmla="*/ 3543580 w 3576237"/>
                <a:gd name="connsiteY66" fmla="*/ 1382486 h 2503714"/>
                <a:gd name="connsiteX67" fmla="*/ 3532694 w 3576237"/>
                <a:gd name="connsiteY67" fmla="*/ 1317172 h 2503714"/>
                <a:gd name="connsiteX68" fmla="*/ 3510923 w 3576237"/>
                <a:gd name="connsiteY68" fmla="*/ 1186543 h 2503714"/>
                <a:gd name="connsiteX69" fmla="*/ 3500037 w 3576237"/>
                <a:gd name="connsiteY69" fmla="*/ 1121229 h 2503714"/>
                <a:gd name="connsiteX70" fmla="*/ 3478265 w 3576237"/>
                <a:gd name="connsiteY70" fmla="*/ 1045029 h 2503714"/>
                <a:gd name="connsiteX71" fmla="*/ 3456494 w 3576237"/>
                <a:gd name="connsiteY71" fmla="*/ 957943 h 2503714"/>
                <a:gd name="connsiteX72" fmla="*/ 3445608 w 3576237"/>
                <a:gd name="connsiteY72" fmla="*/ 925286 h 2503714"/>
                <a:gd name="connsiteX73" fmla="*/ 3423837 w 3576237"/>
                <a:gd name="connsiteY73" fmla="*/ 903514 h 2503714"/>
                <a:gd name="connsiteX74" fmla="*/ 3358523 w 3576237"/>
                <a:gd name="connsiteY74" fmla="*/ 751114 h 2503714"/>
                <a:gd name="connsiteX75" fmla="*/ 3336751 w 3576237"/>
                <a:gd name="connsiteY75" fmla="*/ 718457 h 2503714"/>
                <a:gd name="connsiteX76" fmla="*/ 3314980 w 3576237"/>
                <a:gd name="connsiteY76" fmla="*/ 653143 h 2503714"/>
                <a:gd name="connsiteX77" fmla="*/ 3293208 w 3576237"/>
                <a:gd name="connsiteY77" fmla="*/ 620486 h 2503714"/>
                <a:gd name="connsiteX78" fmla="*/ 3271437 w 3576237"/>
                <a:gd name="connsiteY78" fmla="*/ 598714 h 2503714"/>
                <a:gd name="connsiteX79" fmla="*/ 3227894 w 3576237"/>
                <a:gd name="connsiteY79" fmla="*/ 533400 h 2503714"/>
                <a:gd name="connsiteX80" fmla="*/ 3162580 w 3576237"/>
                <a:gd name="connsiteY80" fmla="*/ 457200 h 2503714"/>
                <a:gd name="connsiteX81" fmla="*/ 3097265 w 3576237"/>
                <a:gd name="connsiteY81" fmla="*/ 435429 h 2503714"/>
                <a:gd name="connsiteX82" fmla="*/ 2999294 w 3576237"/>
                <a:gd name="connsiteY82" fmla="*/ 391886 h 2503714"/>
                <a:gd name="connsiteX83" fmla="*/ 2966637 w 3576237"/>
                <a:gd name="connsiteY83" fmla="*/ 381000 h 2503714"/>
                <a:gd name="connsiteX84" fmla="*/ 2933980 w 3576237"/>
                <a:gd name="connsiteY84" fmla="*/ 359229 h 2503714"/>
                <a:gd name="connsiteX85" fmla="*/ 2846894 w 3576237"/>
                <a:gd name="connsiteY85" fmla="*/ 337457 h 2503714"/>
                <a:gd name="connsiteX86" fmla="*/ 2814237 w 3576237"/>
                <a:gd name="connsiteY86" fmla="*/ 326572 h 2503714"/>
                <a:gd name="connsiteX87" fmla="*/ 2705380 w 3576237"/>
                <a:gd name="connsiteY87" fmla="*/ 304800 h 2503714"/>
                <a:gd name="connsiteX88" fmla="*/ 2661837 w 3576237"/>
                <a:gd name="connsiteY88" fmla="*/ 293914 h 2503714"/>
                <a:gd name="connsiteX89" fmla="*/ 2596523 w 3576237"/>
                <a:gd name="connsiteY89" fmla="*/ 272143 h 2503714"/>
                <a:gd name="connsiteX90" fmla="*/ 2563865 w 3576237"/>
                <a:gd name="connsiteY90" fmla="*/ 261257 h 2503714"/>
                <a:gd name="connsiteX91" fmla="*/ 2520323 w 3576237"/>
                <a:gd name="connsiteY91" fmla="*/ 250372 h 2503714"/>
                <a:gd name="connsiteX92" fmla="*/ 2487665 w 3576237"/>
                <a:gd name="connsiteY92" fmla="*/ 228600 h 2503714"/>
                <a:gd name="connsiteX93" fmla="*/ 2357037 w 3576237"/>
                <a:gd name="connsiteY93" fmla="*/ 195943 h 2503714"/>
                <a:gd name="connsiteX94" fmla="*/ 2324380 w 3576237"/>
                <a:gd name="connsiteY94" fmla="*/ 174172 h 2503714"/>
                <a:gd name="connsiteX95" fmla="*/ 2259065 w 3576237"/>
                <a:gd name="connsiteY95" fmla="*/ 152400 h 2503714"/>
                <a:gd name="connsiteX96" fmla="*/ 2161094 w 3576237"/>
                <a:gd name="connsiteY96" fmla="*/ 108857 h 2503714"/>
                <a:gd name="connsiteX97" fmla="*/ 2117551 w 3576237"/>
                <a:gd name="connsiteY97" fmla="*/ 87086 h 2503714"/>
                <a:gd name="connsiteX98" fmla="*/ 2052237 w 3576237"/>
                <a:gd name="connsiteY98" fmla="*/ 65314 h 2503714"/>
                <a:gd name="connsiteX99" fmla="*/ 1986923 w 3576237"/>
                <a:gd name="connsiteY99" fmla="*/ 43543 h 2503714"/>
                <a:gd name="connsiteX100" fmla="*/ 1932494 w 3576237"/>
                <a:gd name="connsiteY100" fmla="*/ 0 h 2503714"/>
                <a:gd name="connsiteX0" fmla="*/ 1986190 w 3629933"/>
                <a:gd name="connsiteY0" fmla="*/ 0 h 2503714"/>
                <a:gd name="connsiteX1" fmla="*/ 1877333 w 3629933"/>
                <a:gd name="connsiteY1" fmla="*/ 43543 h 2503714"/>
                <a:gd name="connsiteX2" fmla="*/ 1746704 w 3629933"/>
                <a:gd name="connsiteY2" fmla="*/ 65314 h 2503714"/>
                <a:gd name="connsiteX3" fmla="*/ 1714047 w 3629933"/>
                <a:gd name="connsiteY3" fmla="*/ 76200 h 2503714"/>
                <a:gd name="connsiteX4" fmla="*/ 1539876 w 3629933"/>
                <a:gd name="connsiteY4" fmla="*/ 108857 h 2503714"/>
                <a:gd name="connsiteX5" fmla="*/ 1507219 w 3629933"/>
                <a:gd name="connsiteY5" fmla="*/ 119743 h 2503714"/>
                <a:gd name="connsiteX6" fmla="*/ 1441904 w 3629933"/>
                <a:gd name="connsiteY6" fmla="*/ 152400 h 2503714"/>
                <a:gd name="connsiteX7" fmla="*/ 1387476 w 3629933"/>
                <a:gd name="connsiteY7" fmla="*/ 185057 h 2503714"/>
                <a:gd name="connsiteX8" fmla="*/ 1354819 w 3629933"/>
                <a:gd name="connsiteY8" fmla="*/ 206829 h 2503714"/>
                <a:gd name="connsiteX9" fmla="*/ 1311276 w 3629933"/>
                <a:gd name="connsiteY9" fmla="*/ 228600 h 2503714"/>
                <a:gd name="connsiteX10" fmla="*/ 1267733 w 3629933"/>
                <a:gd name="connsiteY10" fmla="*/ 261257 h 2503714"/>
                <a:gd name="connsiteX11" fmla="*/ 1169761 w 3629933"/>
                <a:gd name="connsiteY11" fmla="*/ 304800 h 2503714"/>
                <a:gd name="connsiteX12" fmla="*/ 1147990 w 3629933"/>
                <a:gd name="connsiteY12" fmla="*/ 326572 h 2503714"/>
                <a:gd name="connsiteX13" fmla="*/ 1071790 w 3629933"/>
                <a:gd name="connsiteY13" fmla="*/ 359229 h 2503714"/>
                <a:gd name="connsiteX14" fmla="*/ 1039133 w 3629933"/>
                <a:gd name="connsiteY14" fmla="*/ 391886 h 2503714"/>
                <a:gd name="connsiteX15" fmla="*/ 995590 w 3629933"/>
                <a:gd name="connsiteY15" fmla="*/ 413657 h 2503714"/>
                <a:gd name="connsiteX16" fmla="*/ 962933 w 3629933"/>
                <a:gd name="connsiteY16" fmla="*/ 435429 h 2503714"/>
                <a:gd name="connsiteX17" fmla="*/ 919390 w 3629933"/>
                <a:gd name="connsiteY17" fmla="*/ 457200 h 2503714"/>
                <a:gd name="connsiteX18" fmla="*/ 788761 w 3629933"/>
                <a:gd name="connsiteY18" fmla="*/ 555172 h 2503714"/>
                <a:gd name="connsiteX19" fmla="*/ 701676 w 3629933"/>
                <a:gd name="connsiteY19" fmla="*/ 620486 h 2503714"/>
                <a:gd name="connsiteX20" fmla="*/ 679904 w 3629933"/>
                <a:gd name="connsiteY20" fmla="*/ 653143 h 2503714"/>
                <a:gd name="connsiteX21" fmla="*/ 658133 w 3629933"/>
                <a:gd name="connsiteY21" fmla="*/ 718457 h 2503714"/>
                <a:gd name="connsiteX22" fmla="*/ 636361 w 3629933"/>
                <a:gd name="connsiteY22" fmla="*/ 816429 h 2503714"/>
                <a:gd name="connsiteX23" fmla="*/ 614590 w 3629933"/>
                <a:gd name="connsiteY23" fmla="*/ 1023257 h 2503714"/>
                <a:gd name="connsiteX24" fmla="*/ 603704 w 3629933"/>
                <a:gd name="connsiteY24" fmla="*/ 1099457 h 2503714"/>
                <a:gd name="connsiteX25" fmla="*/ 614590 w 3629933"/>
                <a:gd name="connsiteY25" fmla="*/ 1240972 h 2503714"/>
                <a:gd name="connsiteX26" fmla="*/ 625476 w 3629933"/>
                <a:gd name="connsiteY26" fmla="*/ 1426029 h 2503714"/>
                <a:gd name="connsiteX27" fmla="*/ 432112 w 3629933"/>
                <a:gd name="connsiteY27" fmla="*/ 1775958 h 2503714"/>
                <a:gd name="connsiteX28" fmla="*/ 244832 w 3629933"/>
                <a:gd name="connsiteY28" fmla="*/ 1906587 h 2503714"/>
                <a:gd name="connsiteX29" fmla="*/ 9527 w 3629933"/>
                <a:gd name="connsiteY29" fmla="*/ 2006428 h 2503714"/>
                <a:gd name="connsiteX30" fmla="*/ 592819 w 3629933"/>
                <a:gd name="connsiteY30" fmla="*/ 1970314 h 2503714"/>
                <a:gd name="connsiteX31" fmla="*/ 571047 w 3629933"/>
                <a:gd name="connsiteY31" fmla="*/ 2100943 h 2503714"/>
                <a:gd name="connsiteX32" fmla="*/ 614590 w 3629933"/>
                <a:gd name="connsiteY32" fmla="*/ 2188029 h 2503714"/>
                <a:gd name="connsiteX33" fmla="*/ 647247 w 3629933"/>
                <a:gd name="connsiteY33" fmla="*/ 2198914 h 2503714"/>
                <a:gd name="connsiteX34" fmla="*/ 701676 w 3629933"/>
                <a:gd name="connsiteY34" fmla="*/ 2242457 h 2503714"/>
                <a:gd name="connsiteX35" fmla="*/ 745219 w 3629933"/>
                <a:gd name="connsiteY35" fmla="*/ 2253343 h 2503714"/>
                <a:gd name="connsiteX36" fmla="*/ 777876 w 3629933"/>
                <a:gd name="connsiteY36" fmla="*/ 2264229 h 2503714"/>
                <a:gd name="connsiteX37" fmla="*/ 897619 w 3629933"/>
                <a:gd name="connsiteY37" fmla="*/ 2286000 h 2503714"/>
                <a:gd name="connsiteX38" fmla="*/ 984704 w 3629933"/>
                <a:gd name="connsiteY38" fmla="*/ 2307772 h 2503714"/>
                <a:gd name="connsiteX39" fmla="*/ 1060904 w 3629933"/>
                <a:gd name="connsiteY39" fmla="*/ 2329543 h 2503714"/>
                <a:gd name="connsiteX40" fmla="*/ 1147990 w 3629933"/>
                <a:gd name="connsiteY40" fmla="*/ 2351314 h 2503714"/>
                <a:gd name="connsiteX41" fmla="*/ 1235076 w 3629933"/>
                <a:gd name="connsiteY41" fmla="*/ 2362200 h 2503714"/>
                <a:gd name="connsiteX42" fmla="*/ 1343933 w 3629933"/>
                <a:gd name="connsiteY42" fmla="*/ 2383972 h 2503714"/>
                <a:gd name="connsiteX43" fmla="*/ 1387476 w 3629933"/>
                <a:gd name="connsiteY43" fmla="*/ 2394857 h 2503714"/>
                <a:gd name="connsiteX44" fmla="*/ 1485447 w 3629933"/>
                <a:gd name="connsiteY44" fmla="*/ 2405743 h 2503714"/>
                <a:gd name="connsiteX45" fmla="*/ 1539876 w 3629933"/>
                <a:gd name="connsiteY45" fmla="*/ 2416629 h 2503714"/>
                <a:gd name="connsiteX46" fmla="*/ 1931761 w 3629933"/>
                <a:gd name="connsiteY46" fmla="*/ 2438400 h 2503714"/>
                <a:gd name="connsiteX47" fmla="*/ 2084161 w 3629933"/>
                <a:gd name="connsiteY47" fmla="*/ 2460172 h 2503714"/>
                <a:gd name="connsiteX48" fmla="*/ 2584904 w 3629933"/>
                <a:gd name="connsiteY48" fmla="*/ 2481943 h 2503714"/>
                <a:gd name="connsiteX49" fmla="*/ 2846161 w 3629933"/>
                <a:gd name="connsiteY49" fmla="*/ 2492829 h 2503714"/>
                <a:gd name="connsiteX50" fmla="*/ 2955019 w 3629933"/>
                <a:gd name="connsiteY50" fmla="*/ 2503714 h 2503714"/>
                <a:gd name="connsiteX51" fmla="*/ 3074761 w 3629933"/>
                <a:gd name="connsiteY51" fmla="*/ 2492829 h 2503714"/>
                <a:gd name="connsiteX52" fmla="*/ 3270704 w 3629933"/>
                <a:gd name="connsiteY52" fmla="*/ 2460172 h 2503714"/>
                <a:gd name="connsiteX53" fmla="*/ 3357790 w 3629933"/>
                <a:gd name="connsiteY53" fmla="*/ 2438400 h 2503714"/>
                <a:gd name="connsiteX54" fmla="*/ 3423104 w 3629933"/>
                <a:gd name="connsiteY54" fmla="*/ 2416629 h 2503714"/>
                <a:gd name="connsiteX55" fmla="*/ 3477533 w 3629933"/>
                <a:gd name="connsiteY55" fmla="*/ 2383972 h 2503714"/>
                <a:gd name="connsiteX56" fmla="*/ 3499304 w 3629933"/>
                <a:gd name="connsiteY56" fmla="*/ 2362200 h 2503714"/>
                <a:gd name="connsiteX57" fmla="*/ 3521076 w 3629933"/>
                <a:gd name="connsiteY57" fmla="*/ 2296886 h 2503714"/>
                <a:gd name="connsiteX58" fmla="*/ 3542847 w 3629933"/>
                <a:gd name="connsiteY58" fmla="*/ 2264229 h 2503714"/>
                <a:gd name="connsiteX59" fmla="*/ 3564619 w 3629933"/>
                <a:gd name="connsiteY59" fmla="*/ 2198914 h 2503714"/>
                <a:gd name="connsiteX60" fmla="*/ 3586390 w 3629933"/>
                <a:gd name="connsiteY60" fmla="*/ 2122714 h 2503714"/>
                <a:gd name="connsiteX61" fmla="*/ 3597276 w 3629933"/>
                <a:gd name="connsiteY61" fmla="*/ 2090057 h 2503714"/>
                <a:gd name="connsiteX62" fmla="*/ 3608161 w 3629933"/>
                <a:gd name="connsiteY62" fmla="*/ 2035629 h 2503714"/>
                <a:gd name="connsiteX63" fmla="*/ 3629933 w 3629933"/>
                <a:gd name="connsiteY63" fmla="*/ 1861457 h 2503714"/>
                <a:gd name="connsiteX64" fmla="*/ 3619047 w 3629933"/>
                <a:gd name="connsiteY64" fmla="*/ 1567543 h 2503714"/>
                <a:gd name="connsiteX65" fmla="*/ 3608161 w 3629933"/>
                <a:gd name="connsiteY65" fmla="*/ 1491343 h 2503714"/>
                <a:gd name="connsiteX66" fmla="*/ 3597276 w 3629933"/>
                <a:gd name="connsiteY66" fmla="*/ 1382486 h 2503714"/>
                <a:gd name="connsiteX67" fmla="*/ 3586390 w 3629933"/>
                <a:gd name="connsiteY67" fmla="*/ 1317172 h 2503714"/>
                <a:gd name="connsiteX68" fmla="*/ 3564619 w 3629933"/>
                <a:gd name="connsiteY68" fmla="*/ 1186543 h 2503714"/>
                <a:gd name="connsiteX69" fmla="*/ 3553733 w 3629933"/>
                <a:gd name="connsiteY69" fmla="*/ 1121229 h 2503714"/>
                <a:gd name="connsiteX70" fmla="*/ 3531961 w 3629933"/>
                <a:gd name="connsiteY70" fmla="*/ 1045029 h 2503714"/>
                <a:gd name="connsiteX71" fmla="*/ 3510190 w 3629933"/>
                <a:gd name="connsiteY71" fmla="*/ 957943 h 2503714"/>
                <a:gd name="connsiteX72" fmla="*/ 3499304 w 3629933"/>
                <a:gd name="connsiteY72" fmla="*/ 925286 h 2503714"/>
                <a:gd name="connsiteX73" fmla="*/ 3477533 w 3629933"/>
                <a:gd name="connsiteY73" fmla="*/ 903514 h 2503714"/>
                <a:gd name="connsiteX74" fmla="*/ 3412219 w 3629933"/>
                <a:gd name="connsiteY74" fmla="*/ 751114 h 2503714"/>
                <a:gd name="connsiteX75" fmla="*/ 3390447 w 3629933"/>
                <a:gd name="connsiteY75" fmla="*/ 718457 h 2503714"/>
                <a:gd name="connsiteX76" fmla="*/ 3368676 w 3629933"/>
                <a:gd name="connsiteY76" fmla="*/ 653143 h 2503714"/>
                <a:gd name="connsiteX77" fmla="*/ 3346904 w 3629933"/>
                <a:gd name="connsiteY77" fmla="*/ 620486 h 2503714"/>
                <a:gd name="connsiteX78" fmla="*/ 3325133 w 3629933"/>
                <a:gd name="connsiteY78" fmla="*/ 598714 h 2503714"/>
                <a:gd name="connsiteX79" fmla="*/ 3281590 w 3629933"/>
                <a:gd name="connsiteY79" fmla="*/ 533400 h 2503714"/>
                <a:gd name="connsiteX80" fmla="*/ 3216276 w 3629933"/>
                <a:gd name="connsiteY80" fmla="*/ 457200 h 2503714"/>
                <a:gd name="connsiteX81" fmla="*/ 3150961 w 3629933"/>
                <a:gd name="connsiteY81" fmla="*/ 435429 h 2503714"/>
                <a:gd name="connsiteX82" fmla="*/ 3052990 w 3629933"/>
                <a:gd name="connsiteY82" fmla="*/ 391886 h 2503714"/>
                <a:gd name="connsiteX83" fmla="*/ 3020333 w 3629933"/>
                <a:gd name="connsiteY83" fmla="*/ 381000 h 2503714"/>
                <a:gd name="connsiteX84" fmla="*/ 2987676 w 3629933"/>
                <a:gd name="connsiteY84" fmla="*/ 359229 h 2503714"/>
                <a:gd name="connsiteX85" fmla="*/ 2900590 w 3629933"/>
                <a:gd name="connsiteY85" fmla="*/ 337457 h 2503714"/>
                <a:gd name="connsiteX86" fmla="*/ 2867933 w 3629933"/>
                <a:gd name="connsiteY86" fmla="*/ 326572 h 2503714"/>
                <a:gd name="connsiteX87" fmla="*/ 2759076 w 3629933"/>
                <a:gd name="connsiteY87" fmla="*/ 304800 h 2503714"/>
                <a:gd name="connsiteX88" fmla="*/ 2715533 w 3629933"/>
                <a:gd name="connsiteY88" fmla="*/ 293914 h 2503714"/>
                <a:gd name="connsiteX89" fmla="*/ 2650219 w 3629933"/>
                <a:gd name="connsiteY89" fmla="*/ 272143 h 2503714"/>
                <a:gd name="connsiteX90" fmla="*/ 2617561 w 3629933"/>
                <a:gd name="connsiteY90" fmla="*/ 261257 h 2503714"/>
                <a:gd name="connsiteX91" fmla="*/ 2574019 w 3629933"/>
                <a:gd name="connsiteY91" fmla="*/ 250372 h 2503714"/>
                <a:gd name="connsiteX92" fmla="*/ 2541361 w 3629933"/>
                <a:gd name="connsiteY92" fmla="*/ 228600 h 2503714"/>
                <a:gd name="connsiteX93" fmla="*/ 2410733 w 3629933"/>
                <a:gd name="connsiteY93" fmla="*/ 195943 h 2503714"/>
                <a:gd name="connsiteX94" fmla="*/ 2378076 w 3629933"/>
                <a:gd name="connsiteY94" fmla="*/ 174172 h 2503714"/>
                <a:gd name="connsiteX95" fmla="*/ 2312761 w 3629933"/>
                <a:gd name="connsiteY95" fmla="*/ 152400 h 2503714"/>
                <a:gd name="connsiteX96" fmla="*/ 2214790 w 3629933"/>
                <a:gd name="connsiteY96" fmla="*/ 108857 h 2503714"/>
                <a:gd name="connsiteX97" fmla="*/ 2171247 w 3629933"/>
                <a:gd name="connsiteY97" fmla="*/ 87086 h 2503714"/>
                <a:gd name="connsiteX98" fmla="*/ 2105933 w 3629933"/>
                <a:gd name="connsiteY98" fmla="*/ 65314 h 2503714"/>
                <a:gd name="connsiteX99" fmla="*/ 2040619 w 3629933"/>
                <a:gd name="connsiteY99" fmla="*/ 43543 h 2503714"/>
                <a:gd name="connsiteX100" fmla="*/ 1986190 w 3629933"/>
                <a:gd name="connsiteY100" fmla="*/ 0 h 2503714"/>
                <a:gd name="connsiteX0" fmla="*/ 1989513 w 3633256"/>
                <a:gd name="connsiteY0" fmla="*/ 0 h 2503714"/>
                <a:gd name="connsiteX1" fmla="*/ 1880656 w 3633256"/>
                <a:gd name="connsiteY1" fmla="*/ 43543 h 2503714"/>
                <a:gd name="connsiteX2" fmla="*/ 1750027 w 3633256"/>
                <a:gd name="connsiteY2" fmla="*/ 65314 h 2503714"/>
                <a:gd name="connsiteX3" fmla="*/ 1717370 w 3633256"/>
                <a:gd name="connsiteY3" fmla="*/ 76200 h 2503714"/>
                <a:gd name="connsiteX4" fmla="*/ 1543199 w 3633256"/>
                <a:gd name="connsiteY4" fmla="*/ 108857 h 2503714"/>
                <a:gd name="connsiteX5" fmla="*/ 1510542 w 3633256"/>
                <a:gd name="connsiteY5" fmla="*/ 119743 h 2503714"/>
                <a:gd name="connsiteX6" fmla="*/ 1445227 w 3633256"/>
                <a:gd name="connsiteY6" fmla="*/ 152400 h 2503714"/>
                <a:gd name="connsiteX7" fmla="*/ 1390799 w 3633256"/>
                <a:gd name="connsiteY7" fmla="*/ 185057 h 2503714"/>
                <a:gd name="connsiteX8" fmla="*/ 1358142 w 3633256"/>
                <a:gd name="connsiteY8" fmla="*/ 206829 h 2503714"/>
                <a:gd name="connsiteX9" fmla="*/ 1314599 w 3633256"/>
                <a:gd name="connsiteY9" fmla="*/ 228600 h 2503714"/>
                <a:gd name="connsiteX10" fmla="*/ 1271056 w 3633256"/>
                <a:gd name="connsiteY10" fmla="*/ 261257 h 2503714"/>
                <a:gd name="connsiteX11" fmla="*/ 1173084 w 3633256"/>
                <a:gd name="connsiteY11" fmla="*/ 304800 h 2503714"/>
                <a:gd name="connsiteX12" fmla="*/ 1151313 w 3633256"/>
                <a:gd name="connsiteY12" fmla="*/ 326572 h 2503714"/>
                <a:gd name="connsiteX13" fmla="*/ 1075113 w 3633256"/>
                <a:gd name="connsiteY13" fmla="*/ 359229 h 2503714"/>
                <a:gd name="connsiteX14" fmla="*/ 1042456 w 3633256"/>
                <a:gd name="connsiteY14" fmla="*/ 391886 h 2503714"/>
                <a:gd name="connsiteX15" fmla="*/ 998913 w 3633256"/>
                <a:gd name="connsiteY15" fmla="*/ 413657 h 2503714"/>
                <a:gd name="connsiteX16" fmla="*/ 966256 w 3633256"/>
                <a:gd name="connsiteY16" fmla="*/ 435429 h 2503714"/>
                <a:gd name="connsiteX17" fmla="*/ 922713 w 3633256"/>
                <a:gd name="connsiteY17" fmla="*/ 457200 h 2503714"/>
                <a:gd name="connsiteX18" fmla="*/ 792084 w 3633256"/>
                <a:gd name="connsiteY18" fmla="*/ 555172 h 2503714"/>
                <a:gd name="connsiteX19" fmla="*/ 704999 w 3633256"/>
                <a:gd name="connsiteY19" fmla="*/ 620486 h 2503714"/>
                <a:gd name="connsiteX20" fmla="*/ 683227 w 3633256"/>
                <a:gd name="connsiteY20" fmla="*/ 653143 h 2503714"/>
                <a:gd name="connsiteX21" fmla="*/ 661456 w 3633256"/>
                <a:gd name="connsiteY21" fmla="*/ 718457 h 2503714"/>
                <a:gd name="connsiteX22" fmla="*/ 639684 w 3633256"/>
                <a:gd name="connsiteY22" fmla="*/ 816429 h 2503714"/>
                <a:gd name="connsiteX23" fmla="*/ 617913 w 3633256"/>
                <a:gd name="connsiteY23" fmla="*/ 1023257 h 2503714"/>
                <a:gd name="connsiteX24" fmla="*/ 607027 w 3633256"/>
                <a:gd name="connsiteY24" fmla="*/ 1099457 h 2503714"/>
                <a:gd name="connsiteX25" fmla="*/ 617913 w 3633256"/>
                <a:gd name="connsiteY25" fmla="*/ 1240972 h 2503714"/>
                <a:gd name="connsiteX26" fmla="*/ 628799 w 3633256"/>
                <a:gd name="connsiteY26" fmla="*/ 1426029 h 2503714"/>
                <a:gd name="connsiteX27" fmla="*/ 435435 w 3633256"/>
                <a:gd name="connsiteY27" fmla="*/ 1775958 h 2503714"/>
                <a:gd name="connsiteX28" fmla="*/ 248155 w 3633256"/>
                <a:gd name="connsiteY28" fmla="*/ 1906587 h 2503714"/>
                <a:gd name="connsiteX29" fmla="*/ 12850 w 3633256"/>
                <a:gd name="connsiteY29" fmla="*/ 2006428 h 2503714"/>
                <a:gd name="connsiteX30" fmla="*/ 39102 w 3633256"/>
                <a:gd name="connsiteY30" fmla="*/ 2258047 h 2503714"/>
                <a:gd name="connsiteX31" fmla="*/ 574370 w 3633256"/>
                <a:gd name="connsiteY31" fmla="*/ 2100943 h 2503714"/>
                <a:gd name="connsiteX32" fmla="*/ 617913 w 3633256"/>
                <a:gd name="connsiteY32" fmla="*/ 2188029 h 2503714"/>
                <a:gd name="connsiteX33" fmla="*/ 650570 w 3633256"/>
                <a:gd name="connsiteY33" fmla="*/ 2198914 h 2503714"/>
                <a:gd name="connsiteX34" fmla="*/ 704999 w 3633256"/>
                <a:gd name="connsiteY34" fmla="*/ 2242457 h 2503714"/>
                <a:gd name="connsiteX35" fmla="*/ 748542 w 3633256"/>
                <a:gd name="connsiteY35" fmla="*/ 2253343 h 2503714"/>
                <a:gd name="connsiteX36" fmla="*/ 781199 w 3633256"/>
                <a:gd name="connsiteY36" fmla="*/ 2264229 h 2503714"/>
                <a:gd name="connsiteX37" fmla="*/ 900942 w 3633256"/>
                <a:gd name="connsiteY37" fmla="*/ 2286000 h 2503714"/>
                <a:gd name="connsiteX38" fmla="*/ 988027 w 3633256"/>
                <a:gd name="connsiteY38" fmla="*/ 2307772 h 2503714"/>
                <a:gd name="connsiteX39" fmla="*/ 1064227 w 3633256"/>
                <a:gd name="connsiteY39" fmla="*/ 2329543 h 2503714"/>
                <a:gd name="connsiteX40" fmla="*/ 1151313 w 3633256"/>
                <a:gd name="connsiteY40" fmla="*/ 2351314 h 2503714"/>
                <a:gd name="connsiteX41" fmla="*/ 1238399 w 3633256"/>
                <a:gd name="connsiteY41" fmla="*/ 2362200 h 2503714"/>
                <a:gd name="connsiteX42" fmla="*/ 1347256 w 3633256"/>
                <a:gd name="connsiteY42" fmla="*/ 2383972 h 2503714"/>
                <a:gd name="connsiteX43" fmla="*/ 1390799 w 3633256"/>
                <a:gd name="connsiteY43" fmla="*/ 2394857 h 2503714"/>
                <a:gd name="connsiteX44" fmla="*/ 1488770 w 3633256"/>
                <a:gd name="connsiteY44" fmla="*/ 2405743 h 2503714"/>
                <a:gd name="connsiteX45" fmla="*/ 1543199 w 3633256"/>
                <a:gd name="connsiteY45" fmla="*/ 2416629 h 2503714"/>
                <a:gd name="connsiteX46" fmla="*/ 1935084 w 3633256"/>
                <a:gd name="connsiteY46" fmla="*/ 2438400 h 2503714"/>
                <a:gd name="connsiteX47" fmla="*/ 2087484 w 3633256"/>
                <a:gd name="connsiteY47" fmla="*/ 2460172 h 2503714"/>
                <a:gd name="connsiteX48" fmla="*/ 2588227 w 3633256"/>
                <a:gd name="connsiteY48" fmla="*/ 2481943 h 2503714"/>
                <a:gd name="connsiteX49" fmla="*/ 2849484 w 3633256"/>
                <a:gd name="connsiteY49" fmla="*/ 2492829 h 2503714"/>
                <a:gd name="connsiteX50" fmla="*/ 2958342 w 3633256"/>
                <a:gd name="connsiteY50" fmla="*/ 2503714 h 2503714"/>
                <a:gd name="connsiteX51" fmla="*/ 3078084 w 3633256"/>
                <a:gd name="connsiteY51" fmla="*/ 2492829 h 2503714"/>
                <a:gd name="connsiteX52" fmla="*/ 3274027 w 3633256"/>
                <a:gd name="connsiteY52" fmla="*/ 2460172 h 2503714"/>
                <a:gd name="connsiteX53" fmla="*/ 3361113 w 3633256"/>
                <a:gd name="connsiteY53" fmla="*/ 2438400 h 2503714"/>
                <a:gd name="connsiteX54" fmla="*/ 3426427 w 3633256"/>
                <a:gd name="connsiteY54" fmla="*/ 2416629 h 2503714"/>
                <a:gd name="connsiteX55" fmla="*/ 3480856 w 3633256"/>
                <a:gd name="connsiteY55" fmla="*/ 2383972 h 2503714"/>
                <a:gd name="connsiteX56" fmla="*/ 3502627 w 3633256"/>
                <a:gd name="connsiteY56" fmla="*/ 2362200 h 2503714"/>
                <a:gd name="connsiteX57" fmla="*/ 3524399 w 3633256"/>
                <a:gd name="connsiteY57" fmla="*/ 2296886 h 2503714"/>
                <a:gd name="connsiteX58" fmla="*/ 3546170 w 3633256"/>
                <a:gd name="connsiteY58" fmla="*/ 2264229 h 2503714"/>
                <a:gd name="connsiteX59" fmla="*/ 3567942 w 3633256"/>
                <a:gd name="connsiteY59" fmla="*/ 2198914 h 2503714"/>
                <a:gd name="connsiteX60" fmla="*/ 3589713 w 3633256"/>
                <a:gd name="connsiteY60" fmla="*/ 2122714 h 2503714"/>
                <a:gd name="connsiteX61" fmla="*/ 3600599 w 3633256"/>
                <a:gd name="connsiteY61" fmla="*/ 2090057 h 2503714"/>
                <a:gd name="connsiteX62" fmla="*/ 3611484 w 3633256"/>
                <a:gd name="connsiteY62" fmla="*/ 2035629 h 2503714"/>
                <a:gd name="connsiteX63" fmla="*/ 3633256 w 3633256"/>
                <a:gd name="connsiteY63" fmla="*/ 1861457 h 2503714"/>
                <a:gd name="connsiteX64" fmla="*/ 3622370 w 3633256"/>
                <a:gd name="connsiteY64" fmla="*/ 1567543 h 2503714"/>
                <a:gd name="connsiteX65" fmla="*/ 3611484 w 3633256"/>
                <a:gd name="connsiteY65" fmla="*/ 1491343 h 2503714"/>
                <a:gd name="connsiteX66" fmla="*/ 3600599 w 3633256"/>
                <a:gd name="connsiteY66" fmla="*/ 1382486 h 2503714"/>
                <a:gd name="connsiteX67" fmla="*/ 3589713 w 3633256"/>
                <a:gd name="connsiteY67" fmla="*/ 1317172 h 2503714"/>
                <a:gd name="connsiteX68" fmla="*/ 3567942 w 3633256"/>
                <a:gd name="connsiteY68" fmla="*/ 1186543 h 2503714"/>
                <a:gd name="connsiteX69" fmla="*/ 3557056 w 3633256"/>
                <a:gd name="connsiteY69" fmla="*/ 1121229 h 2503714"/>
                <a:gd name="connsiteX70" fmla="*/ 3535284 w 3633256"/>
                <a:gd name="connsiteY70" fmla="*/ 1045029 h 2503714"/>
                <a:gd name="connsiteX71" fmla="*/ 3513513 w 3633256"/>
                <a:gd name="connsiteY71" fmla="*/ 957943 h 2503714"/>
                <a:gd name="connsiteX72" fmla="*/ 3502627 w 3633256"/>
                <a:gd name="connsiteY72" fmla="*/ 925286 h 2503714"/>
                <a:gd name="connsiteX73" fmla="*/ 3480856 w 3633256"/>
                <a:gd name="connsiteY73" fmla="*/ 903514 h 2503714"/>
                <a:gd name="connsiteX74" fmla="*/ 3415542 w 3633256"/>
                <a:gd name="connsiteY74" fmla="*/ 751114 h 2503714"/>
                <a:gd name="connsiteX75" fmla="*/ 3393770 w 3633256"/>
                <a:gd name="connsiteY75" fmla="*/ 718457 h 2503714"/>
                <a:gd name="connsiteX76" fmla="*/ 3371999 w 3633256"/>
                <a:gd name="connsiteY76" fmla="*/ 653143 h 2503714"/>
                <a:gd name="connsiteX77" fmla="*/ 3350227 w 3633256"/>
                <a:gd name="connsiteY77" fmla="*/ 620486 h 2503714"/>
                <a:gd name="connsiteX78" fmla="*/ 3328456 w 3633256"/>
                <a:gd name="connsiteY78" fmla="*/ 598714 h 2503714"/>
                <a:gd name="connsiteX79" fmla="*/ 3284913 w 3633256"/>
                <a:gd name="connsiteY79" fmla="*/ 533400 h 2503714"/>
                <a:gd name="connsiteX80" fmla="*/ 3219599 w 3633256"/>
                <a:gd name="connsiteY80" fmla="*/ 457200 h 2503714"/>
                <a:gd name="connsiteX81" fmla="*/ 3154284 w 3633256"/>
                <a:gd name="connsiteY81" fmla="*/ 435429 h 2503714"/>
                <a:gd name="connsiteX82" fmla="*/ 3056313 w 3633256"/>
                <a:gd name="connsiteY82" fmla="*/ 391886 h 2503714"/>
                <a:gd name="connsiteX83" fmla="*/ 3023656 w 3633256"/>
                <a:gd name="connsiteY83" fmla="*/ 381000 h 2503714"/>
                <a:gd name="connsiteX84" fmla="*/ 2990999 w 3633256"/>
                <a:gd name="connsiteY84" fmla="*/ 359229 h 2503714"/>
                <a:gd name="connsiteX85" fmla="*/ 2903913 w 3633256"/>
                <a:gd name="connsiteY85" fmla="*/ 337457 h 2503714"/>
                <a:gd name="connsiteX86" fmla="*/ 2871256 w 3633256"/>
                <a:gd name="connsiteY86" fmla="*/ 326572 h 2503714"/>
                <a:gd name="connsiteX87" fmla="*/ 2762399 w 3633256"/>
                <a:gd name="connsiteY87" fmla="*/ 304800 h 2503714"/>
                <a:gd name="connsiteX88" fmla="*/ 2718856 w 3633256"/>
                <a:gd name="connsiteY88" fmla="*/ 293914 h 2503714"/>
                <a:gd name="connsiteX89" fmla="*/ 2653542 w 3633256"/>
                <a:gd name="connsiteY89" fmla="*/ 272143 h 2503714"/>
                <a:gd name="connsiteX90" fmla="*/ 2620884 w 3633256"/>
                <a:gd name="connsiteY90" fmla="*/ 261257 h 2503714"/>
                <a:gd name="connsiteX91" fmla="*/ 2577342 w 3633256"/>
                <a:gd name="connsiteY91" fmla="*/ 250372 h 2503714"/>
                <a:gd name="connsiteX92" fmla="*/ 2544684 w 3633256"/>
                <a:gd name="connsiteY92" fmla="*/ 228600 h 2503714"/>
                <a:gd name="connsiteX93" fmla="*/ 2414056 w 3633256"/>
                <a:gd name="connsiteY93" fmla="*/ 195943 h 2503714"/>
                <a:gd name="connsiteX94" fmla="*/ 2381399 w 3633256"/>
                <a:gd name="connsiteY94" fmla="*/ 174172 h 2503714"/>
                <a:gd name="connsiteX95" fmla="*/ 2316084 w 3633256"/>
                <a:gd name="connsiteY95" fmla="*/ 152400 h 2503714"/>
                <a:gd name="connsiteX96" fmla="*/ 2218113 w 3633256"/>
                <a:gd name="connsiteY96" fmla="*/ 108857 h 2503714"/>
                <a:gd name="connsiteX97" fmla="*/ 2174570 w 3633256"/>
                <a:gd name="connsiteY97" fmla="*/ 87086 h 2503714"/>
                <a:gd name="connsiteX98" fmla="*/ 2109256 w 3633256"/>
                <a:gd name="connsiteY98" fmla="*/ 65314 h 2503714"/>
                <a:gd name="connsiteX99" fmla="*/ 2043942 w 3633256"/>
                <a:gd name="connsiteY99" fmla="*/ 43543 h 2503714"/>
                <a:gd name="connsiteX100" fmla="*/ 1989513 w 3633256"/>
                <a:gd name="connsiteY100" fmla="*/ 0 h 2503714"/>
                <a:gd name="connsiteX0" fmla="*/ 1989513 w 3633256"/>
                <a:gd name="connsiteY0" fmla="*/ 0 h 2503714"/>
                <a:gd name="connsiteX1" fmla="*/ 1880656 w 3633256"/>
                <a:gd name="connsiteY1" fmla="*/ 43543 h 2503714"/>
                <a:gd name="connsiteX2" fmla="*/ 1750027 w 3633256"/>
                <a:gd name="connsiteY2" fmla="*/ 65314 h 2503714"/>
                <a:gd name="connsiteX3" fmla="*/ 1717370 w 3633256"/>
                <a:gd name="connsiteY3" fmla="*/ 76200 h 2503714"/>
                <a:gd name="connsiteX4" fmla="*/ 1543199 w 3633256"/>
                <a:gd name="connsiteY4" fmla="*/ 108857 h 2503714"/>
                <a:gd name="connsiteX5" fmla="*/ 1510542 w 3633256"/>
                <a:gd name="connsiteY5" fmla="*/ 119743 h 2503714"/>
                <a:gd name="connsiteX6" fmla="*/ 1445227 w 3633256"/>
                <a:gd name="connsiteY6" fmla="*/ 152400 h 2503714"/>
                <a:gd name="connsiteX7" fmla="*/ 1390799 w 3633256"/>
                <a:gd name="connsiteY7" fmla="*/ 185057 h 2503714"/>
                <a:gd name="connsiteX8" fmla="*/ 1358142 w 3633256"/>
                <a:gd name="connsiteY8" fmla="*/ 206829 h 2503714"/>
                <a:gd name="connsiteX9" fmla="*/ 1314599 w 3633256"/>
                <a:gd name="connsiteY9" fmla="*/ 228600 h 2503714"/>
                <a:gd name="connsiteX10" fmla="*/ 1271056 w 3633256"/>
                <a:gd name="connsiteY10" fmla="*/ 261257 h 2503714"/>
                <a:gd name="connsiteX11" fmla="*/ 1173084 w 3633256"/>
                <a:gd name="connsiteY11" fmla="*/ 304800 h 2503714"/>
                <a:gd name="connsiteX12" fmla="*/ 1151313 w 3633256"/>
                <a:gd name="connsiteY12" fmla="*/ 326572 h 2503714"/>
                <a:gd name="connsiteX13" fmla="*/ 1075113 w 3633256"/>
                <a:gd name="connsiteY13" fmla="*/ 359229 h 2503714"/>
                <a:gd name="connsiteX14" fmla="*/ 1042456 w 3633256"/>
                <a:gd name="connsiteY14" fmla="*/ 391886 h 2503714"/>
                <a:gd name="connsiteX15" fmla="*/ 998913 w 3633256"/>
                <a:gd name="connsiteY15" fmla="*/ 413657 h 2503714"/>
                <a:gd name="connsiteX16" fmla="*/ 966256 w 3633256"/>
                <a:gd name="connsiteY16" fmla="*/ 435429 h 2503714"/>
                <a:gd name="connsiteX17" fmla="*/ 922713 w 3633256"/>
                <a:gd name="connsiteY17" fmla="*/ 457200 h 2503714"/>
                <a:gd name="connsiteX18" fmla="*/ 792084 w 3633256"/>
                <a:gd name="connsiteY18" fmla="*/ 555172 h 2503714"/>
                <a:gd name="connsiteX19" fmla="*/ 704999 w 3633256"/>
                <a:gd name="connsiteY19" fmla="*/ 620486 h 2503714"/>
                <a:gd name="connsiteX20" fmla="*/ 683227 w 3633256"/>
                <a:gd name="connsiteY20" fmla="*/ 653143 h 2503714"/>
                <a:gd name="connsiteX21" fmla="*/ 661456 w 3633256"/>
                <a:gd name="connsiteY21" fmla="*/ 718457 h 2503714"/>
                <a:gd name="connsiteX22" fmla="*/ 639684 w 3633256"/>
                <a:gd name="connsiteY22" fmla="*/ 816429 h 2503714"/>
                <a:gd name="connsiteX23" fmla="*/ 617913 w 3633256"/>
                <a:gd name="connsiteY23" fmla="*/ 1023257 h 2503714"/>
                <a:gd name="connsiteX24" fmla="*/ 755571 w 3633256"/>
                <a:gd name="connsiteY24" fmla="*/ 1237569 h 2503714"/>
                <a:gd name="connsiteX25" fmla="*/ 617913 w 3633256"/>
                <a:gd name="connsiteY25" fmla="*/ 1240972 h 2503714"/>
                <a:gd name="connsiteX26" fmla="*/ 628799 w 3633256"/>
                <a:gd name="connsiteY26" fmla="*/ 1426029 h 2503714"/>
                <a:gd name="connsiteX27" fmla="*/ 435435 w 3633256"/>
                <a:gd name="connsiteY27" fmla="*/ 1775958 h 2503714"/>
                <a:gd name="connsiteX28" fmla="*/ 248155 w 3633256"/>
                <a:gd name="connsiteY28" fmla="*/ 1906587 h 2503714"/>
                <a:gd name="connsiteX29" fmla="*/ 12850 w 3633256"/>
                <a:gd name="connsiteY29" fmla="*/ 2006428 h 2503714"/>
                <a:gd name="connsiteX30" fmla="*/ 39102 w 3633256"/>
                <a:gd name="connsiteY30" fmla="*/ 2258047 h 2503714"/>
                <a:gd name="connsiteX31" fmla="*/ 574370 w 3633256"/>
                <a:gd name="connsiteY31" fmla="*/ 2100943 h 2503714"/>
                <a:gd name="connsiteX32" fmla="*/ 617913 w 3633256"/>
                <a:gd name="connsiteY32" fmla="*/ 2188029 h 2503714"/>
                <a:gd name="connsiteX33" fmla="*/ 650570 w 3633256"/>
                <a:gd name="connsiteY33" fmla="*/ 2198914 h 2503714"/>
                <a:gd name="connsiteX34" fmla="*/ 704999 w 3633256"/>
                <a:gd name="connsiteY34" fmla="*/ 2242457 h 2503714"/>
                <a:gd name="connsiteX35" fmla="*/ 748542 w 3633256"/>
                <a:gd name="connsiteY35" fmla="*/ 2253343 h 2503714"/>
                <a:gd name="connsiteX36" fmla="*/ 781199 w 3633256"/>
                <a:gd name="connsiteY36" fmla="*/ 2264229 h 2503714"/>
                <a:gd name="connsiteX37" fmla="*/ 900942 w 3633256"/>
                <a:gd name="connsiteY37" fmla="*/ 2286000 h 2503714"/>
                <a:gd name="connsiteX38" fmla="*/ 988027 w 3633256"/>
                <a:gd name="connsiteY38" fmla="*/ 2307772 h 2503714"/>
                <a:gd name="connsiteX39" fmla="*/ 1064227 w 3633256"/>
                <a:gd name="connsiteY39" fmla="*/ 2329543 h 2503714"/>
                <a:gd name="connsiteX40" fmla="*/ 1151313 w 3633256"/>
                <a:gd name="connsiteY40" fmla="*/ 2351314 h 2503714"/>
                <a:gd name="connsiteX41" fmla="*/ 1238399 w 3633256"/>
                <a:gd name="connsiteY41" fmla="*/ 2362200 h 2503714"/>
                <a:gd name="connsiteX42" fmla="*/ 1347256 w 3633256"/>
                <a:gd name="connsiteY42" fmla="*/ 2383972 h 2503714"/>
                <a:gd name="connsiteX43" fmla="*/ 1390799 w 3633256"/>
                <a:gd name="connsiteY43" fmla="*/ 2394857 h 2503714"/>
                <a:gd name="connsiteX44" fmla="*/ 1488770 w 3633256"/>
                <a:gd name="connsiteY44" fmla="*/ 2405743 h 2503714"/>
                <a:gd name="connsiteX45" fmla="*/ 1543199 w 3633256"/>
                <a:gd name="connsiteY45" fmla="*/ 2416629 h 2503714"/>
                <a:gd name="connsiteX46" fmla="*/ 1935084 w 3633256"/>
                <a:gd name="connsiteY46" fmla="*/ 2438400 h 2503714"/>
                <a:gd name="connsiteX47" fmla="*/ 2087484 w 3633256"/>
                <a:gd name="connsiteY47" fmla="*/ 2460172 h 2503714"/>
                <a:gd name="connsiteX48" fmla="*/ 2588227 w 3633256"/>
                <a:gd name="connsiteY48" fmla="*/ 2481943 h 2503714"/>
                <a:gd name="connsiteX49" fmla="*/ 2849484 w 3633256"/>
                <a:gd name="connsiteY49" fmla="*/ 2492829 h 2503714"/>
                <a:gd name="connsiteX50" fmla="*/ 2958342 w 3633256"/>
                <a:gd name="connsiteY50" fmla="*/ 2503714 h 2503714"/>
                <a:gd name="connsiteX51" fmla="*/ 3078084 w 3633256"/>
                <a:gd name="connsiteY51" fmla="*/ 2492829 h 2503714"/>
                <a:gd name="connsiteX52" fmla="*/ 3274027 w 3633256"/>
                <a:gd name="connsiteY52" fmla="*/ 2460172 h 2503714"/>
                <a:gd name="connsiteX53" fmla="*/ 3361113 w 3633256"/>
                <a:gd name="connsiteY53" fmla="*/ 2438400 h 2503714"/>
                <a:gd name="connsiteX54" fmla="*/ 3426427 w 3633256"/>
                <a:gd name="connsiteY54" fmla="*/ 2416629 h 2503714"/>
                <a:gd name="connsiteX55" fmla="*/ 3480856 w 3633256"/>
                <a:gd name="connsiteY55" fmla="*/ 2383972 h 2503714"/>
                <a:gd name="connsiteX56" fmla="*/ 3502627 w 3633256"/>
                <a:gd name="connsiteY56" fmla="*/ 2362200 h 2503714"/>
                <a:gd name="connsiteX57" fmla="*/ 3524399 w 3633256"/>
                <a:gd name="connsiteY57" fmla="*/ 2296886 h 2503714"/>
                <a:gd name="connsiteX58" fmla="*/ 3546170 w 3633256"/>
                <a:gd name="connsiteY58" fmla="*/ 2264229 h 2503714"/>
                <a:gd name="connsiteX59" fmla="*/ 3567942 w 3633256"/>
                <a:gd name="connsiteY59" fmla="*/ 2198914 h 2503714"/>
                <a:gd name="connsiteX60" fmla="*/ 3589713 w 3633256"/>
                <a:gd name="connsiteY60" fmla="*/ 2122714 h 2503714"/>
                <a:gd name="connsiteX61" fmla="*/ 3600599 w 3633256"/>
                <a:gd name="connsiteY61" fmla="*/ 2090057 h 2503714"/>
                <a:gd name="connsiteX62" fmla="*/ 3611484 w 3633256"/>
                <a:gd name="connsiteY62" fmla="*/ 2035629 h 2503714"/>
                <a:gd name="connsiteX63" fmla="*/ 3633256 w 3633256"/>
                <a:gd name="connsiteY63" fmla="*/ 1861457 h 2503714"/>
                <a:gd name="connsiteX64" fmla="*/ 3622370 w 3633256"/>
                <a:gd name="connsiteY64" fmla="*/ 1567543 h 2503714"/>
                <a:gd name="connsiteX65" fmla="*/ 3611484 w 3633256"/>
                <a:gd name="connsiteY65" fmla="*/ 1491343 h 2503714"/>
                <a:gd name="connsiteX66" fmla="*/ 3600599 w 3633256"/>
                <a:gd name="connsiteY66" fmla="*/ 1382486 h 2503714"/>
                <a:gd name="connsiteX67" fmla="*/ 3589713 w 3633256"/>
                <a:gd name="connsiteY67" fmla="*/ 1317172 h 2503714"/>
                <a:gd name="connsiteX68" fmla="*/ 3567942 w 3633256"/>
                <a:gd name="connsiteY68" fmla="*/ 1186543 h 2503714"/>
                <a:gd name="connsiteX69" fmla="*/ 3557056 w 3633256"/>
                <a:gd name="connsiteY69" fmla="*/ 1121229 h 2503714"/>
                <a:gd name="connsiteX70" fmla="*/ 3535284 w 3633256"/>
                <a:gd name="connsiteY70" fmla="*/ 1045029 h 2503714"/>
                <a:gd name="connsiteX71" fmla="*/ 3513513 w 3633256"/>
                <a:gd name="connsiteY71" fmla="*/ 957943 h 2503714"/>
                <a:gd name="connsiteX72" fmla="*/ 3502627 w 3633256"/>
                <a:gd name="connsiteY72" fmla="*/ 925286 h 2503714"/>
                <a:gd name="connsiteX73" fmla="*/ 3480856 w 3633256"/>
                <a:gd name="connsiteY73" fmla="*/ 903514 h 2503714"/>
                <a:gd name="connsiteX74" fmla="*/ 3415542 w 3633256"/>
                <a:gd name="connsiteY74" fmla="*/ 751114 h 2503714"/>
                <a:gd name="connsiteX75" fmla="*/ 3393770 w 3633256"/>
                <a:gd name="connsiteY75" fmla="*/ 718457 h 2503714"/>
                <a:gd name="connsiteX76" fmla="*/ 3371999 w 3633256"/>
                <a:gd name="connsiteY76" fmla="*/ 653143 h 2503714"/>
                <a:gd name="connsiteX77" fmla="*/ 3350227 w 3633256"/>
                <a:gd name="connsiteY77" fmla="*/ 620486 h 2503714"/>
                <a:gd name="connsiteX78" fmla="*/ 3328456 w 3633256"/>
                <a:gd name="connsiteY78" fmla="*/ 598714 h 2503714"/>
                <a:gd name="connsiteX79" fmla="*/ 3284913 w 3633256"/>
                <a:gd name="connsiteY79" fmla="*/ 533400 h 2503714"/>
                <a:gd name="connsiteX80" fmla="*/ 3219599 w 3633256"/>
                <a:gd name="connsiteY80" fmla="*/ 457200 h 2503714"/>
                <a:gd name="connsiteX81" fmla="*/ 3154284 w 3633256"/>
                <a:gd name="connsiteY81" fmla="*/ 435429 h 2503714"/>
                <a:gd name="connsiteX82" fmla="*/ 3056313 w 3633256"/>
                <a:gd name="connsiteY82" fmla="*/ 391886 h 2503714"/>
                <a:gd name="connsiteX83" fmla="*/ 3023656 w 3633256"/>
                <a:gd name="connsiteY83" fmla="*/ 381000 h 2503714"/>
                <a:gd name="connsiteX84" fmla="*/ 2990999 w 3633256"/>
                <a:gd name="connsiteY84" fmla="*/ 359229 h 2503714"/>
                <a:gd name="connsiteX85" fmla="*/ 2903913 w 3633256"/>
                <a:gd name="connsiteY85" fmla="*/ 337457 h 2503714"/>
                <a:gd name="connsiteX86" fmla="*/ 2871256 w 3633256"/>
                <a:gd name="connsiteY86" fmla="*/ 326572 h 2503714"/>
                <a:gd name="connsiteX87" fmla="*/ 2762399 w 3633256"/>
                <a:gd name="connsiteY87" fmla="*/ 304800 h 2503714"/>
                <a:gd name="connsiteX88" fmla="*/ 2718856 w 3633256"/>
                <a:gd name="connsiteY88" fmla="*/ 293914 h 2503714"/>
                <a:gd name="connsiteX89" fmla="*/ 2653542 w 3633256"/>
                <a:gd name="connsiteY89" fmla="*/ 272143 h 2503714"/>
                <a:gd name="connsiteX90" fmla="*/ 2620884 w 3633256"/>
                <a:gd name="connsiteY90" fmla="*/ 261257 h 2503714"/>
                <a:gd name="connsiteX91" fmla="*/ 2577342 w 3633256"/>
                <a:gd name="connsiteY91" fmla="*/ 250372 h 2503714"/>
                <a:gd name="connsiteX92" fmla="*/ 2544684 w 3633256"/>
                <a:gd name="connsiteY92" fmla="*/ 228600 h 2503714"/>
                <a:gd name="connsiteX93" fmla="*/ 2414056 w 3633256"/>
                <a:gd name="connsiteY93" fmla="*/ 195943 h 2503714"/>
                <a:gd name="connsiteX94" fmla="*/ 2381399 w 3633256"/>
                <a:gd name="connsiteY94" fmla="*/ 174172 h 2503714"/>
                <a:gd name="connsiteX95" fmla="*/ 2316084 w 3633256"/>
                <a:gd name="connsiteY95" fmla="*/ 152400 h 2503714"/>
                <a:gd name="connsiteX96" fmla="*/ 2218113 w 3633256"/>
                <a:gd name="connsiteY96" fmla="*/ 108857 h 2503714"/>
                <a:gd name="connsiteX97" fmla="*/ 2174570 w 3633256"/>
                <a:gd name="connsiteY97" fmla="*/ 87086 h 2503714"/>
                <a:gd name="connsiteX98" fmla="*/ 2109256 w 3633256"/>
                <a:gd name="connsiteY98" fmla="*/ 65314 h 2503714"/>
                <a:gd name="connsiteX99" fmla="*/ 2043942 w 3633256"/>
                <a:gd name="connsiteY99" fmla="*/ 43543 h 2503714"/>
                <a:gd name="connsiteX100" fmla="*/ 1989513 w 3633256"/>
                <a:gd name="connsiteY100" fmla="*/ 0 h 2503714"/>
                <a:gd name="connsiteX0" fmla="*/ 1989513 w 3633256"/>
                <a:gd name="connsiteY0" fmla="*/ 0 h 2503714"/>
                <a:gd name="connsiteX1" fmla="*/ 1880656 w 3633256"/>
                <a:gd name="connsiteY1" fmla="*/ 43543 h 2503714"/>
                <a:gd name="connsiteX2" fmla="*/ 1750027 w 3633256"/>
                <a:gd name="connsiteY2" fmla="*/ 65314 h 2503714"/>
                <a:gd name="connsiteX3" fmla="*/ 1717370 w 3633256"/>
                <a:gd name="connsiteY3" fmla="*/ 76200 h 2503714"/>
                <a:gd name="connsiteX4" fmla="*/ 1543199 w 3633256"/>
                <a:gd name="connsiteY4" fmla="*/ 108857 h 2503714"/>
                <a:gd name="connsiteX5" fmla="*/ 1510542 w 3633256"/>
                <a:gd name="connsiteY5" fmla="*/ 119743 h 2503714"/>
                <a:gd name="connsiteX6" fmla="*/ 1445227 w 3633256"/>
                <a:gd name="connsiteY6" fmla="*/ 152400 h 2503714"/>
                <a:gd name="connsiteX7" fmla="*/ 1390799 w 3633256"/>
                <a:gd name="connsiteY7" fmla="*/ 185057 h 2503714"/>
                <a:gd name="connsiteX8" fmla="*/ 1358142 w 3633256"/>
                <a:gd name="connsiteY8" fmla="*/ 206829 h 2503714"/>
                <a:gd name="connsiteX9" fmla="*/ 1314599 w 3633256"/>
                <a:gd name="connsiteY9" fmla="*/ 228600 h 2503714"/>
                <a:gd name="connsiteX10" fmla="*/ 1271056 w 3633256"/>
                <a:gd name="connsiteY10" fmla="*/ 261257 h 2503714"/>
                <a:gd name="connsiteX11" fmla="*/ 1173084 w 3633256"/>
                <a:gd name="connsiteY11" fmla="*/ 304800 h 2503714"/>
                <a:gd name="connsiteX12" fmla="*/ 1151313 w 3633256"/>
                <a:gd name="connsiteY12" fmla="*/ 326572 h 2503714"/>
                <a:gd name="connsiteX13" fmla="*/ 1075113 w 3633256"/>
                <a:gd name="connsiteY13" fmla="*/ 359229 h 2503714"/>
                <a:gd name="connsiteX14" fmla="*/ 1042456 w 3633256"/>
                <a:gd name="connsiteY14" fmla="*/ 391886 h 2503714"/>
                <a:gd name="connsiteX15" fmla="*/ 998913 w 3633256"/>
                <a:gd name="connsiteY15" fmla="*/ 413657 h 2503714"/>
                <a:gd name="connsiteX16" fmla="*/ 966256 w 3633256"/>
                <a:gd name="connsiteY16" fmla="*/ 435429 h 2503714"/>
                <a:gd name="connsiteX17" fmla="*/ 922713 w 3633256"/>
                <a:gd name="connsiteY17" fmla="*/ 457200 h 2503714"/>
                <a:gd name="connsiteX18" fmla="*/ 792084 w 3633256"/>
                <a:gd name="connsiteY18" fmla="*/ 555172 h 2503714"/>
                <a:gd name="connsiteX19" fmla="*/ 704999 w 3633256"/>
                <a:gd name="connsiteY19" fmla="*/ 620486 h 2503714"/>
                <a:gd name="connsiteX20" fmla="*/ 683227 w 3633256"/>
                <a:gd name="connsiteY20" fmla="*/ 653143 h 2503714"/>
                <a:gd name="connsiteX21" fmla="*/ 661456 w 3633256"/>
                <a:gd name="connsiteY21" fmla="*/ 718457 h 2503714"/>
                <a:gd name="connsiteX22" fmla="*/ 853215 w 3633256"/>
                <a:gd name="connsiteY22" fmla="*/ 966050 h 2503714"/>
                <a:gd name="connsiteX23" fmla="*/ 617913 w 3633256"/>
                <a:gd name="connsiteY23" fmla="*/ 1023257 h 2503714"/>
                <a:gd name="connsiteX24" fmla="*/ 755571 w 3633256"/>
                <a:gd name="connsiteY24" fmla="*/ 1237569 h 2503714"/>
                <a:gd name="connsiteX25" fmla="*/ 617913 w 3633256"/>
                <a:gd name="connsiteY25" fmla="*/ 1240972 h 2503714"/>
                <a:gd name="connsiteX26" fmla="*/ 628799 w 3633256"/>
                <a:gd name="connsiteY26" fmla="*/ 1426029 h 2503714"/>
                <a:gd name="connsiteX27" fmla="*/ 435435 w 3633256"/>
                <a:gd name="connsiteY27" fmla="*/ 1775958 h 2503714"/>
                <a:gd name="connsiteX28" fmla="*/ 248155 w 3633256"/>
                <a:gd name="connsiteY28" fmla="*/ 1906587 h 2503714"/>
                <a:gd name="connsiteX29" fmla="*/ 12850 w 3633256"/>
                <a:gd name="connsiteY29" fmla="*/ 2006428 h 2503714"/>
                <a:gd name="connsiteX30" fmla="*/ 39102 w 3633256"/>
                <a:gd name="connsiteY30" fmla="*/ 2258047 h 2503714"/>
                <a:gd name="connsiteX31" fmla="*/ 574370 w 3633256"/>
                <a:gd name="connsiteY31" fmla="*/ 2100943 h 2503714"/>
                <a:gd name="connsiteX32" fmla="*/ 617913 w 3633256"/>
                <a:gd name="connsiteY32" fmla="*/ 2188029 h 2503714"/>
                <a:gd name="connsiteX33" fmla="*/ 650570 w 3633256"/>
                <a:gd name="connsiteY33" fmla="*/ 2198914 h 2503714"/>
                <a:gd name="connsiteX34" fmla="*/ 704999 w 3633256"/>
                <a:gd name="connsiteY34" fmla="*/ 2242457 h 2503714"/>
                <a:gd name="connsiteX35" fmla="*/ 748542 w 3633256"/>
                <a:gd name="connsiteY35" fmla="*/ 2253343 h 2503714"/>
                <a:gd name="connsiteX36" fmla="*/ 781199 w 3633256"/>
                <a:gd name="connsiteY36" fmla="*/ 2264229 h 2503714"/>
                <a:gd name="connsiteX37" fmla="*/ 900942 w 3633256"/>
                <a:gd name="connsiteY37" fmla="*/ 2286000 h 2503714"/>
                <a:gd name="connsiteX38" fmla="*/ 988027 w 3633256"/>
                <a:gd name="connsiteY38" fmla="*/ 2307772 h 2503714"/>
                <a:gd name="connsiteX39" fmla="*/ 1064227 w 3633256"/>
                <a:gd name="connsiteY39" fmla="*/ 2329543 h 2503714"/>
                <a:gd name="connsiteX40" fmla="*/ 1151313 w 3633256"/>
                <a:gd name="connsiteY40" fmla="*/ 2351314 h 2503714"/>
                <a:gd name="connsiteX41" fmla="*/ 1238399 w 3633256"/>
                <a:gd name="connsiteY41" fmla="*/ 2362200 h 2503714"/>
                <a:gd name="connsiteX42" fmla="*/ 1347256 w 3633256"/>
                <a:gd name="connsiteY42" fmla="*/ 2383972 h 2503714"/>
                <a:gd name="connsiteX43" fmla="*/ 1390799 w 3633256"/>
                <a:gd name="connsiteY43" fmla="*/ 2394857 h 2503714"/>
                <a:gd name="connsiteX44" fmla="*/ 1488770 w 3633256"/>
                <a:gd name="connsiteY44" fmla="*/ 2405743 h 2503714"/>
                <a:gd name="connsiteX45" fmla="*/ 1543199 w 3633256"/>
                <a:gd name="connsiteY45" fmla="*/ 2416629 h 2503714"/>
                <a:gd name="connsiteX46" fmla="*/ 1935084 w 3633256"/>
                <a:gd name="connsiteY46" fmla="*/ 2438400 h 2503714"/>
                <a:gd name="connsiteX47" fmla="*/ 2087484 w 3633256"/>
                <a:gd name="connsiteY47" fmla="*/ 2460172 h 2503714"/>
                <a:gd name="connsiteX48" fmla="*/ 2588227 w 3633256"/>
                <a:gd name="connsiteY48" fmla="*/ 2481943 h 2503714"/>
                <a:gd name="connsiteX49" fmla="*/ 2849484 w 3633256"/>
                <a:gd name="connsiteY49" fmla="*/ 2492829 h 2503714"/>
                <a:gd name="connsiteX50" fmla="*/ 2958342 w 3633256"/>
                <a:gd name="connsiteY50" fmla="*/ 2503714 h 2503714"/>
                <a:gd name="connsiteX51" fmla="*/ 3078084 w 3633256"/>
                <a:gd name="connsiteY51" fmla="*/ 2492829 h 2503714"/>
                <a:gd name="connsiteX52" fmla="*/ 3274027 w 3633256"/>
                <a:gd name="connsiteY52" fmla="*/ 2460172 h 2503714"/>
                <a:gd name="connsiteX53" fmla="*/ 3361113 w 3633256"/>
                <a:gd name="connsiteY53" fmla="*/ 2438400 h 2503714"/>
                <a:gd name="connsiteX54" fmla="*/ 3426427 w 3633256"/>
                <a:gd name="connsiteY54" fmla="*/ 2416629 h 2503714"/>
                <a:gd name="connsiteX55" fmla="*/ 3480856 w 3633256"/>
                <a:gd name="connsiteY55" fmla="*/ 2383972 h 2503714"/>
                <a:gd name="connsiteX56" fmla="*/ 3502627 w 3633256"/>
                <a:gd name="connsiteY56" fmla="*/ 2362200 h 2503714"/>
                <a:gd name="connsiteX57" fmla="*/ 3524399 w 3633256"/>
                <a:gd name="connsiteY57" fmla="*/ 2296886 h 2503714"/>
                <a:gd name="connsiteX58" fmla="*/ 3546170 w 3633256"/>
                <a:gd name="connsiteY58" fmla="*/ 2264229 h 2503714"/>
                <a:gd name="connsiteX59" fmla="*/ 3567942 w 3633256"/>
                <a:gd name="connsiteY59" fmla="*/ 2198914 h 2503714"/>
                <a:gd name="connsiteX60" fmla="*/ 3589713 w 3633256"/>
                <a:gd name="connsiteY60" fmla="*/ 2122714 h 2503714"/>
                <a:gd name="connsiteX61" fmla="*/ 3600599 w 3633256"/>
                <a:gd name="connsiteY61" fmla="*/ 2090057 h 2503714"/>
                <a:gd name="connsiteX62" fmla="*/ 3611484 w 3633256"/>
                <a:gd name="connsiteY62" fmla="*/ 2035629 h 2503714"/>
                <a:gd name="connsiteX63" fmla="*/ 3633256 w 3633256"/>
                <a:gd name="connsiteY63" fmla="*/ 1861457 h 2503714"/>
                <a:gd name="connsiteX64" fmla="*/ 3622370 w 3633256"/>
                <a:gd name="connsiteY64" fmla="*/ 1567543 h 2503714"/>
                <a:gd name="connsiteX65" fmla="*/ 3611484 w 3633256"/>
                <a:gd name="connsiteY65" fmla="*/ 1491343 h 2503714"/>
                <a:gd name="connsiteX66" fmla="*/ 3600599 w 3633256"/>
                <a:gd name="connsiteY66" fmla="*/ 1382486 h 2503714"/>
                <a:gd name="connsiteX67" fmla="*/ 3589713 w 3633256"/>
                <a:gd name="connsiteY67" fmla="*/ 1317172 h 2503714"/>
                <a:gd name="connsiteX68" fmla="*/ 3567942 w 3633256"/>
                <a:gd name="connsiteY68" fmla="*/ 1186543 h 2503714"/>
                <a:gd name="connsiteX69" fmla="*/ 3557056 w 3633256"/>
                <a:gd name="connsiteY69" fmla="*/ 1121229 h 2503714"/>
                <a:gd name="connsiteX70" fmla="*/ 3535284 w 3633256"/>
                <a:gd name="connsiteY70" fmla="*/ 1045029 h 2503714"/>
                <a:gd name="connsiteX71" fmla="*/ 3513513 w 3633256"/>
                <a:gd name="connsiteY71" fmla="*/ 957943 h 2503714"/>
                <a:gd name="connsiteX72" fmla="*/ 3502627 w 3633256"/>
                <a:gd name="connsiteY72" fmla="*/ 925286 h 2503714"/>
                <a:gd name="connsiteX73" fmla="*/ 3480856 w 3633256"/>
                <a:gd name="connsiteY73" fmla="*/ 903514 h 2503714"/>
                <a:gd name="connsiteX74" fmla="*/ 3415542 w 3633256"/>
                <a:gd name="connsiteY74" fmla="*/ 751114 h 2503714"/>
                <a:gd name="connsiteX75" fmla="*/ 3393770 w 3633256"/>
                <a:gd name="connsiteY75" fmla="*/ 718457 h 2503714"/>
                <a:gd name="connsiteX76" fmla="*/ 3371999 w 3633256"/>
                <a:gd name="connsiteY76" fmla="*/ 653143 h 2503714"/>
                <a:gd name="connsiteX77" fmla="*/ 3350227 w 3633256"/>
                <a:gd name="connsiteY77" fmla="*/ 620486 h 2503714"/>
                <a:gd name="connsiteX78" fmla="*/ 3328456 w 3633256"/>
                <a:gd name="connsiteY78" fmla="*/ 598714 h 2503714"/>
                <a:gd name="connsiteX79" fmla="*/ 3284913 w 3633256"/>
                <a:gd name="connsiteY79" fmla="*/ 533400 h 2503714"/>
                <a:gd name="connsiteX80" fmla="*/ 3219599 w 3633256"/>
                <a:gd name="connsiteY80" fmla="*/ 457200 h 2503714"/>
                <a:gd name="connsiteX81" fmla="*/ 3154284 w 3633256"/>
                <a:gd name="connsiteY81" fmla="*/ 435429 h 2503714"/>
                <a:gd name="connsiteX82" fmla="*/ 3056313 w 3633256"/>
                <a:gd name="connsiteY82" fmla="*/ 391886 h 2503714"/>
                <a:gd name="connsiteX83" fmla="*/ 3023656 w 3633256"/>
                <a:gd name="connsiteY83" fmla="*/ 381000 h 2503714"/>
                <a:gd name="connsiteX84" fmla="*/ 2990999 w 3633256"/>
                <a:gd name="connsiteY84" fmla="*/ 359229 h 2503714"/>
                <a:gd name="connsiteX85" fmla="*/ 2903913 w 3633256"/>
                <a:gd name="connsiteY85" fmla="*/ 337457 h 2503714"/>
                <a:gd name="connsiteX86" fmla="*/ 2871256 w 3633256"/>
                <a:gd name="connsiteY86" fmla="*/ 326572 h 2503714"/>
                <a:gd name="connsiteX87" fmla="*/ 2762399 w 3633256"/>
                <a:gd name="connsiteY87" fmla="*/ 304800 h 2503714"/>
                <a:gd name="connsiteX88" fmla="*/ 2718856 w 3633256"/>
                <a:gd name="connsiteY88" fmla="*/ 293914 h 2503714"/>
                <a:gd name="connsiteX89" fmla="*/ 2653542 w 3633256"/>
                <a:gd name="connsiteY89" fmla="*/ 272143 h 2503714"/>
                <a:gd name="connsiteX90" fmla="*/ 2620884 w 3633256"/>
                <a:gd name="connsiteY90" fmla="*/ 261257 h 2503714"/>
                <a:gd name="connsiteX91" fmla="*/ 2577342 w 3633256"/>
                <a:gd name="connsiteY91" fmla="*/ 250372 h 2503714"/>
                <a:gd name="connsiteX92" fmla="*/ 2544684 w 3633256"/>
                <a:gd name="connsiteY92" fmla="*/ 228600 h 2503714"/>
                <a:gd name="connsiteX93" fmla="*/ 2414056 w 3633256"/>
                <a:gd name="connsiteY93" fmla="*/ 195943 h 2503714"/>
                <a:gd name="connsiteX94" fmla="*/ 2381399 w 3633256"/>
                <a:gd name="connsiteY94" fmla="*/ 174172 h 2503714"/>
                <a:gd name="connsiteX95" fmla="*/ 2316084 w 3633256"/>
                <a:gd name="connsiteY95" fmla="*/ 152400 h 2503714"/>
                <a:gd name="connsiteX96" fmla="*/ 2218113 w 3633256"/>
                <a:gd name="connsiteY96" fmla="*/ 108857 h 2503714"/>
                <a:gd name="connsiteX97" fmla="*/ 2174570 w 3633256"/>
                <a:gd name="connsiteY97" fmla="*/ 87086 h 2503714"/>
                <a:gd name="connsiteX98" fmla="*/ 2109256 w 3633256"/>
                <a:gd name="connsiteY98" fmla="*/ 65314 h 2503714"/>
                <a:gd name="connsiteX99" fmla="*/ 2043942 w 3633256"/>
                <a:gd name="connsiteY99" fmla="*/ 43543 h 2503714"/>
                <a:gd name="connsiteX100" fmla="*/ 1989513 w 3633256"/>
                <a:gd name="connsiteY100" fmla="*/ 0 h 2503714"/>
                <a:gd name="connsiteX0" fmla="*/ 1989513 w 3633256"/>
                <a:gd name="connsiteY0" fmla="*/ 0 h 2503714"/>
                <a:gd name="connsiteX1" fmla="*/ 1880656 w 3633256"/>
                <a:gd name="connsiteY1" fmla="*/ 43543 h 2503714"/>
                <a:gd name="connsiteX2" fmla="*/ 1750027 w 3633256"/>
                <a:gd name="connsiteY2" fmla="*/ 65314 h 2503714"/>
                <a:gd name="connsiteX3" fmla="*/ 1717370 w 3633256"/>
                <a:gd name="connsiteY3" fmla="*/ 76200 h 2503714"/>
                <a:gd name="connsiteX4" fmla="*/ 1543199 w 3633256"/>
                <a:gd name="connsiteY4" fmla="*/ 108857 h 2503714"/>
                <a:gd name="connsiteX5" fmla="*/ 1510542 w 3633256"/>
                <a:gd name="connsiteY5" fmla="*/ 119743 h 2503714"/>
                <a:gd name="connsiteX6" fmla="*/ 1445227 w 3633256"/>
                <a:gd name="connsiteY6" fmla="*/ 152400 h 2503714"/>
                <a:gd name="connsiteX7" fmla="*/ 1390799 w 3633256"/>
                <a:gd name="connsiteY7" fmla="*/ 185057 h 2503714"/>
                <a:gd name="connsiteX8" fmla="*/ 1358142 w 3633256"/>
                <a:gd name="connsiteY8" fmla="*/ 206829 h 2503714"/>
                <a:gd name="connsiteX9" fmla="*/ 1314599 w 3633256"/>
                <a:gd name="connsiteY9" fmla="*/ 228600 h 2503714"/>
                <a:gd name="connsiteX10" fmla="*/ 1271056 w 3633256"/>
                <a:gd name="connsiteY10" fmla="*/ 261257 h 2503714"/>
                <a:gd name="connsiteX11" fmla="*/ 1173084 w 3633256"/>
                <a:gd name="connsiteY11" fmla="*/ 304800 h 2503714"/>
                <a:gd name="connsiteX12" fmla="*/ 1151313 w 3633256"/>
                <a:gd name="connsiteY12" fmla="*/ 326572 h 2503714"/>
                <a:gd name="connsiteX13" fmla="*/ 1075113 w 3633256"/>
                <a:gd name="connsiteY13" fmla="*/ 359229 h 2503714"/>
                <a:gd name="connsiteX14" fmla="*/ 1042456 w 3633256"/>
                <a:gd name="connsiteY14" fmla="*/ 391886 h 2503714"/>
                <a:gd name="connsiteX15" fmla="*/ 998913 w 3633256"/>
                <a:gd name="connsiteY15" fmla="*/ 413657 h 2503714"/>
                <a:gd name="connsiteX16" fmla="*/ 966256 w 3633256"/>
                <a:gd name="connsiteY16" fmla="*/ 435429 h 2503714"/>
                <a:gd name="connsiteX17" fmla="*/ 922713 w 3633256"/>
                <a:gd name="connsiteY17" fmla="*/ 457200 h 2503714"/>
                <a:gd name="connsiteX18" fmla="*/ 792084 w 3633256"/>
                <a:gd name="connsiteY18" fmla="*/ 555172 h 2503714"/>
                <a:gd name="connsiteX19" fmla="*/ 704999 w 3633256"/>
                <a:gd name="connsiteY19" fmla="*/ 620486 h 2503714"/>
                <a:gd name="connsiteX20" fmla="*/ 683227 w 3633256"/>
                <a:gd name="connsiteY20" fmla="*/ 653143 h 2503714"/>
                <a:gd name="connsiteX21" fmla="*/ 661456 w 3633256"/>
                <a:gd name="connsiteY21" fmla="*/ 718457 h 2503714"/>
                <a:gd name="connsiteX22" fmla="*/ 853215 w 3633256"/>
                <a:gd name="connsiteY22" fmla="*/ 966050 h 2503714"/>
                <a:gd name="connsiteX23" fmla="*/ 803594 w 3633256"/>
                <a:gd name="connsiteY23" fmla="*/ 1103821 h 2503714"/>
                <a:gd name="connsiteX24" fmla="*/ 755571 w 3633256"/>
                <a:gd name="connsiteY24" fmla="*/ 1237569 h 2503714"/>
                <a:gd name="connsiteX25" fmla="*/ 617913 w 3633256"/>
                <a:gd name="connsiteY25" fmla="*/ 1240972 h 2503714"/>
                <a:gd name="connsiteX26" fmla="*/ 628799 w 3633256"/>
                <a:gd name="connsiteY26" fmla="*/ 1426029 h 2503714"/>
                <a:gd name="connsiteX27" fmla="*/ 435435 w 3633256"/>
                <a:gd name="connsiteY27" fmla="*/ 1775958 h 2503714"/>
                <a:gd name="connsiteX28" fmla="*/ 248155 w 3633256"/>
                <a:gd name="connsiteY28" fmla="*/ 1906587 h 2503714"/>
                <a:gd name="connsiteX29" fmla="*/ 12850 w 3633256"/>
                <a:gd name="connsiteY29" fmla="*/ 2006428 h 2503714"/>
                <a:gd name="connsiteX30" fmla="*/ 39102 w 3633256"/>
                <a:gd name="connsiteY30" fmla="*/ 2258047 h 2503714"/>
                <a:gd name="connsiteX31" fmla="*/ 574370 w 3633256"/>
                <a:gd name="connsiteY31" fmla="*/ 2100943 h 2503714"/>
                <a:gd name="connsiteX32" fmla="*/ 617913 w 3633256"/>
                <a:gd name="connsiteY32" fmla="*/ 2188029 h 2503714"/>
                <a:gd name="connsiteX33" fmla="*/ 650570 w 3633256"/>
                <a:gd name="connsiteY33" fmla="*/ 2198914 h 2503714"/>
                <a:gd name="connsiteX34" fmla="*/ 704999 w 3633256"/>
                <a:gd name="connsiteY34" fmla="*/ 2242457 h 2503714"/>
                <a:gd name="connsiteX35" fmla="*/ 748542 w 3633256"/>
                <a:gd name="connsiteY35" fmla="*/ 2253343 h 2503714"/>
                <a:gd name="connsiteX36" fmla="*/ 781199 w 3633256"/>
                <a:gd name="connsiteY36" fmla="*/ 2264229 h 2503714"/>
                <a:gd name="connsiteX37" fmla="*/ 900942 w 3633256"/>
                <a:gd name="connsiteY37" fmla="*/ 2286000 h 2503714"/>
                <a:gd name="connsiteX38" fmla="*/ 988027 w 3633256"/>
                <a:gd name="connsiteY38" fmla="*/ 2307772 h 2503714"/>
                <a:gd name="connsiteX39" fmla="*/ 1064227 w 3633256"/>
                <a:gd name="connsiteY39" fmla="*/ 2329543 h 2503714"/>
                <a:gd name="connsiteX40" fmla="*/ 1151313 w 3633256"/>
                <a:gd name="connsiteY40" fmla="*/ 2351314 h 2503714"/>
                <a:gd name="connsiteX41" fmla="*/ 1238399 w 3633256"/>
                <a:gd name="connsiteY41" fmla="*/ 2362200 h 2503714"/>
                <a:gd name="connsiteX42" fmla="*/ 1347256 w 3633256"/>
                <a:gd name="connsiteY42" fmla="*/ 2383972 h 2503714"/>
                <a:gd name="connsiteX43" fmla="*/ 1390799 w 3633256"/>
                <a:gd name="connsiteY43" fmla="*/ 2394857 h 2503714"/>
                <a:gd name="connsiteX44" fmla="*/ 1488770 w 3633256"/>
                <a:gd name="connsiteY44" fmla="*/ 2405743 h 2503714"/>
                <a:gd name="connsiteX45" fmla="*/ 1543199 w 3633256"/>
                <a:gd name="connsiteY45" fmla="*/ 2416629 h 2503714"/>
                <a:gd name="connsiteX46" fmla="*/ 1935084 w 3633256"/>
                <a:gd name="connsiteY46" fmla="*/ 2438400 h 2503714"/>
                <a:gd name="connsiteX47" fmla="*/ 2087484 w 3633256"/>
                <a:gd name="connsiteY47" fmla="*/ 2460172 h 2503714"/>
                <a:gd name="connsiteX48" fmla="*/ 2588227 w 3633256"/>
                <a:gd name="connsiteY48" fmla="*/ 2481943 h 2503714"/>
                <a:gd name="connsiteX49" fmla="*/ 2849484 w 3633256"/>
                <a:gd name="connsiteY49" fmla="*/ 2492829 h 2503714"/>
                <a:gd name="connsiteX50" fmla="*/ 2958342 w 3633256"/>
                <a:gd name="connsiteY50" fmla="*/ 2503714 h 2503714"/>
                <a:gd name="connsiteX51" fmla="*/ 3078084 w 3633256"/>
                <a:gd name="connsiteY51" fmla="*/ 2492829 h 2503714"/>
                <a:gd name="connsiteX52" fmla="*/ 3274027 w 3633256"/>
                <a:gd name="connsiteY52" fmla="*/ 2460172 h 2503714"/>
                <a:gd name="connsiteX53" fmla="*/ 3361113 w 3633256"/>
                <a:gd name="connsiteY53" fmla="*/ 2438400 h 2503714"/>
                <a:gd name="connsiteX54" fmla="*/ 3426427 w 3633256"/>
                <a:gd name="connsiteY54" fmla="*/ 2416629 h 2503714"/>
                <a:gd name="connsiteX55" fmla="*/ 3480856 w 3633256"/>
                <a:gd name="connsiteY55" fmla="*/ 2383972 h 2503714"/>
                <a:gd name="connsiteX56" fmla="*/ 3502627 w 3633256"/>
                <a:gd name="connsiteY56" fmla="*/ 2362200 h 2503714"/>
                <a:gd name="connsiteX57" fmla="*/ 3524399 w 3633256"/>
                <a:gd name="connsiteY57" fmla="*/ 2296886 h 2503714"/>
                <a:gd name="connsiteX58" fmla="*/ 3546170 w 3633256"/>
                <a:gd name="connsiteY58" fmla="*/ 2264229 h 2503714"/>
                <a:gd name="connsiteX59" fmla="*/ 3567942 w 3633256"/>
                <a:gd name="connsiteY59" fmla="*/ 2198914 h 2503714"/>
                <a:gd name="connsiteX60" fmla="*/ 3589713 w 3633256"/>
                <a:gd name="connsiteY60" fmla="*/ 2122714 h 2503714"/>
                <a:gd name="connsiteX61" fmla="*/ 3600599 w 3633256"/>
                <a:gd name="connsiteY61" fmla="*/ 2090057 h 2503714"/>
                <a:gd name="connsiteX62" fmla="*/ 3611484 w 3633256"/>
                <a:gd name="connsiteY62" fmla="*/ 2035629 h 2503714"/>
                <a:gd name="connsiteX63" fmla="*/ 3633256 w 3633256"/>
                <a:gd name="connsiteY63" fmla="*/ 1861457 h 2503714"/>
                <a:gd name="connsiteX64" fmla="*/ 3622370 w 3633256"/>
                <a:gd name="connsiteY64" fmla="*/ 1567543 h 2503714"/>
                <a:gd name="connsiteX65" fmla="*/ 3611484 w 3633256"/>
                <a:gd name="connsiteY65" fmla="*/ 1491343 h 2503714"/>
                <a:gd name="connsiteX66" fmla="*/ 3600599 w 3633256"/>
                <a:gd name="connsiteY66" fmla="*/ 1382486 h 2503714"/>
                <a:gd name="connsiteX67" fmla="*/ 3589713 w 3633256"/>
                <a:gd name="connsiteY67" fmla="*/ 1317172 h 2503714"/>
                <a:gd name="connsiteX68" fmla="*/ 3567942 w 3633256"/>
                <a:gd name="connsiteY68" fmla="*/ 1186543 h 2503714"/>
                <a:gd name="connsiteX69" fmla="*/ 3557056 w 3633256"/>
                <a:gd name="connsiteY69" fmla="*/ 1121229 h 2503714"/>
                <a:gd name="connsiteX70" fmla="*/ 3535284 w 3633256"/>
                <a:gd name="connsiteY70" fmla="*/ 1045029 h 2503714"/>
                <a:gd name="connsiteX71" fmla="*/ 3513513 w 3633256"/>
                <a:gd name="connsiteY71" fmla="*/ 957943 h 2503714"/>
                <a:gd name="connsiteX72" fmla="*/ 3502627 w 3633256"/>
                <a:gd name="connsiteY72" fmla="*/ 925286 h 2503714"/>
                <a:gd name="connsiteX73" fmla="*/ 3480856 w 3633256"/>
                <a:gd name="connsiteY73" fmla="*/ 903514 h 2503714"/>
                <a:gd name="connsiteX74" fmla="*/ 3415542 w 3633256"/>
                <a:gd name="connsiteY74" fmla="*/ 751114 h 2503714"/>
                <a:gd name="connsiteX75" fmla="*/ 3393770 w 3633256"/>
                <a:gd name="connsiteY75" fmla="*/ 718457 h 2503714"/>
                <a:gd name="connsiteX76" fmla="*/ 3371999 w 3633256"/>
                <a:gd name="connsiteY76" fmla="*/ 653143 h 2503714"/>
                <a:gd name="connsiteX77" fmla="*/ 3350227 w 3633256"/>
                <a:gd name="connsiteY77" fmla="*/ 620486 h 2503714"/>
                <a:gd name="connsiteX78" fmla="*/ 3328456 w 3633256"/>
                <a:gd name="connsiteY78" fmla="*/ 598714 h 2503714"/>
                <a:gd name="connsiteX79" fmla="*/ 3284913 w 3633256"/>
                <a:gd name="connsiteY79" fmla="*/ 533400 h 2503714"/>
                <a:gd name="connsiteX80" fmla="*/ 3219599 w 3633256"/>
                <a:gd name="connsiteY80" fmla="*/ 457200 h 2503714"/>
                <a:gd name="connsiteX81" fmla="*/ 3154284 w 3633256"/>
                <a:gd name="connsiteY81" fmla="*/ 435429 h 2503714"/>
                <a:gd name="connsiteX82" fmla="*/ 3056313 w 3633256"/>
                <a:gd name="connsiteY82" fmla="*/ 391886 h 2503714"/>
                <a:gd name="connsiteX83" fmla="*/ 3023656 w 3633256"/>
                <a:gd name="connsiteY83" fmla="*/ 381000 h 2503714"/>
                <a:gd name="connsiteX84" fmla="*/ 2990999 w 3633256"/>
                <a:gd name="connsiteY84" fmla="*/ 359229 h 2503714"/>
                <a:gd name="connsiteX85" fmla="*/ 2903913 w 3633256"/>
                <a:gd name="connsiteY85" fmla="*/ 337457 h 2503714"/>
                <a:gd name="connsiteX86" fmla="*/ 2871256 w 3633256"/>
                <a:gd name="connsiteY86" fmla="*/ 326572 h 2503714"/>
                <a:gd name="connsiteX87" fmla="*/ 2762399 w 3633256"/>
                <a:gd name="connsiteY87" fmla="*/ 304800 h 2503714"/>
                <a:gd name="connsiteX88" fmla="*/ 2718856 w 3633256"/>
                <a:gd name="connsiteY88" fmla="*/ 293914 h 2503714"/>
                <a:gd name="connsiteX89" fmla="*/ 2653542 w 3633256"/>
                <a:gd name="connsiteY89" fmla="*/ 272143 h 2503714"/>
                <a:gd name="connsiteX90" fmla="*/ 2620884 w 3633256"/>
                <a:gd name="connsiteY90" fmla="*/ 261257 h 2503714"/>
                <a:gd name="connsiteX91" fmla="*/ 2577342 w 3633256"/>
                <a:gd name="connsiteY91" fmla="*/ 250372 h 2503714"/>
                <a:gd name="connsiteX92" fmla="*/ 2544684 w 3633256"/>
                <a:gd name="connsiteY92" fmla="*/ 228600 h 2503714"/>
                <a:gd name="connsiteX93" fmla="*/ 2414056 w 3633256"/>
                <a:gd name="connsiteY93" fmla="*/ 195943 h 2503714"/>
                <a:gd name="connsiteX94" fmla="*/ 2381399 w 3633256"/>
                <a:gd name="connsiteY94" fmla="*/ 174172 h 2503714"/>
                <a:gd name="connsiteX95" fmla="*/ 2316084 w 3633256"/>
                <a:gd name="connsiteY95" fmla="*/ 152400 h 2503714"/>
                <a:gd name="connsiteX96" fmla="*/ 2218113 w 3633256"/>
                <a:gd name="connsiteY96" fmla="*/ 108857 h 2503714"/>
                <a:gd name="connsiteX97" fmla="*/ 2174570 w 3633256"/>
                <a:gd name="connsiteY97" fmla="*/ 87086 h 2503714"/>
                <a:gd name="connsiteX98" fmla="*/ 2109256 w 3633256"/>
                <a:gd name="connsiteY98" fmla="*/ 65314 h 2503714"/>
                <a:gd name="connsiteX99" fmla="*/ 2043942 w 3633256"/>
                <a:gd name="connsiteY99" fmla="*/ 43543 h 2503714"/>
                <a:gd name="connsiteX100" fmla="*/ 1989513 w 3633256"/>
                <a:gd name="connsiteY100" fmla="*/ 0 h 2503714"/>
                <a:gd name="connsiteX0" fmla="*/ 1989513 w 3633256"/>
                <a:gd name="connsiteY0" fmla="*/ 0 h 2503714"/>
                <a:gd name="connsiteX1" fmla="*/ 1880656 w 3633256"/>
                <a:gd name="connsiteY1" fmla="*/ 43543 h 2503714"/>
                <a:gd name="connsiteX2" fmla="*/ 1750027 w 3633256"/>
                <a:gd name="connsiteY2" fmla="*/ 65314 h 2503714"/>
                <a:gd name="connsiteX3" fmla="*/ 1717370 w 3633256"/>
                <a:gd name="connsiteY3" fmla="*/ 76200 h 2503714"/>
                <a:gd name="connsiteX4" fmla="*/ 1543199 w 3633256"/>
                <a:gd name="connsiteY4" fmla="*/ 108857 h 2503714"/>
                <a:gd name="connsiteX5" fmla="*/ 1510542 w 3633256"/>
                <a:gd name="connsiteY5" fmla="*/ 119743 h 2503714"/>
                <a:gd name="connsiteX6" fmla="*/ 1445227 w 3633256"/>
                <a:gd name="connsiteY6" fmla="*/ 152400 h 2503714"/>
                <a:gd name="connsiteX7" fmla="*/ 1390799 w 3633256"/>
                <a:gd name="connsiteY7" fmla="*/ 185057 h 2503714"/>
                <a:gd name="connsiteX8" fmla="*/ 1358142 w 3633256"/>
                <a:gd name="connsiteY8" fmla="*/ 206829 h 2503714"/>
                <a:gd name="connsiteX9" fmla="*/ 1314599 w 3633256"/>
                <a:gd name="connsiteY9" fmla="*/ 228600 h 2503714"/>
                <a:gd name="connsiteX10" fmla="*/ 1271056 w 3633256"/>
                <a:gd name="connsiteY10" fmla="*/ 261257 h 2503714"/>
                <a:gd name="connsiteX11" fmla="*/ 1173084 w 3633256"/>
                <a:gd name="connsiteY11" fmla="*/ 304800 h 2503714"/>
                <a:gd name="connsiteX12" fmla="*/ 1151313 w 3633256"/>
                <a:gd name="connsiteY12" fmla="*/ 326572 h 2503714"/>
                <a:gd name="connsiteX13" fmla="*/ 1075113 w 3633256"/>
                <a:gd name="connsiteY13" fmla="*/ 359229 h 2503714"/>
                <a:gd name="connsiteX14" fmla="*/ 1042456 w 3633256"/>
                <a:gd name="connsiteY14" fmla="*/ 391886 h 2503714"/>
                <a:gd name="connsiteX15" fmla="*/ 998913 w 3633256"/>
                <a:gd name="connsiteY15" fmla="*/ 413657 h 2503714"/>
                <a:gd name="connsiteX16" fmla="*/ 966256 w 3633256"/>
                <a:gd name="connsiteY16" fmla="*/ 435429 h 2503714"/>
                <a:gd name="connsiteX17" fmla="*/ 922713 w 3633256"/>
                <a:gd name="connsiteY17" fmla="*/ 457200 h 2503714"/>
                <a:gd name="connsiteX18" fmla="*/ 792084 w 3633256"/>
                <a:gd name="connsiteY18" fmla="*/ 555172 h 2503714"/>
                <a:gd name="connsiteX19" fmla="*/ 704999 w 3633256"/>
                <a:gd name="connsiteY19" fmla="*/ 620486 h 2503714"/>
                <a:gd name="connsiteX20" fmla="*/ 683227 w 3633256"/>
                <a:gd name="connsiteY20" fmla="*/ 653143 h 2503714"/>
                <a:gd name="connsiteX21" fmla="*/ 977112 w 3633256"/>
                <a:gd name="connsiteY21" fmla="*/ 752984 h 2503714"/>
                <a:gd name="connsiteX22" fmla="*/ 853215 w 3633256"/>
                <a:gd name="connsiteY22" fmla="*/ 966050 h 2503714"/>
                <a:gd name="connsiteX23" fmla="*/ 803594 w 3633256"/>
                <a:gd name="connsiteY23" fmla="*/ 1103821 h 2503714"/>
                <a:gd name="connsiteX24" fmla="*/ 755571 w 3633256"/>
                <a:gd name="connsiteY24" fmla="*/ 1237569 h 2503714"/>
                <a:gd name="connsiteX25" fmla="*/ 617913 w 3633256"/>
                <a:gd name="connsiteY25" fmla="*/ 1240972 h 2503714"/>
                <a:gd name="connsiteX26" fmla="*/ 628799 w 3633256"/>
                <a:gd name="connsiteY26" fmla="*/ 1426029 h 2503714"/>
                <a:gd name="connsiteX27" fmla="*/ 435435 w 3633256"/>
                <a:gd name="connsiteY27" fmla="*/ 1775958 h 2503714"/>
                <a:gd name="connsiteX28" fmla="*/ 248155 w 3633256"/>
                <a:gd name="connsiteY28" fmla="*/ 1906587 h 2503714"/>
                <a:gd name="connsiteX29" fmla="*/ 12850 w 3633256"/>
                <a:gd name="connsiteY29" fmla="*/ 2006428 h 2503714"/>
                <a:gd name="connsiteX30" fmla="*/ 39102 w 3633256"/>
                <a:gd name="connsiteY30" fmla="*/ 2258047 h 2503714"/>
                <a:gd name="connsiteX31" fmla="*/ 574370 w 3633256"/>
                <a:gd name="connsiteY31" fmla="*/ 2100943 h 2503714"/>
                <a:gd name="connsiteX32" fmla="*/ 617913 w 3633256"/>
                <a:gd name="connsiteY32" fmla="*/ 2188029 h 2503714"/>
                <a:gd name="connsiteX33" fmla="*/ 650570 w 3633256"/>
                <a:gd name="connsiteY33" fmla="*/ 2198914 h 2503714"/>
                <a:gd name="connsiteX34" fmla="*/ 704999 w 3633256"/>
                <a:gd name="connsiteY34" fmla="*/ 2242457 h 2503714"/>
                <a:gd name="connsiteX35" fmla="*/ 748542 w 3633256"/>
                <a:gd name="connsiteY35" fmla="*/ 2253343 h 2503714"/>
                <a:gd name="connsiteX36" fmla="*/ 781199 w 3633256"/>
                <a:gd name="connsiteY36" fmla="*/ 2264229 h 2503714"/>
                <a:gd name="connsiteX37" fmla="*/ 900942 w 3633256"/>
                <a:gd name="connsiteY37" fmla="*/ 2286000 h 2503714"/>
                <a:gd name="connsiteX38" fmla="*/ 988027 w 3633256"/>
                <a:gd name="connsiteY38" fmla="*/ 2307772 h 2503714"/>
                <a:gd name="connsiteX39" fmla="*/ 1064227 w 3633256"/>
                <a:gd name="connsiteY39" fmla="*/ 2329543 h 2503714"/>
                <a:gd name="connsiteX40" fmla="*/ 1151313 w 3633256"/>
                <a:gd name="connsiteY40" fmla="*/ 2351314 h 2503714"/>
                <a:gd name="connsiteX41" fmla="*/ 1238399 w 3633256"/>
                <a:gd name="connsiteY41" fmla="*/ 2362200 h 2503714"/>
                <a:gd name="connsiteX42" fmla="*/ 1347256 w 3633256"/>
                <a:gd name="connsiteY42" fmla="*/ 2383972 h 2503714"/>
                <a:gd name="connsiteX43" fmla="*/ 1390799 w 3633256"/>
                <a:gd name="connsiteY43" fmla="*/ 2394857 h 2503714"/>
                <a:gd name="connsiteX44" fmla="*/ 1488770 w 3633256"/>
                <a:gd name="connsiteY44" fmla="*/ 2405743 h 2503714"/>
                <a:gd name="connsiteX45" fmla="*/ 1543199 w 3633256"/>
                <a:gd name="connsiteY45" fmla="*/ 2416629 h 2503714"/>
                <a:gd name="connsiteX46" fmla="*/ 1935084 w 3633256"/>
                <a:gd name="connsiteY46" fmla="*/ 2438400 h 2503714"/>
                <a:gd name="connsiteX47" fmla="*/ 2087484 w 3633256"/>
                <a:gd name="connsiteY47" fmla="*/ 2460172 h 2503714"/>
                <a:gd name="connsiteX48" fmla="*/ 2588227 w 3633256"/>
                <a:gd name="connsiteY48" fmla="*/ 2481943 h 2503714"/>
                <a:gd name="connsiteX49" fmla="*/ 2849484 w 3633256"/>
                <a:gd name="connsiteY49" fmla="*/ 2492829 h 2503714"/>
                <a:gd name="connsiteX50" fmla="*/ 2958342 w 3633256"/>
                <a:gd name="connsiteY50" fmla="*/ 2503714 h 2503714"/>
                <a:gd name="connsiteX51" fmla="*/ 3078084 w 3633256"/>
                <a:gd name="connsiteY51" fmla="*/ 2492829 h 2503714"/>
                <a:gd name="connsiteX52" fmla="*/ 3274027 w 3633256"/>
                <a:gd name="connsiteY52" fmla="*/ 2460172 h 2503714"/>
                <a:gd name="connsiteX53" fmla="*/ 3361113 w 3633256"/>
                <a:gd name="connsiteY53" fmla="*/ 2438400 h 2503714"/>
                <a:gd name="connsiteX54" fmla="*/ 3426427 w 3633256"/>
                <a:gd name="connsiteY54" fmla="*/ 2416629 h 2503714"/>
                <a:gd name="connsiteX55" fmla="*/ 3480856 w 3633256"/>
                <a:gd name="connsiteY55" fmla="*/ 2383972 h 2503714"/>
                <a:gd name="connsiteX56" fmla="*/ 3502627 w 3633256"/>
                <a:gd name="connsiteY56" fmla="*/ 2362200 h 2503714"/>
                <a:gd name="connsiteX57" fmla="*/ 3524399 w 3633256"/>
                <a:gd name="connsiteY57" fmla="*/ 2296886 h 2503714"/>
                <a:gd name="connsiteX58" fmla="*/ 3546170 w 3633256"/>
                <a:gd name="connsiteY58" fmla="*/ 2264229 h 2503714"/>
                <a:gd name="connsiteX59" fmla="*/ 3567942 w 3633256"/>
                <a:gd name="connsiteY59" fmla="*/ 2198914 h 2503714"/>
                <a:gd name="connsiteX60" fmla="*/ 3589713 w 3633256"/>
                <a:gd name="connsiteY60" fmla="*/ 2122714 h 2503714"/>
                <a:gd name="connsiteX61" fmla="*/ 3600599 w 3633256"/>
                <a:gd name="connsiteY61" fmla="*/ 2090057 h 2503714"/>
                <a:gd name="connsiteX62" fmla="*/ 3611484 w 3633256"/>
                <a:gd name="connsiteY62" fmla="*/ 2035629 h 2503714"/>
                <a:gd name="connsiteX63" fmla="*/ 3633256 w 3633256"/>
                <a:gd name="connsiteY63" fmla="*/ 1861457 h 2503714"/>
                <a:gd name="connsiteX64" fmla="*/ 3622370 w 3633256"/>
                <a:gd name="connsiteY64" fmla="*/ 1567543 h 2503714"/>
                <a:gd name="connsiteX65" fmla="*/ 3611484 w 3633256"/>
                <a:gd name="connsiteY65" fmla="*/ 1491343 h 2503714"/>
                <a:gd name="connsiteX66" fmla="*/ 3600599 w 3633256"/>
                <a:gd name="connsiteY66" fmla="*/ 1382486 h 2503714"/>
                <a:gd name="connsiteX67" fmla="*/ 3589713 w 3633256"/>
                <a:gd name="connsiteY67" fmla="*/ 1317172 h 2503714"/>
                <a:gd name="connsiteX68" fmla="*/ 3567942 w 3633256"/>
                <a:gd name="connsiteY68" fmla="*/ 1186543 h 2503714"/>
                <a:gd name="connsiteX69" fmla="*/ 3557056 w 3633256"/>
                <a:gd name="connsiteY69" fmla="*/ 1121229 h 2503714"/>
                <a:gd name="connsiteX70" fmla="*/ 3535284 w 3633256"/>
                <a:gd name="connsiteY70" fmla="*/ 1045029 h 2503714"/>
                <a:gd name="connsiteX71" fmla="*/ 3513513 w 3633256"/>
                <a:gd name="connsiteY71" fmla="*/ 957943 h 2503714"/>
                <a:gd name="connsiteX72" fmla="*/ 3502627 w 3633256"/>
                <a:gd name="connsiteY72" fmla="*/ 925286 h 2503714"/>
                <a:gd name="connsiteX73" fmla="*/ 3480856 w 3633256"/>
                <a:gd name="connsiteY73" fmla="*/ 903514 h 2503714"/>
                <a:gd name="connsiteX74" fmla="*/ 3415542 w 3633256"/>
                <a:gd name="connsiteY74" fmla="*/ 751114 h 2503714"/>
                <a:gd name="connsiteX75" fmla="*/ 3393770 w 3633256"/>
                <a:gd name="connsiteY75" fmla="*/ 718457 h 2503714"/>
                <a:gd name="connsiteX76" fmla="*/ 3371999 w 3633256"/>
                <a:gd name="connsiteY76" fmla="*/ 653143 h 2503714"/>
                <a:gd name="connsiteX77" fmla="*/ 3350227 w 3633256"/>
                <a:gd name="connsiteY77" fmla="*/ 620486 h 2503714"/>
                <a:gd name="connsiteX78" fmla="*/ 3328456 w 3633256"/>
                <a:gd name="connsiteY78" fmla="*/ 598714 h 2503714"/>
                <a:gd name="connsiteX79" fmla="*/ 3284913 w 3633256"/>
                <a:gd name="connsiteY79" fmla="*/ 533400 h 2503714"/>
                <a:gd name="connsiteX80" fmla="*/ 3219599 w 3633256"/>
                <a:gd name="connsiteY80" fmla="*/ 457200 h 2503714"/>
                <a:gd name="connsiteX81" fmla="*/ 3154284 w 3633256"/>
                <a:gd name="connsiteY81" fmla="*/ 435429 h 2503714"/>
                <a:gd name="connsiteX82" fmla="*/ 3056313 w 3633256"/>
                <a:gd name="connsiteY82" fmla="*/ 391886 h 2503714"/>
                <a:gd name="connsiteX83" fmla="*/ 3023656 w 3633256"/>
                <a:gd name="connsiteY83" fmla="*/ 381000 h 2503714"/>
                <a:gd name="connsiteX84" fmla="*/ 2990999 w 3633256"/>
                <a:gd name="connsiteY84" fmla="*/ 359229 h 2503714"/>
                <a:gd name="connsiteX85" fmla="*/ 2903913 w 3633256"/>
                <a:gd name="connsiteY85" fmla="*/ 337457 h 2503714"/>
                <a:gd name="connsiteX86" fmla="*/ 2871256 w 3633256"/>
                <a:gd name="connsiteY86" fmla="*/ 326572 h 2503714"/>
                <a:gd name="connsiteX87" fmla="*/ 2762399 w 3633256"/>
                <a:gd name="connsiteY87" fmla="*/ 304800 h 2503714"/>
                <a:gd name="connsiteX88" fmla="*/ 2718856 w 3633256"/>
                <a:gd name="connsiteY88" fmla="*/ 293914 h 2503714"/>
                <a:gd name="connsiteX89" fmla="*/ 2653542 w 3633256"/>
                <a:gd name="connsiteY89" fmla="*/ 272143 h 2503714"/>
                <a:gd name="connsiteX90" fmla="*/ 2620884 w 3633256"/>
                <a:gd name="connsiteY90" fmla="*/ 261257 h 2503714"/>
                <a:gd name="connsiteX91" fmla="*/ 2577342 w 3633256"/>
                <a:gd name="connsiteY91" fmla="*/ 250372 h 2503714"/>
                <a:gd name="connsiteX92" fmla="*/ 2544684 w 3633256"/>
                <a:gd name="connsiteY92" fmla="*/ 228600 h 2503714"/>
                <a:gd name="connsiteX93" fmla="*/ 2414056 w 3633256"/>
                <a:gd name="connsiteY93" fmla="*/ 195943 h 2503714"/>
                <a:gd name="connsiteX94" fmla="*/ 2381399 w 3633256"/>
                <a:gd name="connsiteY94" fmla="*/ 174172 h 2503714"/>
                <a:gd name="connsiteX95" fmla="*/ 2316084 w 3633256"/>
                <a:gd name="connsiteY95" fmla="*/ 152400 h 2503714"/>
                <a:gd name="connsiteX96" fmla="*/ 2218113 w 3633256"/>
                <a:gd name="connsiteY96" fmla="*/ 108857 h 2503714"/>
                <a:gd name="connsiteX97" fmla="*/ 2174570 w 3633256"/>
                <a:gd name="connsiteY97" fmla="*/ 87086 h 2503714"/>
                <a:gd name="connsiteX98" fmla="*/ 2109256 w 3633256"/>
                <a:gd name="connsiteY98" fmla="*/ 65314 h 2503714"/>
                <a:gd name="connsiteX99" fmla="*/ 2043942 w 3633256"/>
                <a:gd name="connsiteY99" fmla="*/ 43543 h 2503714"/>
                <a:gd name="connsiteX100" fmla="*/ 1989513 w 3633256"/>
                <a:gd name="connsiteY100" fmla="*/ 0 h 2503714"/>
                <a:gd name="connsiteX0" fmla="*/ 1989513 w 3633256"/>
                <a:gd name="connsiteY0" fmla="*/ 0 h 2503714"/>
                <a:gd name="connsiteX1" fmla="*/ 1880656 w 3633256"/>
                <a:gd name="connsiteY1" fmla="*/ 43543 h 2503714"/>
                <a:gd name="connsiteX2" fmla="*/ 1750027 w 3633256"/>
                <a:gd name="connsiteY2" fmla="*/ 65314 h 2503714"/>
                <a:gd name="connsiteX3" fmla="*/ 1717370 w 3633256"/>
                <a:gd name="connsiteY3" fmla="*/ 76200 h 2503714"/>
                <a:gd name="connsiteX4" fmla="*/ 1543199 w 3633256"/>
                <a:gd name="connsiteY4" fmla="*/ 108857 h 2503714"/>
                <a:gd name="connsiteX5" fmla="*/ 1510542 w 3633256"/>
                <a:gd name="connsiteY5" fmla="*/ 119743 h 2503714"/>
                <a:gd name="connsiteX6" fmla="*/ 1445227 w 3633256"/>
                <a:gd name="connsiteY6" fmla="*/ 152400 h 2503714"/>
                <a:gd name="connsiteX7" fmla="*/ 1390799 w 3633256"/>
                <a:gd name="connsiteY7" fmla="*/ 185057 h 2503714"/>
                <a:gd name="connsiteX8" fmla="*/ 1358142 w 3633256"/>
                <a:gd name="connsiteY8" fmla="*/ 206829 h 2503714"/>
                <a:gd name="connsiteX9" fmla="*/ 1314599 w 3633256"/>
                <a:gd name="connsiteY9" fmla="*/ 228600 h 2503714"/>
                <a:gd name="connsiteX10" fmla="*/ 1271056 w 3633256"/>
                <a:gd name="connsiteY10" fmla="*/ 261257 h 2503714"/>
                <a:gd name="connsiteX11" fmla="*/ 1173084 w 3633256"/>
                <a:gd name="connsiteY11" fmla="*/ 304800 h 2503714"/>
                <a:gd name="connsiteX12" fmla="*/ 1151313 w 3633256"/>
                <a:gd name="connsiteY12" fmla="*/ 326572 h 2503714"/>
                <a:gd name="connsiteX13" fmla="*/ 1075113 w 3633256"/>
                <a:gd name="connsiteY13" fmla="*/ 359229 h 2503714"/>
                <a:gd name="connsiteX14" fmla="*/ 1042456 w 3633256"/>
                <a:gd name="connsiteY14" fmla="*/ 391886 h 2503714"/>
                <a:gd name="connsiteX15" fmla="*/ 998913 w 3633256"/>
                <a:gd name="connsiteY15" fmla="*/ 413657 h 2503714"/>
                <a:gd name="connsiteX16" fmla="*/ 966256 w 3633256"/>
                <a:gd name="connsiteY16" fmla="*/ 435429 h 2503714"/>
                <a:gd name="connsiteX17" fmla="*/ 922713 w 3633256"/>
                <a:gd name="connsiteY17" fmla="*/ 457200 h 2503714"/>
                <a:gd name="connsiteX18" fmla="*/ 792084 w 3633256"/>
                <a:gd name="connsiteY18" fmla="*/ 555172 h 2503714"/>
                <a:gd name="connsiteX19" fmla="*/ 704999 w 3633256"/>
                <a:gd name="connsiteY19" fmla="*/ 620486 h 2503714"/>
                <a:gd name="connsiteX20" fmla="*/ 1045304 w 3633256"/>
                <a:gd name="connsiteY20" fmla="*/ 641635 h 2503714"/>
                <a:gd name="connsiteX21" fmla="*/ 977112 w 3633256"/>
                <a:gd name="connsiteY21" fmla="*/ 752984 h 2503714"/>
                <a:gd name="connsiteX22" fmla="*/ 853215 w 3633256"/>
                <a:gd name="connsiteY22" fmla="*/ 966050 h 2503714"/>
                <a:gd name="connsiteX23" fmla="*/ 803594 w 3633256"/>
                <a:gd name="connsiteY23" fmla="*/ 1103821 h 2503714"/>
                <a:gd name="connsiteX24" fmla="*/ 755571 w 3633256"/>
                <a:gd name="connsiteY24" fmla="*/ 1237569 h 2503714"/>
                <a:gd name="connsiteX25" fmla="*/ 617913 w 3633256"/>
                <a:gd name="connsiteY25" fmla="*/ 1240972 h 2503714"/>
                <a:gd name="connsiteX26" fmla="*/ 628799 w 3633256"/>
                <a:gd name="connsiteY26" fmla="*/ 1426029 h 2503714"/>
                <a:gd name="connsiteX27" fmla="*/ 435435 w 3633256"/>
                <a:gd name="connsiteY27" fmla="*/ 1775958 h 2503714"/>
                <a:gd name="connsiteX28" fmla="*/ 248155 w 3633256"/>
                <a:gd name="connsiteY28" fmla="*/ 1906587 h 2503714"/>
                <a:gd name="connsiteX29" fmla="*/ 12850 w 3633256"/>
                <a:gd name="connsiteY29" fmla="*/ 2006428 h 2503714"/>
                <a:gd name="connsiteX30" fmla="*/ 39102 w 3633256"/>
                <a:gd name="connsiteY30" fmla="*/ 2258047 h 2503714"/>
                <a:gd name="connsiteX31" fmla="*/ 574370 w 3633256"/>
                <a:gd name="connsiteY31" fmla="*/ 2100943 h 2503714"/>
                <a:gd name="connsiteX32" fmla="*/ 617913 w 3633256"/>
                <a:gd name="connsiteY32" fmla="*/ 2188029 h 2503714"/>
                <a:gd name="connsiteX33" fmla="*/ 650570 w 3633256"/>
                <a:gd name="connsiteY33" fmla="*/ 2198914 h 2503714"/>
                <a:gd name="connsiteX34" fmla="*/ 704999 w 3633256"/>
                <a:gd name="connsiteY34" fmla="*/ 2242457 h 2503714"/>
                <a:gd name="connsiteX35" fmla="*/ 748542 w 3633256"/>
                <a:gd name="connsiteY35" fmla="*/ 2253343 h 2503714"/>
                <a:gd name="connsiteX36" fmla="*/ 781199 w 3633256"/>
                <a:gd name="connsiteY36" fmla="*/ 2264229 h 2503714"/>
                <a:gd name="connsiteX37" fmla="*/ 900942 w 3633256"/>
                <a:gd name="connsiteY37" fmla="*/ 2286000 h 2503714"/>
                <a:gd name="connsiteX38" fmla="*/ 988027 w 3633256"/>
                <a:gd name="connsiteY38" fmla="*/ 2307772 h 2503714"/>
                <a:gd name="connsiteX39" fmla="*/ 1064227 w 3633256"/>
                <a:gd name="connsiteY39" fmla="*/ 2329543 h 2503714"/>
                <a:gd name="connsiteX40" fmla="*/ 1151313 w 3633256"/>
                <a:gd name="connsiteY40" fmla="*/ 2351314 h 2503714"/>
                <a:gd name="connsiteX41" fmla="*/ 1238399 w 3633256"/>
                <a:gd name="connsiteY41" fmla="*/ 2362200 h 2503714"/>
                <a:gd name="connsiteX42" fmla="*/ 1347256 w 3633256"/>
                <a:gd name="connsiteY42" fmla="*/ 2383972 h 2503714"/>
                <a:gd name="connsiteX43" fmla="*/ 1390799 w 3633256"/>
                <a:gd name="connsiteY43" fmla="*/ 2394857 h 2503714"/>
                <a:gd name="connsiteX44" fmla="*/ 1488770 w 3633256"/>
                <a:gd name="connsiteY44" fmla="*/ 2405743 h 2503714"/>
                <a:gd name="connsiteX45" fmla="*/ 1543199 w 3633256"/>
                <a:gd name="connsiteY45" fmla="*/ 2416629 h 2503714"/>
                <a:gd name="connsiteX46" fmla="*/ 1935084 w 3633256"/>
                <a:gd name="connsiteY46" fmla="*/ 2438400 h 2503714"/>
                <a:gd name="connsiteX47" fmla="*/ 2087484 w 3633256"/>
                <a:gd name="connsiteY47" fmla="*/ 2460172 h 2503714"/>
                <a:gd name="connsiteX48" fmla="*/ 2588227 w 3633256"/>
                <a:gd name="connsiteY48" fmla="*/ 2481943 h 2503714"/>
                <a:gd name="connsiteX49" fmla="*/ 2849484 w 3633256"/>
                <a:gd name="connsiteY49" fmla="*/ 2492829 h 2503714"/>
                <a:gd name="connsiteX50" fmla="*/ 2958342 w 3633256"/>
                <a:gd name="connsiteY50" fmla="*/ 2503714 h 2503714"/>
                <a:gd name="connsiteX51" fmla="*/ 3078084 w 3633256"/>
                <a:gd name="connsiteY51" fmla="*/ 2492829 h 2503714"/>
                <a:gd name="connsiteX52" fmla="*/ 3274027 w 3633256"/>
                <a:gd name="connsiteY52" fmla="*/ 2460172 h 2503714"/>
                <a:gd name="connsiteX53" fmla="*/ 3361113 w 3633256"/>
                <a:gd name="connsiteY53" fmla="*/ 2438400 h 2503714"/>
                <a:gd name="connsiteX54" fmla="*/ 3426427 w 3633256"/>
                <a:gd name="connsiteY54" fmla="*/ 2416629 h 2503714"/>
                <a:gd name="connsiteX55" fmla="*/ 3480856 w 3633256"/>
                <a:gd name="connsiteY55" fmla="*/ 2383972 h 2503714"/>
                <a:gd name="connsiteX56" fmla="*/ 3502627 w 3633256"/>
                <a:gd name="connsiteY56" fmla="*/ 2362200 h 2503714"/>
                <a:gd name="connsiteX57" fmla="*/ 3524399 w 3633256"/>
                <a:gd name="connsiteY57" fmla="*/ 2296886 h 2503714"/>
                <a:gd name="connsiteX58" fmla="*/ 3546170 w 3633256"/>
                <a:gd name="connsiteY58" fmla="*/ 2264229 h 2503714"/>
                <a:gd name="connsiteX59" fmla="*/ 3567942 w 3633256"/>
                <a:gd name="connsiteY59" fmla="*/ 2198914 h 2503714"/>
                <a:gd name="connsiteX60" fmla="*/ 3589713 w 3633256"/>
                <a:gd name="connsiteY60" fmla="*/ 2122714 h 2503714"/>
                <a:gd name="connsiteX61" fmla="*/ 3600599 w 3633256"/>
                <a:gd name="connsiteY61" fmla="*/ 2090057 h 2503714"/>
                <a:gd name="connsiteX62" fmla="*/ 3611484 w 3633256"/>
                <a:gd name="connsiteY62" fmla="*/ 2035629 h 2503714"/>
                <a:gd name="connsiteX63" fmla="*/ 3633256 w 3633256"/>
                <a:gd name="connsiteY63" fmla="*/ 1861457 h 2503714"/>
                <a:gd name="connsiteX64" fmla="*/ 3622370 w 3633256"/>
                <a:gd name="connsiteY64" fmla="*/ 1567543 h 2503714"/>
                <a:gd name="connsiteX65" fmla="*/ 3611484 w 3633256"/>
                <a:gd name="connsiteY65" fmla="*/ 1491343 h 2503714"/>
                <a:gd name="connsiteX66" fmla="*/ 3600599 w 3633256"/>
                <a:gd name="connsiteY66" fmla="*/ 1382486 h 2503714"/>
                <a:gd name="connsiteX67" fmla="*/ 3589713 w 3633256"/>
                <a:gd name="connsiteY67" fmla="*/ 1317172 h 2503714"/>
                <a:gd name="connsiteX68" fmla="*/ 3567942 w 3633256"/>
                <a:gd name="connsiteY68" fmla="*/ 1186543 h 2503714"/>
                <a:gd name="connsiteX69" fmla="*/ 3557056 w 3633256"/>
                <a:gd name="connsiteY69" fmla="*/ 1121229 h 2503714"/>
                <a:gd name="connsiteX70" fmla="*/ 3535284 w 3633256"/>
                <a:gd name="connsiteY70" fmla="*/ 1045029 h 2503714"/>
                <a:gd name="connsiteX71" fmla="*/ 3513513 w 3633256"/>
                <a:gd name="connsiteY71" fmla="*/ 957943 h 2503714"/>
                <a:gd name="connsiteX72" fmla="*/ 3502627 w 3633256"/>
                <a:gd name="connsiteY72" fmla="*/ 925286 h 2503714"/>
                <a:gd name="connsiteX73" fmla="*/ 3480856 w 3633256"/>
                <a:gd name="connsiteY73" fmla="*/ 903514 h 2503714"/>
                <a:gd name="connsiteX74" fmla="*/ 3415542 w 3633256"/>
                <a:gd name="connsiteY74" fmla="*/ 751114 h 2503714"/>
                <a:gd name="connsiteX75" fmla="*/ 3393770 w 3633256"/>
                <a:gd name="connsiteY75" fmla="*/ 718457 h 2503714"/>
                <a:gd name="connsiteX76" fmla="*/ 3371999 w 3633256"/>
                <a:gd name="connsiteY76" fmla="*/ 653143 h 2503714"/>
                <a:gd name="connsiteX77" fmla="*/ 3350227 w 3633256"/>
                <a:gd name="connsiteY77" fmla="*/ 620486 h 2503714"/>
                <a:gd name="connsiteX78" fmla="*/ 3328456 w 3633256"/>
                <a:gd name="connsiteY78" fmla="*/ 598714 h 2503714"/>
                <a:gd name="connsiteX79" fmla="*/ 3284913 w 3633256"/>
                <a:gd name="connsiteY79" fmla="*/ 533400 h 2503714"/>
                <a:gd name="connsiteX80" fmla="*/ 3219599 w 3633256"/>
                <a:gd name="connsiteY80" fmla="*/ 457200 h 2503714"/>
                <a:gd name="connsiteX81" fmla="*/ 3154284 w 3633256"/>
                <a:gd name="connsiteY81" fmla="*/ 435429 h 2503714"/>
                <a:gd name="connsiteX82" fmla="*/ 3056313 w 3633256"/>
                <a:gd name="connsiteY82" fmla="*/ 391886 h 2503714"/>
                <a:gd name="connsiteX83" fmla="*/ 3023656 w 3633256"/>
                <a:gd name="connsiteY83" fmla="*/ 381000 h 2503714"/>
                <a:gd name="connsiteX84" fmla="*/ 2990999 w 3633256"/>
                <a:gd name="connsiteY84" fmla="*/ 359229 h 2503714"/>
                <a:gd name="connsiteX85" fmla="*/ 2903913 w 3633256"/>
                <a:gd name="connsiteY85" fmla="*/ 337457 h 2503714"/>
                <a:gd name="connsiteX86" fmla="*/ 2871256 w 3633256"/>
                <a:gd name="connsiteY86" fmla="*/ 326572 h 2503714"/>
                <a:gd name="connsiteX87" fmla="*/ 2762399 w 3633256"/>
                <a:gd name="connsiteY87" fmla="*/ 304800 h 2503714"/>
                <a:gd name="connsiteX88" fmla="*/ 2718856 w 3633256"/>
                <a:gd name="connsiteY88" fmla="*/ 293914 h 2503714"/>
                <a:gd name="connsiteX89" fmla="*/ 2653542 w 3633256"/>
                <a:gd name="connsiteY89" fmla="*/ 272143 h 2503714"/>
                <a:gd name="connsiteX90" fmla="*/ 2620884 w 3633256"/>
                <a:gd name="connsiteY90" fmla="*/ 261257 h 2503714"/>
                <a:gd name="connsiteX91" fmla="*/ 2577342 w 3633256"/>
                <a:gd name="connsiteY91" fmla="*/ 250372 h 2503714"/>
                <a:gd name="connsiteX92" fmla="*/ 2544684 w 3633256"/>
                <a:gd name="connsiteY92" fmla="*/ 228600 h 2503714"/>
                <a:gd name="connsiteX93" fmla="*/ 2414056 w 3633256"/>
                <a:gd name="connsiteY93" fmla="*/ 195943 h 2503714"/>
                <a:gd name="connsiteX94" fmla="*/ 2381399 w 3633256"/>
                <a:gd name="connsiteY94" fmla="*/ 174172 h 2503714"/>
                <a:gd name="connsiteX95" fmla="*/ 2316084 w 3633256"/>
                <a:gd name="connsiteY95" fmla="*/ 152400 h 2503714"/>
                <a:gd name="connsiteX96" fmla="*/ 2218113 w 3633256"/>
                <a:gd name="connsiteY96" fmla="*/ 108857 h 2503714"/>
                <a:gd name="connsiteX97" fmla="*/ 2174570 w 3633256"/>
                <a:gd name="connsiteY97" fmla="*/ 87086 h 2503714"/>
                <a:gd name="connsiteX98" fmla="*/ 2109256 w 3633256"/>
                <a:gd name="connsiteY98" fmla="*/ 65314 h 2503714"/>
                <a:gd name="connsiteX99" fmla="*/ 2043942 w 3633256"/>
                <a:gd name="connsiteY99" fmla="*/ 43543 h 2503714"/>
                <a:gd name="connsiteX100" fmla="*/ 1989513 w 3633256"/>
                <a:gd name="connsiteY100" fmla="*/ 0 h 2503714"/>
                <a:gd name="connsiteX0" fmla="*/ 1989513 w 3633256"/>
                <a:gd name="connsiteY0" fmla="*/ 0 h 2503714"/>
                <a:gd name="connsiteX1" fmla="*/ 1880656 w 3633256"/>
                <a:gd name="connsiteY1" fmla="*/ 43543 h 2503714"/>
                <a:gd name="connsiteX2" fmla="*/ 1750027 w 3633256"/>
                <a:gd name="connsiteY2" fmla="*/ 65314 h 2503714"/>
                <a:gd name="connsiteX3" fmla="*/ 1717370 w 3633256"/>
                <a:gd name="connsiteY3" fmla="*/ 76200 h 2503714"/>
                <a:gd name="connsiteX4" fmla="*/ 1543199 w 3633256"/>
                <a:gd name="connsiteY4" fmla="*/ 108857 h 2503714"/>
                <a:gd name="connsiteX5" fmla="*/ 1510542 w 3633256"/>
                <a:gd name="connsiteY5" fmla="*/ 119743 h 2503714"/>
                <a:gd name="connsiteX6" fmla="*/ 1445227 w 3633256"/>
                <a:gd name="connsiteY6" fmla="*/ 152400 h 2503714"/>
                <a:gd name="connsiteX7" fmla="*/ 1390799 w 3633256"/>
                <a:gd name="connsiteY7" fmla="*/ 185057 h 2503714"/>
                <a:gd name="connsiteX8" fmla="*/ 1358142 w 3633256"/>
                <a:gd name="connsiteY8" fmla="*/ 206829 h 2503714"/>
                <a:gd name="connsiteX9" fmla="*/ 1314599 w 3633256"/>
                <a:gd name="connsiteY9" fmla="*/ 228600 h 2503714"/>
                <a:gd name="connsiteX10" fmla="*/ 1271056 w 3633256"/>
                <a:gd name="connsiteY10" fmla="*/ 261257 h 2503714"/>
                <a:gd name="connsiteX11" fmla="*/ 1173084 w 3633256"/>
                <a:gd name="connsiteY11" fmla="*/ 304800 h 2503714"/>
                <a:gd name="connsiteX12" fmla="*/ 1151313 w 3633256"/>
                <a:gd name="connsiteY12" fmla="*/ 326572 h 2503714"/>
                <a:gd name="connsiteX13" fmla="*/ 1075113 w 3633256"/>
                <a:gd name="connsiteY13" fmla="*/ 359229 h 2503714"/>
                <a:gd name="connsiteX14" fmla="*/ 1042456 w 3633256"/>
                <a:gd name="connsiteY14" fmla="*/ 391886 h 2503714"/>
                <a:gd name="connsiteX15" fmla="*/ 998913 w 3633256"/>
                <a:gd name="connsiteY15" fmla="*/ 413657 h 2503714"/>
                <a:gd name="connsiteX16" fmla="*/ 966256 w 3633256"/>
                <a:gd name="connsiteY16" fmla="*/ 435429 h 2503714"/>
                <a:gd name="connsiteX17" fmla="*/ 922713 w 3633256"/>
                <a:gd name="connsiteY17" fmla="*/ 457200 h 2503714"/>
                <a:gd name="connsiteX18" fmla="*/ 792084 w 3633256"/>
                <a:gd name="connsiteY18" fmla="*/ 555172 h 2503714"/>
                <a:gd name="connsiteX19" fmla="*/ 1085643 w 3633256"/>
                <a:gd name="connsiteY19" fmla="*/ 585958 h 2503714"/>
                <a:gd name="connsiteX20" fmla="*/ 1045304 w 3633256"/>
                <a:gd name="connsiteY20" fmla="*/ 641635 h 2503714"/>
                <a:gd name="connsiteX21" fmla="*/ 977112 w 3633256"/>
                <a:gd name="connsiteY21" fmla="*/ 752984 h 2503714"/>
                <a:gd name="connsiteX22" fmla="*/ 853215 w 3633256"/>
                <a:gd name="connsiteY22" fmla="*/ 966050 h 2503714"/>
                <a:gd name="connsiteX23" fmla="*/ 803594 w 3633256"/>
                <a:gd name="connsiteY23" fmla="*/ 1103821 h 2503714"/>
                <a:gd name="connsiteX24" fmla="*/ 755571 w 3633256"/>
                <a:gd name="connsiteY24" fmla="*/ 1237569 h 2503714"/>
                <a:gd name="connsiteX25" fmla="*/ 617913 w 3633256"/>
                <a:gd name="connsiteY25" fmla="*/ 1240972 h 2503714"/>
                <a:gd name="connsiteX26" fmla="*/ 628799 w 3633256"/>
                <a:gd name="connsiteY26" fmla="*/ 1426029 h 2503714"/>
                <a:gd name="connsiteX27" fmla="*/ 435435 w 3633256"/>
                <a:gd name="connsiteY27" fmla="*/ 1775958 h 2503714"/>
                <a:gd name="connsiteX28" fmla="*/ 248155 w 3633256"/>
                <a:gd name="connsiteY28" fmla="*/ 1906587 h 2503714"/>
                <a:gd name="connsiteX29" fmla="*/ 12850 w 3633256"/>
                <a:gd name="connsiteY29" fmla="*/ 2006428 h 2503714"/>
                <a:gd name="connsiteX30" fmla="*/ 39102 w 3633256"/>
                <a:gd name="connsiteY30" fmla="*/ 2258047 h 2503714"/>
                <a:gd name="connsiteX31" fmla="*/ 574370 w 3633256"/>
                <a:gd name="connsiteY31" fmla="*/ 2100943 h 2503714"/>
                <a:gd name="connsiteX32" fmla="*/ 617913 w 3633256"/>
                <a:gd name="connsiteY32" fmla="*/ 2188029 h 2503714"/>
                <a:gd name="connsiteX33" fmla="*/ 650570 w 3633256"/>
                <a:gd name="connsiteY33" fmla="*/ 2198914 h 2503714"/>
                <a:gd name="connsiteX34" fmla="*/ 704999 w 3633256"/>
                <a:gd name="connsiteY34" fmla="*/ 2242457 h 2503714"/>
                <a:gd name="connsiteX35" fmla="*/ 748542 w 3633256"/>
                <a:gd name="connsiteY35" fmla="*/ 2253343 h 2503714"/>
                <a:gd name="connsiteX36" fmla="*/ 781199 w 3633256"/>
                <a:gd name="connsiteY36" fmla="*/ 2264229 h 2503714"/>
                <a:gd name="connsiteX37" fmla="*/ 900942 w 3633256"/>
                <a:gd name="connsiteY37" fmla="*/ 2286000 h 2503714"/>
                <a:gd name="connsiteX38" fmla="*/ 988027 w 3633256"/>
                <a:gd name="connsiteY38" fmla="*/ 2307772 h 2503714"/>
                <a:gd name="connsiteX39" fmla="*/ 1064227 w 3633256"/>
                <a:gd name="connsiteY39" fmla="*/ 2329543 h 2503714"/>
                <a:gd name="connsiteX40" fmla="*/ 1151313 w 3633256"/>
                <a:gd name="connsiteY40" fmla="*/ 2351314 h 2503714"/>
                <a:gd name="connsiteX41" fmla="*/ 1238399 w 3633256"/>
                <a:gd name="connsiteY41" fmla="*/ 2362200 h 2503714"/>
                <a:gd name="connsiteX42" fmla="*/ 1347256 w 3633256"/>
                <a:gd name="connsiteY42" fmla="*/ 2383972 h 2503714"/>
                <a:gd name="connsiteX43" fmla="*/ 1390799 w 3633256"/>
                <a:gd name="connsiteY43" fmla="*/ 2394857 h 2503714"/>
                <a:gd name="connsiteX44" fmla="*/ 1488770 w 3633256"/>
                <a:gd name="connsiteY44" fmla="*/ 2405743 h 2503714"/>
                <a:gd name="connsiteX45" fmla="*/ 1543199 w 3633256"/>
                <a:gd name="connsiteY45" fmla="*/ 2416629 h 2503714"/>
                <a:gd name="connsiteX46" fmla="*/ 1935084 w 3633256"/>
                <a:gd name="connsiteY46" fmla="*/ 2438400 h 2503714"/>
                <a:gd name="connsiteX47" fmla="*/ 2087484 w 3633256"/>
                <a:gd name="connsiteY47" fmla="*/ 2460172 h 2503714"/>
                <a:gd name="connsiteX48" fmla="*/ 2588227 w 3633256"/>
                <a:gd name="connsiteY48" fmla="*/ 2481943 h 2503714"/>
                <a:gd name="connsiteX49" fmla="*/ 2849484 w 3633256"/>
                <a:gd name="connsiteY49" fmla="*/ 2492829 h 2503714"/>
                <a:gd name="connsiteX50" fmla="*/ 2958342 w 3633256"/>
                <a:gd name="connsiteY50" fmla="*/ 2503714 h 2503714"/>
                <a:gd name="connsiteX51" fmla="*/ 3078084 w 3633256"/>
                <a:gd name="connsiteY51" fmla="*/ 2492829 h 2503714"/>
                <a:gd name="connsiteX52" fmla="*/ 3274027 w 3633256"/>
                <a:gd name="connsiteY52" fmla="*/ 2460172 h 2503714"/>
                <a:gd name="connsiteX53" fmla="*/ 3361113 w 3633256"/>
                <a:gd name="connsiteY53" fmla="*/ 2438400 h 2503714"/>
                <a:gd name="connsiteX54" fmla="*/ 3426427 w 3633256"/>
                <a:gd name="connsiteY54" fmla="*/ 2416629 h 2503714"/>
                <a:gd name="connsiteX55" fmla="*/ 3480856 w 3633256"/>
                <a:gd name="connsiteY55" fmla="*/ 2383972 h 2503714"/>
                <a:gd name="connsiteX56" fmla="*/ 3502627 w 3633256"/>
                <a:gd name="connsiteY56" fmla="*/ 2362200 h 2503714"/>
                <a:gd name="connsiteX57" fmla="*/ 3524399 w 3633256"/>
                <a:gd name="connsiteY57" fmla="*/ 2296886 h 2503714"/>
                <a:gd name="connsiteX58" fmla="*/ 3546170 w 3633256"/>
                <a:gd name="connsiteY58" fmla="*/ 2264229 h 2503714"/>
                <a:gd name="connsiteX59" fmla="*/ 3567942 w 3633256"/>
                <a:gd name="connsiteY59" fmla="*/ 2198914 h 2503714"/>
                <a:gd name="connsiteX60" fmla="*/ 3589713 w 3633256"/>
                <a:gd name="connsiteY60" fmla="*/ 2122714 h 2503714"/>
                <a:gd name="connsiteX61" fmla="*/ 3600599 w 3633256"/>
                <a:gd name="connsiteY61" fmla="*/ 2090057 h 2503714"/>
                <a:gd name="connsiteX62" fmla="*/ 3611484 w 3633256"/>
                <a:gd name="connsiteY62" fmla="*/ 2035629 h 2503714"/>
                <a:gd name="connsiteX63" fmla="*/ 3633256 w 3633256"/>
                <a:gd name="connsiteY63" fmla="*/ 1861457 h 2503714"/>
                <a:gd name="connsiteX64" fmla="*/ 3622370 w 3633256"/>
                <a:gd name="connsiteY64" fmla="*/ 1567543 h 2503714"/>
                <a:gd name="connsiteX65" fmla="*/ 3611484 w 3633256"/>
                <a:gd name="connsiteY65" fmla="*/ 1491343 h 2503714"/>
                <a:gd name="connsiteX66" fmla="*/ 3600599 w 3633256"/>
                <a:gd name="connsiteY66" fmla="*/ 1382486 h 2503714"/>
                <a:gd name="connsiteX67" fmla="*/ 3589713 w 3633256"/>
                <a:gd name="connsiteY67" fmla="*/ 1317172 h 2503714"/>
                <a:gd name="connsiteX68" fmla="*/ 3567942 w 3633256"/>
                <a:gd name="connsiteY68" fmla="*/ 1186543 h 2503714"/>
                <a:gd name="connsiteX69" fmla="*/ 3557056 w 3633256"/>
                <a:gd name="connsiteY69" fmla="*/ 1121229 h 2503714"/>
                <a:gd name="connsiteX70" fmla="*/ 3535284 w 3633256"/>
                <a:gd name="connsiteY70" fmla="*/ 1045029 h 2503714"/>
                <a:gd name="connsiteX71" fmla="*/ 3513513 w 3633256"/>
                <a:gd name="connsiteY71" fmla="*/ 957943 h 2503714"/>
                <a:gd name="connsiteX72" fmla="*/ 3502627 w 3633256"/>
                <a:gd name="connsiteY72" fmla="*/ 925286 h 2503714"/>
                <a:gd name="connsiteX73" fmla="*/ 3480856 w 3633256"/>
                <a:gd name="connsiteY73" fmla="*/ 903514 h 2503714"/>
                <a:gd name="connsiteX74" fmla="*/ 3415542 w 3633256"/>
                <a:gd name="connsiteY74" fmla="*/ 751114 h 2503714"/>
                <a:gd name="connsiteX75" fmla="*/ 3393770 w 3633256"/>
                <a:gd name="connsiteY75" fmla="*/ 718457 h 2503714"/>
                <a:gd name="connsiteX76" fmla="*/ 3371999 w 3633256"/>
                <a:gd name="connsiteY76" fmla="*/ 653143 h 2503714"/>
                <a:gd name="connsiteX77" fmla="*/ 3350227 w 3633256"/>
                <a:gd name="connsiteY77" fmla="*/ 620486 h 2503714"/>
                <a:gd name="connsiteX78" fmla="*/ 3328456 w 3633256"/>
                <a:gd name="connsiteY78" fmla="*/ 598714 h 2503714"/>
                <a:gd name="connsiteX79" fmla="*/ 3284913 w 3633256"/>
                <a:gd name="connsiteY79" fmla="*/ 533400 h 2503714"/>
                <a:gd name="connsiteX80" fmla="*/ 3219599 w 3633256"/>
                <a:gd name="connsiteY80" fmla="*/ 457200 h 2503714"/>
                <a:gd name="connsiteX81" fmla="*/ 3154284 w 3633256"/>
                <a:gd name="connsiteY81" fmla="*/ 435429 h 2503714"/>
                <a:gd name="connsiteX82" fmla="*/ 3056313 w 3633256"/>
                <a:gd name="connsiteY82" fmla="*/ 391886 h 2503714"/>
                <a:gd name="connsiteX83" fmla="*/ 3023656 w 3633256"/>
                <a:gd name="connsiteY83" fmla="*/ 381000 h 2503714"/>
                <a:gd name="connsiteX84" fmla="*/ 2990999 w 3633256"/>
                <a:gd name="connsiteY84" fmla="*/ 359229 h 2503714"/>
                <a:gd name="connsiteX85" fmla="*/ 2903913 w 3633256"/>
                <a:gd name="connsiteY85" fmla="*/ 337457 h 2503714"/>
                <a:gd name="connsiteX86" fmla="*/ 2871256 w 3633256"/>
                <a:gd name="connsiteY86" fmla="*/ 326572 h 2503714"/>
                <a:gd name="connsiteX87" fmla="*/ 2762399 w 3633256"/>
                <a:gd name="connsiteY87" fmla="*/ 304800 h 2503714"/>
                <a:gd name="connsiteX88" fmla="*/ 2718856 w 3633256"/>
                <a:gd name="connsiteY88" fmla="*/ 293914 h 2503714"/>
                <a:gd name="connsiteX89" fmla="*/ 2653542 w 3633256"/>
                <a:gd name="connsiteY89" fmla="*/ 272143 h 2503714"/>
                <a:gd name="connsiteX90" fmla="*/ 2620884 w 3633256"/>
                <a:gd name="connsiteY90" fmla="*/ 261257 h 2503714"/>
                <a:gd name="connsiteX91" fmla="*/ 2577342 w 3633256"/>
                <a:gd name="connsiteY91" fmla="*/ 250372 h 2503714"/>
                <a:gd name="connsiteX92" fmla="*/ 2544684 w 3633256"/>
                <a:gd name="connsiteY92" fmla="*/ 228600 h 2503714"/>
                <a:gd name="connsiteX93" fmla="*/ 2414056 w 3633256"/>
                <a:gd name="connsiteY93" fmla="*/ 195943 h 2503714"/>
                <a:gd name="connsiteX94" fmla="*/ 2381399 w 3633256"/>
                <a:gd name="connsiteY94" fmla="*/ 174172 h 2503714"/>
                <a:gd name="connsiteX95" fmla="*/ 2316084 w 3633256"/>
                <a:gd name="connsiteY95" fmla="*/ 152400 h 2503714"/>
                <a:gd name="connsiteX96" fmla="*/ 2218113 w 3633256"/>
                <a:gd name="connsiteY96" fmla="*/ 108857 h 2503714"/>
                <a:gd name="connsiteX97" fmla="*/ 2174570 w 3633256"/>
                <a:gd name="connsiteY97" fmla="*/ 87086 h 2503714"/>
                <a:gd name="connsiteX98" fmla="*/ 2109256 w 3633256"/>
                <a:gd name="connsiteY98" fmla="*/ 65314 h 2503714"/>
                <a:gd name="connsiteX99" fmla="*/ 2043942 w 3633256"/>
                <a:gd name="connsiteY99" fmla="*/ 43543 h 2503714"/>
                <a:gd name="connsiteX100" fmla="*/ 1989513 w 3633256"/>
                <a:gd name="connsiteY100" fmla="*/ 0 h 2503714"/>
                <a:gd name="connsiteX0" fmla="*/ 1989513 w 3633256"/>
                <a:gd name="connsiteY0" fmla="*/ 0 h 2503714"/>
                <a:gd name="connsiteX1" fmla="*/ 1880656 w 3633256"/>
                <a:gd name="connsiteY1" fmla="*/ 43543 h 2503714"/>
                <a:gd name="connsiteX2" fmla="*/ 1750027 w 3633256"/>
                <a:gd name="connsiteY2" fmla="*/ 65314 h 2503714"/>
                <a:gd name="connsiteX3" fmla="*/ 1717370 w 3633256"/>
                <a:gd name="connsiteY3" fmla="*/ 76200 h 2503714"/>
                <a:gd name="connsiteX4" fmla="*/ 1543199 w 3633256"/>
                <a:gd name="connsiteY4" fmla="*/ 108857 h 2503714"/>
                <a:gd name="connsiteX5" fmla="*/ 1510542 w 3633256"/>
                <a:gd name="connsiteY5" fmla="*/ 119743 h 2503714"/>
                <a:gd name="connsiteX6" fmla="*/ 1445227 w 3633256"/>
                <a:gd name="connsiteY6" fmla="*/ 152400 h 2503714"/>
                <a:gd name="connsiteX7" fmla="*/ 1390799 w 3633256"/>
                <a:gd name="connsiteY7" fmla="*/ 185057 h 2503714"/>
                <a:gd name="connsiteX8" fmla="*/ 1358142 w 3633256"/>
                <a:gd name="connsiteY8" fmla="*/ 206829 h 2503714"/>
                <a:gd name="connsiteX9" fmla="*/ 1314599 w 3633256"/>
                <a:gd name="connsiteY9" fmla="*/ 228600 h 2503714"/>
                <a:gd name="connsiteX10" fmla="*/ 1271056 w 3633256"/>
                <a:gd name="connsiteY10" fmla="*/ 261257 h 2503714"/>
                <a:gd name="connsiteX11" fmla="*/ 1173084 w 3633256"/>
                <a:gd name="connsiteY11" fmla="*/ 304800 h 2503714"/>
                <a:gd name="connsiteX12" fmla="*/ 1151313 w 3633256"/>
                <a:gd name="connsiteY12" fmla="*/ 326572 h 2503714"/>
                <a:gd name="connsiteX13" fmla="*/ 1075113 w 3633256"/>
                <a:gd name="connsiteY13" fmla="*/ 359229 h 2503714"/>
                <a:gd name="connsiteX14" fmla="*/ 1042456 w 3633256"/>
                <a:gd name="connsiteY14" fmla="*/ 391886 h 2503714"/>
                <a:gd name="connsiteX15" fmla="*/ 998913 w 3633256"/>
                <a:gd name="connsiteY15" fmla="*/ 413657 h 2503714"/>
                <a:gd name="connsiteX16" fmla="*/ 966256 w 3633256"/>
                <a:gd name="connsiteY16" fmla="*/ 435429 h 2503714"/>
                <a:gd name="connsiteX17" fmla="*/ 922713 w 3633256"/>
                <a:gd name="connsiteY17" fmla="*/ 457200 h 2503714"/>
                <a:gd name="connsiteX18" fmla="*/ 1089172 w 3633256"/>
                <a:gd name="connsiteY18" fmla="*/ 497625 h 2503714"/>
                <a:gd name="connsiteX19" fmla="*/ 1085643 w 3633256"/>
                <a:gd name="connsiteY19" fmla="*/ 585958 h 2503714"/>
                <a:gd name="connsiteX20" fmla="*/ 1045304 w 3633256"/>
                <a:gd name="connsiteY20" fmla="*/ 641635 h 2503714"/>
                <a:gd name="connsiteX21" fmla="*/ 977112 w 3633256"/>
                <a:gd name="connsiteY21" fmla="*/ 752984 h 2503714"/>
                <a:gd name="connsiteX22" fmla="*/ 853215 w 3633256"/>
                <a:gd name="connsiteY22" fmla="*/ 966050 h 2503714"/>
                <a:gd name="connsiteX23" fmla="*/ 803594 w 3633256"/>
                <a:gd name="connsiteY23" fmla="*/ 1103821 h 2503714"/>
                <a:gd name="connsiteX24" fmla="*/ 755571 w 3633256"/>
                <a:gd name="connsiteY24" fmla="*/ 1237569 h 2503714"/>
                <a:gd name="connsiteX25" fmla="*/ 617913 w 3633256"/>
                <a:gd name="connsiteY25" fmla="*/ 1240972 h 2503714"/>
                <a:gd name="connsiteX26" fmla="*/ 628799 w 3633256"/>
                <a:gd name="connsiteY26" fmla="*/ 1426029 h 2503714"/>
                <a:gd name="connsiteX27" fmla="*/ 435435 w 3633256"/>
                <a:gd name="connsiteY27" fmla="*/ 1775958 h 2503714"/>
                <a:gd name="connsiteX28" fmla="*/ 248155 w 3633256"/>
                <a:gd name="connsiteY28" fmla="*/ 1906587 h 2503714"/>
                <a:gd name="connsiteX29" fmla="*/ 12850 w 3633256"/>
                <a:gd name="connsiteY29" fmla="*/ 2006428 h 2503714"/>
                <a:gd name="connsiteX30" fmla="*/ 39102 w 3633256"/>
                <a:gd name="connsiteY30" fmla="*/ 2258047 h 2503714"/>
                <a:gd name="connsiteX31" fmla="*/ 574370 w 3633256"/>
                <a:gd name="connsiteY31" fmla="*/ 2100943 h 2503714"/>
                <a:gd name="connsiteX32" fmla="*/ 617913 w 3633256"/>
                <a:gd name="connsiteY32" fmla="*/ 2188029 h 2503714"/>
                <a:gd name="connsiteX33" fmla="*/ 650570 w 3633256"/>
                <a:gd name="connsiteY33" fmla="*/ 2198914 h 2503714"/>
                <a:gd name="connsiteX34" fmla="*/ 704999 w 3633256"/>
                <a:gd name="connsiteY34" fmla="*/ 2242457 h 2503714"/>
                <a:gd name="connsiteX35" fmla="*/ 748542 w 3633256"/>
                <a:gd name="connsiteY35" fmla="*/ 2253343 h 2503714"/>
                <a:gd name="connsiteX36" fmla="*/ 781199 w 3633256"/>
                <a:gd name="connsiteY36" fmla="*/ 2264229 h 2503714"/>
                <a:gd name="connsiteX37" fmla="*/ 900942 w 3633256"/>
                <a:gd name="connsiteY37" fmla="*/ 2286000 h 2503714"/>
                <a:gd name="connsiteX38" fmla="*/ 988027 w 3633256"/>
                <a:gd name="connsiteY38" fmla="*/ 2307772 h 2503714"/>
                <a:gd name="connsiteX39" fmla="*/ 1064227 w 3633256"/>
                <a:gd name="connsiteY39" fmla="*/ 2329543 h 2503714"/>
                <a:gd name="connsiteX40" fmla="*/ 1151313 w 3633256"/>
                <a:gd name="connsiteY40" fmla="*/ 2351314 h 2503714"/>
                <a:gd name="connsiteX41" fmla="*/ 1238399 w 3633256"/>
                <a:gd name="connsiteY41" fmla="*/ 2362200 h 2503714"/>
                <a:gd name="connsiteX42" fmla="*/ 1347256 w 3633256"/>
                <a:gd name="connsiteY42" fmla="*/ 2383972 h 2503714"/>
                <a:gd name="connsiteX43" fmla="*/ 1390799 w 3633256"/>
                <a:gd name="connsiteY43" fmla="*/ 2394857 h 2503714"/>
                <a:gd name="connsiteX44" fmla="*/ 1488770 w 3633256"/>
                <a:gd name="connsiteY44" fmla="*/ 2405743 h 2503714"/>
                <a:gd name="connsiteX45" fmla="*/ 1543199 w 3633256"/>
                <a:gd name="connsiteY45" fmla="*/ 2416629 h 2503714"/>
                <a:gd name="connsiteX46" fmla="*/ 1935084 w 3633256"/>
                <a:gd name="connsiteY46" fmla="*/ 2438400 h 2503714"/>
                <a:gd name="connsiteX47" fmla="*/ 2087484 w 3633256"/>
                <a:gd name="connsiteY47" fmla="*/ 2460172 h 2503714"/>
                <a:gd name="connsiteX48" fmla="*/ 2588227 w 3633256"/>
                <a:gd name="connsiteY48" fmla="*/ 2481943 h 2503714"/>
                <a:gd name="connsiteX49" fmla="*/ 2849484 w 3633256"/>
                <a:gd name="connsiteY49" fmla="*/ 2492829 h 2503714"/>
                <a:gd name="connsiteX50" fmla="*/ 2958342 w 3633256"/>
                <a:gd name="connsiteY50" fmla="*/ 2503714 h 2503714"/>
                <a:gd name="connsiteX51" fmla="*/ 3078084 w 3633256"/>
                <a:gd name="connsiteY51" fmla="*/ 2492829 h 2503714"/>
                <a:gd name="connsiteX52" fmla="*/ 3274027 w 3633256"/>
                <a:gd name="connsiteY52" fmla="*/ 2460172 h 2503714"/>
                <a:gd name="connsiteX53" fmla="*/ 3361113 w 3633256"/>
                <a:gd name="connsiteY53" fmla="*/ 2438400 h 2503714"/>
                <a:gd name="connsiteX54" fmla="*/ 3426427 w 3633256"/>
                <a:gd name="connsiteY54" fmla="*/ 2416629 h 2503714"/>
                <a:gd name="connsiteX55" fmla="*/ 3480856 w 3633256"/>
                <a:gd name="connsiteY55" fmla="*/ 2383972 h 2503714"/>
                <a:gd name="connsiteX56" fmla="*/ 3502627 w 3633256"/>
                <a:gd name="connsiteY56" fmla="*/ 2362200 h 2503714"/>
                <a:gd name="connsiteX57" fmla="*/ 3524399 w 3633256"/>
                <a:gd name="connsiteY57" fmla="*/ 2296886 h 2503714"/>
                <a:gd name="connsiteX58" fmla="*/ 3546170 w 3633256"/>
                <a:gd name="connsiteY58" fmla="*/ 2264229 h 2503714"/>
                <a:gd name="connsiteX59" fmla="*/ 3567942 w 3633256"/>
                <a:gd name="connsiteY59" fmla="*/ 2198914 h 2503714"/>
                <a:gd name="connsiteX60" fmla="*/ 3589713 w 3633256"/>
                <a:gd name="connsiteY60" fmla="*/ 2122714 h 2503714"/>
                <a:gd name="connsiteX61" fmla="*/ 3600599 w 3633256"/>
                <a:gd name="connsiteY61" fmla="*/ 2090057 h 2503714"/>
                <a:gd name="connsiteX62" fmla="*/ 3611484 w 3633256"/>
                <a:gd name="connsiteY62" fmla="*/ 2035629 h 2503714"/>
                <a:gd name="connsiteX63" fmla="*/ 3633256 w 3633256"/>
                <a:gd name="connsiteY63" fmla="*/ 1861457 h 2503714"/>
                <a:gd name="connsiteX64" fmla="*/ 3622370 w 3633256"/>
                <a:gd name="connsiteY64" fmla="*/ 1567543 h 2503714"/>
                <a:gd name="connsiteX65" fmla="*/ 3611484 w 3633256"/>
                <a:gd name="connsiteY65" fmla="*/ 1491343 h 2503714"/>
                <a:gd name="connsiteX66" fmla="*/ 3600599 w 3633256"/>
                <a:gd name="connsiteY66" fmla="*/ 1382486 h 2503714"/>
                <a:gd name="connsiteX67" fmla="*/ 3589713 w 3633256"/>
                <a:gd name="connsiteY67" fmla="*/ 1317172 h 2503714"/>
                <a:gd name="connsiteX68" fmla="*/ 3567942 w 3633256"/>
                <a:gd name="connsiteY68" fmla="*/ 1186543 h 2503714"/>
                <a:gd name="connsiteX69" fmla="*/ 3557056 w 3633256"/>
                <a:gd name="connsiteY69" fmla="*/ 1121229 h 2503714"/>
                <a:gd name="connsiteX70" fmla="*/ 3535284 w 3633256"/>
                <a:gd name="connsiteY70" fmla="*/ 1045029 h 2503714"/>
                <a:gd name="connsiteX71" fmla="*/ 3513513 w 3633256"/>
                <a:gd name="connsiteY71" fmla="*/ 957943 h 2503714"/>
                <a:gd name="connsiteX72" fmla="*/ 3502627 w 3633256"/>
                <a:gd name="connsiteY72" fmla="*/ 925286 h 2503714"/>
                <a:gd name="connsiteX73" fmla="*/ 3480856 w 3633256"/>
                <a:gd name="connsiteY73" fmla="*/ 903514 h 2503714"/>
                <a:gd name="connsiteX74" fmla="*/ 3415542 w 3633256"/>
                <a:gd name="connsiteY74" fmla="*/ 751114 h 2503714"/>
                <a:gd name="connsiteX75" fmla="*/ 3393770 w 3633256"/>
                <a:gd name="connsiteY75" fmla="*/ 718457 h 2503714"/>
                <a:gd name="connsiteX76" fmla="*/ 3371999 w 3633256"/>
                <a:gd name="connsiteY76" fmla="*/ 653143 h 2503714"/>
                <a:gd name="connsiteX77" fmla="*/ 3350227 w 3633256"/>
                <a:gd name="connsiteY77" fmla="*/ 620486 h 2503714"/>
                <a:gd name="connsiteX78" fmla="*/ 3328456 w 3633256"/>
                <a:gd name="connsiteY78" fmla="*/ 598714 h 2503714"/>
                <a:gd name="connsiteX79" fmla="*/ 3284913 w 3633256"/>
                <a:gd name="connsiteY79" fmla="*/ 533400 h 2503714"/>
                <a:gd name="connsiteX80" fmla="*/ 3219599 w 3633256"/>
                <a:gd name="connsiteY80" fmla="*/ 457200 h 2503714"/>
                <a:gd name="connsiteX81" fmla="*/ 3154284 w 3633256"/>
                <a:gd name="connsiteY81" fmla="*/ 435429 h 2503714"/>
                <a:gd name="connsiteX82" fmla="*/ 3056313 w 3633256"/>
                <a:gd name="connsiteY82" fmla="*/ 391886 h 2503714"/>
                <a:gd name="connsiteX83" fmla="*/ 3023656 w 3633256"/>
                <a:gd name="connsiteY83" fmla="*/ 381000 h 2503714"/>
                <a:gd name="connsiteX84" fmla="*/ 2990999 w 3633256"/>
                <a:gd name="connsiteY84" fmla="*/ 359229 h 2503714"/>
                <a:gd name="connsiteX85" fmla="*/ 2903913 w 3633256"/>
                <a:gd name="connsiteY85" fmla="*/ 337457 h 2503714"/>
                <a:gd name="connsiteX86" fmla="*/ 2871256 w 3633256"/>
                <a:gd name="connsiteY86" fmla="*/ 326572 h 2503714"/>
                <a:gd name="connsiteX87" fmla="*/ 2762399 w 3633256"/>
                <a:gd name="connsiteY87" fmla="*/ 304800 h 2503714"/>
                <a:gd name="connsiteX88" fmla="*/ 2718856 w 3633256"/>
                <a:gd name="connsiteY88" fmla="*/ 293914 h 2503714"/>
                <a:gd name="connsiteX89" fmla="*/ 2653542 w 3633256"/>
                <a:gd name="connsiteY89" fmla="*/ 272143 h 2503714"/>
                <a:gd name="connsiteX90" fmla="*/ 2620884 w 3633256"/>
                <a:gd name="connsiteY90" fmla="*/ 261257 h 2503714"/>
                <a:gd name="connsiteX91" fmla="*/ 2577342 w 3633256"/>
                <a:gd name="connsiteY91" fmla="*/ 250372 h 2503714"/>
                <a:gd name="connsiteX92" fmla="*/ 2544684 w 3633256"/>
                <a:gd name="connsiteY92" fmla="*/ 228600 h 2503714"/>
                <a:gd name="connsiteX93" fmla="*/ 2414056 w 3633256"/>
                <a:gd name="connsiteY93" fmla="*/ 195943 h 2503714"/>
                <a:gd name="connsiteX94" fmla="*/ 2381399 w 3633256"/>
                <a:gd name="connsiteY94" fmla="*/ 174172 h 2503714"/>
                <a:gd name="connsiteX95" fmla="*/ 2316084 w 3633256"/>
                <a:gd name="connsiteY95" fmla="*/ 152400 h 2503714"/>
                <a:gd name="connsiteX96" fmla="*/ 2218113 w 3633256"/>
                <a:gd name="connsiteY96" fmla="*/ 108857 h 2503714"/>
                <a:gd name="connsiteX97" fmla="*/ 2174570 w 3633256"/>
                <a:gd name="connsiteY97" fmla="*/ 87086 h 2503714"/>
                <a:gd name="connsiteX98" fmla="*/ 2109256 w 3633256"/>
                <a:gd name="connsiteY98" fmla="*/ 65314 h 2503714"/>
                <a:gd name="connsiteX99" fmla="*/ 2043942 w 3633256"/>
                <a:gd name="connsiteY99" fmla="*/ 43543 h 2503714"/>
                <a:gd name="connsiteX100" fmla="*/ 1989513 w 3633256"/>
                <a:gd name="connsiteY100" fmla="*/ 0 h 2503714"/>
                <a:gd name="connsiteX0" fmla="*/ 1989513 w 3633256"/>
                <a:gd name="connsiteY0" fmla="*/ 0 h 2503714"/>
                <a:gd name="connsiteX1" fmla="*/ 1880656 w 3633256"/>
                <a:gd name="connsiteY1" fmla="*/ 43543 h 2503714"/>
                <a:gd name="connsiteX2" fmla="*/ 1750027 w 3633256"/>
                <a:gd name="connsiteY2" fmla="*/ 65314 h 2503714"/>
                <a:gd name="connsiteX3" fmla="*/ 1717370 w 3633256"/>
                <a:gd name="connsiteY3" fmla="*/ 76200 h 2503714"/>
                <a:gd name="connsiteX4" fmla="*/ 1543199 w 3633256"/>
                <a:gd name="connsiteY4" fmla="*/ 108857 h 2503714"/>
                <a:gd name="connsiteX5" fmla="*/ 1510542 w 3633256"/>
                <a:gd name="connsiteY5" fmla="*/ 119743 h 2503714"/>
                <a:gd name="connsiteX6" fmla="*/ 1445227 w 3633256"/>
                <a:gd name="connsiteY6" fmla="*/ 152400 h 2503714"/>
                <a:gd name="connsiteX7" fmla="*/ 1390799 w 3633256"/>
                <a:gd name="connsiteY7" fmla="*/ 185057 h 2503714"/>
                <a:gd name="connsiteX8" fmla="*/ 1358142 w 3633256"/>
                <a:gd name="connsiteY8" fmla="*/ 206829 h 2503714"/>
                <a:gd name="connsiteX9" fmla="*/ 1314599 w 3633256"/>
                <a:gd name="connsiteY9" fmla="*/ 228600 h 2503714"/>
                <a:gd name="connsiteX10" fmla="*/ 1271056 w 3633256"/>
                <a:gd name="connsiteY10" fmla="*/ 261257 h 2503714"/>
                <a:gd name="connsiteX11" fmla="*/ 1173084 w 3633256"/>
                <a:gd name="connsiteY11" fmla="*/ 304800 h 2503714"/>
                <a:gd name="connsiteX12" fmla="*/ 1151313 w 3633256"/>
                <a:gd name="connsiteY12" fmla="*/ 326572 h 2503714"/>
                <a:gd name="connsiteX13" fmla="*/ 1075113 w 3633256"/>
                <a:gd name="connsiteY13" fmla="*/ 359229 h 2503714"/>
                <a:gd name="connsiteX14" fmla="*/ 1042456 w 3633256"/>
                <a:gd name="connsiteY14" fmla="*/ 391886 h 2503714"/>
                <a:gd name="connsiteX15" fmla="*/ 998913 w 3633256"/>
                <a:gd name="connsiteY15" fmla="*/ 413657 h 2503714"/>
                <a:gd name="connsiteX16" fmla="*/ 966256 w 3633256"/>
                <a:gd name="connsiteY16" fmla="*/ 435429 h 2503714"/>
                <a:gd name="connsiteX17" fmla="*/ 922713 w 3633256"/>
                <a:gd name="connsiteY17" fmla="*/ 457200 h 2503714"/>
                <a:gd name="connsiteX18" fmla="*/ 1089172 w 3633256"/>
                <a:gd name="connsiteY18" fmla="*/ 497625 h 2503714"/>
                <a:gd name="connsiteX19" fmla="*/ 1085643 w 3633256"/>
                <a:gd name="connsiteY19" fmla="*/ 585958 h 2503714"/>
                <a:gd name="connsiteX20" fmla="*/ 1045304 w 3633256"/>
                <a:gd name="connsiteY20" fmla="*/ 641635 h 2503714"/>
                <a:gd name="connsiteX21" fmla="*/ 977112 w 3633256"/>
                <a:gd name="connsiteY21" fmla="*/ 752984 h 2503714"/>
                <a:gd name="connsiteX22" fmla="*/ 853215 w 3633256"/>
                <a:gd name="connsiteY22" fmla="*/ 966050 h 2503714"/>
                <a:gd name="connsiteX23" fmla="*/ 803594 w 3633256"/>
                <a:gd name="connsiteY23" fmla="*/ 1103821 h 2503714"/>
                <a:gd name="connsiteX24" fmla="*/ 755571 w 3633256"/>
                <a:gd name="connsiteY24" fmla="*/ 1237569 h 2503714"/>
                <a:gd name="connsiteX25" fmla="*/ 617913 w 3633256"/>
                <a:gd name="connsiteY25" fmla="*/ 1240972 h 2503714"/>
                <a:gd name="connsiteX26" fmla="*/ 628799 w 3633256"/>
                <a:gd name="connsiteY26" fmla="*/ 1426029 h 2503714"/>
                <a:gd name="connsiteX27" fmla="*/ 491139 w 3633256"/>
                <a:gd name="connsiteY27" fmla="*/ 1856524 h 2503714"/>
                <a:gd name="connsiteX28" fmla="*/ 248155 w 3633256"/>
                <a:gd name="connsiteY28" fmla="*/ 1906587 h 2503714"/>
                <a:gd name="connsiteX29" fmla="*/ 12850 w 3633256"/>
                <a:gd name="connsiteY29" fmla="*/ 2006428 h 2503714"/>
                <a:gd name="connsiteX30" fmla="*/ 39102 w 3633256"/>
                <a:gd name="connsiteY30" fmla="*/ 2258047 h 2503714"/>
                <a:gd name="connsiteX31" fmla="*/ 574370 w 3633256"/>
                <a:gd name="connsiteY31" fmla="*/ 2100943 h 2503714"/>
                <a:gd name="connsiteX32" fmla="*/ 617913 w 3633256"/>
                <a:gd name="connsiteY32" fmla="*/ 2188029 h 2503714"/>
                <a:gd name="connsiteX33" fmla="*/ 650570 w 3633256"/>
                <a:gd name="connsiteY33" fmla="*/ 2198914 h 2503714"/>
                <a:gd name="connsiteX34" fmla="*/ 704999 w 3633256"/>
                <a:gd name="connsiteY34" fmla="*/ 2242457 h 2503714"/>
                <a:gd name="connsiteX35" fmla="*/ 748542 w 3633256"/>
                <a:gd name="connsiteY35" fmla="*/ 2253343 h 2503714"/>
                <a:gd name="connsiteX36" fmla="*/ 781199 w 3633256"/>
                <a:gd name="connsiteY36" fmla="*/ 2264229 h 2503714"/>
                <a:gd name="connsiteX37" fmla="*/ 900942 w 3633256"/>
                <a:gd name="connsiteY37" fmla="*/ 2286000 h 2503714"/>
                <a:gd name="connsiteX38" fmla="*/ 988027 w 3633256"/>
                <a:gd name="connsiteY38" fmla="*/ 2307772 h 2503714"/>
                <a:gd name="connsiteX39" fmla="*/ 1064227 w 3633256"/>
                <a:gd name="connsiteY39" fmla="*/ 2329543 h 2503714"/>
                <a:gd name="connsiteX40" fmla="*/ 1151313 w 3633256"/>
                <a:gd name="connsiteY40" fmla="*/ 2351314 h 2503714"/>
                <a:gd name="connsiteX41" fmla="*/ 1238399 w 3633256"/>
                <a:gd name="connsiteY41" fmla="*/ 2362200 h 2503714"/>
                <a:gd name="connsiteX42" fmla="*/ 1347256 w 3633256"/>
                <a:gd name="connsiteY42" fmla="*/ 2383972 h 2503714"/>
                <a:gd name="connsiteX43" fmla="*/ 1390799 w 3633256"/>
                <a:gd name="connsiteY43" fmla="*/ 2394857 h 2503714"/>
                <a:gd name="connsiteX44" fmla="*/ 1488770 w 3633256"/>
                <a:gd name="connsiteY44" fmla="*/ 2405743 h 2503714"/>
                <a:gd name="connsiteX45" fmla="*/ 1543199 w 3633256"/>
                <a:gd name="connsiteY45" fmla="*/ 2416629 h 2503714"/>
                <a:gd name="connsiteX46" fmla="*/ 1935084 w 3633256"/>
                <a:gd name="connsiteY46" fmla="*/ 2438400 h 2503714"/>
                <a:gd name="connsiteX47" fmla="*/ 2087484 w 3633256"/>
                <a:gd name="connsiteY47" fmla="*/ 2460172 h 2503714"/>
                <a:gd name="connsiteX48" fmla="*/ 2588227 w 3633256"/>
                <a:gd name="connsiteY48" fmla="*/ 2481943 h 2503714"/>
                <a:gd name="connsiteX49" fmla="*/ 2849484 w 3633256"/>
                <a:gd name="connsiteY49" fmla="*/ 2492829 h 2503714"/>
                <a:gd name="connsiteX50" fmla="*/ 2958342 w 3633256"/>
                <a:gd name="connsiteY50" fmla="*/ 2503714 h 2503714"/>
                <a:gd name="connsiteX51" fmla="*/ 3078084 w 3633256"/>
                <a:gd name="connsiteY51" fmla="*/ 2492829 h 2503714"/>
                <a:gd name="connsiteX52" fmla="*/ 3274027 w 3633256"/>
                <a:gd name="connsiteY52" fmla="*/ 2460172 h 2503714"/>
                <a:gd name="connsiteX53" fmla="*/ 3361113 w 3633256"/>
                <a:gd name="connsiteY53" fmla="*/ 2438400 h 2503714"/>
                <a:gd name="connsiteX54" fmla="*/ 3426427 w 3633256"/>
                <a:gd name="connsiteY54" fmla="*/ 2416629 h 2503714"/>
                <a:gd name="connsiteX55" fmla="*/ 3480856 w 3633256"/>
                <a:gd name="connsiteY55" fmla="*/ 2383972 h 2503714"/>
                <a:gd name="connsiteX56" fmla="*/ 3502627 w 3633256"/>
                <a:gd name="connsiteY56" fmla="*/ 2362200 h 2503714"/>
                <a:gd name="connsiteX57" fmla="*/ 3524399 w 3633256"/>
                <a:gd name="connsiteY57" fmla="*/ 2296886 h 2503714"/>
                <a:gd name="connsiteX58" fmla="*/ 3546170 w 3633256"/>
                <a:gd name="connsiteY58" fmla="*/ 2264229 h 2503714"/>
                <a:gd name="connsiteX59" fmla="*/ 3567942 w 3633256"/>
                <a:gd name="connsiteY59" fmla="*/ 2198914 h 2503714"/>
                <a:gd name="connsiteX60" fmla="*/ 3589713 w 3633256"/>
                <a:gd name="connsiteY60" fmla="*/ 2122714 h 2503714"/>
                <a:gd name="connsiteX61" fmla="*/ 3600599 w 3633256"/>
                <a:gd name="connsiteY61" fmla="*/ 2090057 h 2503714"/>
                <a:gd name="connsiteX62" fmla="*/ 3611484 w 3633256"/>
                <a:gd name="connsiteY62" fmla="*/ 2035629 h 2503714"/>
                <a:gd name="connsiteX63" fmla="*/ 3633256 w 3633256"/>
                <a:gd name="connsiteY63" fmla="*/ 1861457 h 2503714"/>
                <a:gd name="connsiteX64" fmla="*/ 3622370 w 3633256"/>
                <a:gd name="connsiteY64" fmla="*/ 1567543 h 2503714"/>
                <a:gd name="connsiteX65" fmla="*/ 3611484 w 3633256"/>
                <a:gd name="connsiteY65" fmla="*/ 1491343 h 2503714"/>
                <a:gd name="connsiteX66" fmla="*/ 3600599 w 3633256"/>
                <a:gd name="connsiteY66" fmla="*/ 1382486 h 2503714"/>
                <a:gd name="connsiteX67" fmla="*/ 3589713 w 3633256"/>
                <a:gd name="connsiteY67" fmla="*/ 1317172 h 2503714"/>
                <a:gd name="connsiteX68" fmla="*/ 3567942 w 3633256"/>
                <a:gd name="connsiteY68" fmla="*/ 1186543 h 2503714"/>
                <a:gd name="connsiteX69" fmla="*/ 3557056 w 3633256"/>
                <a:gd name="connsiteY69" fmla="*/ 1121229 h 2503714"/>
                <a:gd name="connsiteX70" fmla="*/ 3535284 w 3633256"/>
                <a:gd name="connsiteY70" fmla="*/ 1045029 h 2503714"/>
                <a:gd name="connsiteX71" fmla="*/ 3513513 w 3633256"/>
                <a:gd name="connsiteY71" fmla="*/ 957943 h 2503714"/>
                <a:gd name="connsiteX72" fmla="*/ 3502627 w 3633256"/>
                <a:gd name="connsiteY72" fmla="*/ 925286 h 2503714"/>
                <a:gd name="connsiteX73" fmla="*/ 3480856 w 3633256"/>
                <a:gd name="connsiteY73" fmla="*/ 903514 h 2503714"/>
                <a:gd name="connsiteX74" fmla="*/ 3415542 w 3633256"/>
                <a:gd name="connsiteY74" fmla="*/ 751114 h 2503714"/>
                <a:gd name="connsiteX75" fmla="*/ 3393770 w 3633256"/>
                <a:gd name="connsiteY75" fmla="*/ 718457 h 2503714"/>
                <a:gd name="connsiteX76" fmla="*/ 3371999 w 3633256"/>
                <a:gd name="connsiteY76" fmla="*/ 653143 h 2503714"/>
                <a:gd name="connsiteX77" fmla="*/ 3350227 w 3633256"/>
                <a:gd name="connsiteY77" fmla="*/ 620486 h 2503714"/>
                <a:gd name="connsiteX78" fmla="*/ 3328456 w 3633256"/>
                <a:gd name="connsiteY78" fmla="*/ 598714 h 2503714"/>
                <a:gd name="connsiteX79" fmla="*/ 3284913 w 3633256"/>
                <a:gd name="connsiteY79" fmla="*/ 533400 h 2503714"/>
                <a:gd name="connsiteX80" fmla="*/ 3219599 w 3633256"/>
                <a:gd name="connsiteY80" fmla="*/ 457200 h 2503714"/>
                <a:gd name="connsiteX81" fmla="*/ 3154284 w 3633256"/>
                <a:gd name="connsiteY81" fmla="*/ 435429 h 2503714"/>
                <a:gd name="connsiteX82" fmla="*/ 3056313 w 3633256"/>
                <a:gd name="connsiteY82" fmla="*/ 391886 h 2503714"/>
                <a:gd name="connsiteX83" fmla="*/ 3023656 w 3633256"/>
                <a:gd name="connsiteY83" fmla="*/ 381000 h 2503714"/>
                <a:gd name="connsiteX84" fmla="*/ 2990999 w 3633256"/>
                <a:gd name="connsiteY84" fmla="*/ 359229 h 2503714"/>
                <a:gd name="connsiteX85" fmla="*/ 2903913 w 3633256"/>
                <a:gd name="connsiteY85" fmla="*/ 337457 h 2503714"/>
                <a:gd name="connsiteX86" fmla="*/ 2871256 w 3633256"/>
                <a:gd name="connsiteY86" fmla="*/ 326572 h 2503714"/>
                <a:gd name="connsiteX87" fmla="*/ 2762399 w 3633256"/>
                <a:gd name="connsiteY87" fmla="*/ 304800 h 2503714"/>
                <a:gd name="connsiteX88" fmla="*/ 2718856 w 3633256"/>
                <a:gd name="connsiteY88" fmla="*/ 293914 h 2503714"/>
                <a:gd name="connsiteX89" fmla="*/ 2653542 w 3633256"/>
                <a:gd name="connsiteY89" fmla="*/ 272143 h 2503714"/>
                <a:gd name="connsiteX90" fmla="*/ 2620884 w 3633256"/>
                <a:gd name="connsiteY90" fmla="*/ 261257 h 2503714"/>
                <a:gd name="connsiteX91" fmla="*/ 2577342 w 3633256"/>
                <a:gd name="connsiteY91" fmla="*/ 250372 h 2503714"/>
                <a:gd name="connsiteX92" fmla="*/ 2544684 w 3633256"/>
                <a:gd name="connsiteY92" fmla="*/ 228600 h 2503714"/>
                <a:gd name="connsiteX93" fmla="*/ 2414056 w 3633256"/>
                <a:gd name="connsiteY93" fmla="*/ 195943 h 2503714"/>
                <a:gd name="connsiteX94" fmla="*/ 2381399 w 3633256"/>
                <a:gd name="connsiteY94" fmla="*/ 174172 h 2503714"/>
                <a:gd name="connsiteX95" fmla="*/ 2316084 w 3633256"/>
                <a:gd name="connsiteY95" fmla="*/ 152400 h 2503714"/>
                <a:gd name="connsiteX96" fmla="*/ 2218113 w 3633256"/>
                <a:gd name="connsiteY96" fmla="*/ 108857 h 2503714"/>
                <a:gd name="connsiteX97" fmla="*/ 2174570 w 3633256"/>
                <a:gd name="connsiteY97" fmla="*/ 87086 h 2503714"/>
                <a:gd name="connsiteX98" fmla="*/ 2109256 w 3633256"/>
                <a:gd name="connsiteY98" fmla="*/ 65314 h 2503714"/>
                <a:gd name="connsiteX99" fmla="*/ 2043942 w 3633256"/>
                <a:gd name="connsiteY99" fmla="*/ 43543 h 2503714"/>
                <a:gd name="connsiteX100" fmla="*/ 1989513 w 3633256"/>
                <a:gd name="connsiteY100" fmla="*/ 0 h 2503714"/>
                <a:gd name="connsiteX0" fmla="*/ 1988188 w 3631931"/>
                <a:gd name="connsiteY0" fmla="*/ 0 h 2503714"/>
                <a:gd name="connsiteX1" fmla="*/ 1879331 w 3631931"/>
                <a:gd name="connsiteY1" fmla="*/ 43543 h 2503714"/>
                <a:gd name="connsiteX2" fmla="*/ 1748702 w 3631931"/>
                <a:gd name="connsiteY2" fmla="*/ 65314 h 2503714"/>
                <a:gd name="connsiteX3" fmla="*/ 1716045 w 3631931"/>
                <a:gd name="connsiteY3" fmla="*/ 76200 h 2503714"/>
                <a:gd name="connsiteX4" fmla="*/ 1541874 w 3631931"/>
                <a:gd name="connsiteY4" fmla="*/ 108857 h 2503714"/>
                <a:gd name="connsiteX5" fmla="*/ 1509217 w 3631931"/>
                <a:gd name="connsiteY5" fmla="*/ 119743 h 2503714"/>
                <a:gd name="connsiteX6" fmla="*/ 1443902 w 3631931"/>
                <a:gd name="connsiteY6" fmla="*/ 152400 h 2503714"/>
                <a:gd name="connsiteX7" fmla="*/ 1389474 w 3631931"/>
                <a:gd name="connsiteY7" fmla="*/ 185057 h 2503714"/>
                <a:gd name="connsiteX8" fmla="*/ 1356817 w 3631931"/>
                <a:gd name="connsiteY8" fmla="*/ 206829 h 2503714"/>
                <a:gd name="connsiteX9" fmla="*/ 1313274 w 3631931"/>
                <a:gd name="connsiteY9" fmla="*/ 228600 h 2503714"/>
                <a:gd name="connsiteX10" fmla="*/ 1269731 w 3631931"/>
                <a:gd name="connsiteY10" fmla="*/ 261257 h 2503714"/>
                <a:gd name="connsiteX11" fmla="*/ 1171759 w 3631931"/>
                <a:gd name="connsiteY11" fmla="*/ 304800 h 2503714"/>
                <a:gd name="connsiteX12" fmla="*/ 1149988 w 3631931"/>
                <a:gd name="connsiteY12" fmla="*/ 326572 h 2503714"/>
                <a:gd name="connsiteX13" fmla="*/ 1073788 w 3631931"/>
                <a:gd name="connsiteY13" fmla="*/ 359229 h 2503714"/>
                <a:gd name="connsiteX14" fmla="*/ 1041131 w 3631931"/>
                <a:gd name="connsiteY14" fmla="*/ 391886 h 2503714"/>
                <a:gd name="connsiteX15" fmla="*/ 997588 w 3631931"/>
                <a:gd name="connsiteY15" fmla="*/ 413657 h 2503714"/>
                <a:gd name="connsiteX16" fmla="*/ 964931 w 3631931"/>
                <a:gd name="connsiteY16" fmla="*/ 435429 h 2503714"/>
                <a:gd name="connsiteX17" fmla="*/ 921388 w 3631931"/>
                <a:gd name="connsiteY17" fmla="*/ 457200 h 2503714"/>
                <a:gd name="connsiteX18" fmla="*/ 1087847 w 3631931"/>
                <a:gd name="connsiteY18" fmla="*/ 497625 h 2503714"/>
                <a:gd name="connsiteX19" fmla="*/ 1084318 w 3631931"/>
                <a:gd name="connsiteY19" fmla="*/ 585958 h 2503714"/>
                <a:gd name="connsiteX20" fmla="*/ 1043979 w 3631931"/>
                <a:gd name="connsiteY20" fmla="*/ 641635 h 2503714"/>
                <a:gd name="connsiteX21" fmla="*/ 975787 w 3631931"/>
                <a:gd name="connsiteY21" fmla="*/ 752984 h 2503714"/>
                <a:gd name="connsiteX22" fmla="*/ 851890 w 3631931"/>
                <a:gd name="connsiteY22" fmla="*/ 966050 h 2503714"/>
                <a:gd name="connsiteX23" fmla="*/ 802269 w 3631931"/>
                <a:gd name="connsiteY23" fmla="*/ 1103821 h 2503714"/>
                <a:gd name="connsiteX24" fmla="*/ 754246 w 3631931"/>
                <a:gd name="connsiteY24" fmla="*/ 1237569 h 2503714"/>
                <a:gd name="connsiteX25" fmla="*/ 616588 w 3631931"/>
                <a:gd name="connsiteY25" fmla="*/ 1240972 h 2503714"/>
                <a:gd name="connsiteX26" fmla="*/ 627474 w 3631931"/>
                <a:gd name="connsiteY26" fmla="*/ 1426029 h 2503714"/>
                <a:gd name="connsiteX27" fmla="*/ 489814 w 3631931"/>
                <a:gd name="connsiteY27" fmla="*/ 1856524 h 2503714"/>
                <a:gd name="connsiteX28" fmla="*/ 228263 w 3631931"/>
                <a:gd name="connsiteY28" fmla="*/ 1975643 h 2503714"/>
                <a:gd name="connsiteX29" fmla="*/ 11525 w 3631931"/>
                <a:gd name="connsiteY29" fmla="*/ 2006428 h 2503714"/>
                <a:gd name="connsiteX30" fmla="*/ 37777 w 3631931"/>
                <a:gd name="connsiteY30" fmla="*/ 2258047 h 2503714"/>
                <a:gd name="connsiteX31" fmla="*/ 573045 w 3631931"/>
                <a:gd name="connsiteY31" fmla="*/ 2100943 h 2503714"/>
                <a:gd name="connsiteX32" fmla="*/ 616588 w 3631931"/>
                <a:gd name="connsiteY32" fmla="*/ 2188029 h 2503714"/>
                <a:gd name="connsiteX33" fmla="*/ 649245 w 3631931"/>
                <a:gd name="connsiteY33" fmla="*/ 2198914 h 2503714"/>
                <a:gd name="connsiteX34" fmla="*/ 703674 w 3631931"/>
                <a:gd name="connsiteY34" fmla="*/ 2242457 h 2503714"/>
                <a:gd name="connsiteX35" fmla="*/ 747217 w 3631931"/>
                <a:gd name="connsiteY35" fmla="*/ 2253343 h 2503714"/>
                <a:gd name="connsiteX36" fmla="*/ 779874 w 3631931"/>
                <a:gd name="connsiteY36" fmla="*/ 2264229 h 2503714"/>
                <a:gd name="connsiteX37" fmla="*/ 899617 w 3631931"/>
                <a:gd name="connsiteY37" fmla="*/ 2286000 h 2503714"/>
                <a:gd name="connsiteX38" fmla="*/ 986702 w 3631931"/>
                <a:gd name="connsiteY38" fmla="*/ 2307772 h 2503714"/>
                <a:gd name="connsiteX39" fmla="*/ 1062902 w 3631931"/>
                <a:gd name="connsiteY39" fmla="*/ 2329543 h 2503714"/>
                <a:gd name="connsiteX40" fmla="*/ 1149988 w 3631931"/>
                <a:gd name="connsiteY40" fmla="*/ 2351314 h 2503714"/>
                <a:gd name="connsiteX41" fmla="*/ 1237074 w 3631931"/>
                <a:gd name="connsiteY41" fmla="*/ 2362200 h 2503714"/>
                <a:gd name="connsiteX42" fmla="*/ 1345931 w 3631931"/>
                <a:gd name="connsiteY42" fmla="*/ 2383972 h 2503714"/>
                <a:gd name="connsiteX43" fmla="*/ 1389474 w 3631931"/>
                <a:gd name="connsiteY43" fmla="*/ 2394857 h 2503714"/>
                <a:gd name="connsiteX44" fmla="*/ 1487445 w 3631931"/>
                <a:gd name="connsiteY44" fmla="*/ 2405743 h 2503714"/>
                <a:gd name="connsiteX45" fmla="*/ 1541874 w 3631931"/>
                <a:gd name="connsiteY45" fmla="*/ 2416629 h 2503714"/>
                <a:gd name="connsiteX46" fmla="*/ 1933759 w 3631931"/>
                <a:gd name="connsiteY46" fmla="*/ 2438400 h 2503714"/>
                <a:gd name="connsiteX47" fmla="*/ 2086159 w 3631931"/>
                <a:gd name="connsiteY47" fmla="*/ 2460172 h 2503714"/>
                <a:gd name="connsiteX48" fmla="*/ 2586902 w 3631931"/>
                <a:gd name="connsiteY48" fmla="*/ 2481943 h 2503714"/>
                <a:gd name="connsiteX49" fmla="*/ 2848159 w 3631931"/>
                <a:gd name="connsiteY49" fmla="*/ 2492829 h 2503714"/>
                <a:gd name="connsiteX50" fmla="*/ 2957017 w 3631931"/>
                <a:gd name="connsiteY50" fmla="*/ 2503714 h 2503714"/>
                <a:gd name="connsiteX51" fmla="*/ 3076759 w 3631931"/>
                <a:gd name="connsiteY51" fmla="*/ 2492829 h 2503714"/>
                <a:gd name="connsiteX52" fmla="*/ 3272702 w 3631931"/>
                <a:gd name="connsiteY52" fmla="*/ 2460172 h 2503714"/>
                <a:gd name="connsiteX53" fmla="*/ 3359788 w 3631931"/>
                <a:gd name="connsiteY53" fmla="*/ 2438400 h 2503714"/>
                <a:gd name="connsiteX54" fmla="*/ 3425102 w 3631931"/>
                <a:gd name="connsiteY54" fmla="*/ 2416629 h 2503714"/>
                <a:gd name="connsiteX55" fmla="*/ 3479531 w 3631931"/>
                <a:gd name="connsiteY55" fmla="*/ 2383972 h 2503714"/>
                <a:gd name="connsiteX56" fmla="*/ 3501302 w 3631931"/>
                <a:gd name="connsiteY56" fmla="*/ 2362200 h 2503714"/>
                <a:gd name="connsiteX57" fmla="*/ 3523074 w 3631931"/>
                <a:gd name="connsiteY57" fmla="*/ 2296886 h 2503714"/>
                <a:gd name="connsiteX58" fmla="*/ 3544845 w 3631931"/>
                <a:gd name="connsiteY58" fmla="*/ 2264229 h 2503714"/>
                <a:gd name="connsiteX59" fmla="*/ 3566617 w 3631931"/>
                <a:gd name="connsiteY59" fmla="*/ 2198914 h 2503714"/>
                <a:gd name="connsiteX60" fmla="*/ 3588388 w 3631931"/>
                <a:gd name="connsiteY60" fmla="*/ 2122714 h 2503714"/>
                <a:gd name="connsiteX61" fmla="*/ 3599274 w 3631931"/>
                <a:gd name="connsiteY61" fmla="*/ 2090057 h 2503714"/>
                <a:gd name="connsiteX62" fmla="*/ 3610159 w 3631931"/>
                <a:gd name="connsiteY62" fmla="*/ 2035629 h 2503714"/>
                <a:gd name="connsiteX63" fmla="*/ 3631931 w 3631931"/>
                <a:gd name="connsiteY63" fmla="*/ 1861457 h 2503714"/>
                <a:gd name="connsiteX64" fmla="*/ 3621045 w 3631931"/>
                <a:gd name="connsiteY64" fmla="*/ 1567543 h 2503714"/>
                <a:gd name="connsiteX65" fmla="*/ 3610159 w 3631931"/>
                <a:gd name="connsiteY65" fmla="*/ 1491343 h 2503714"/>
                <a:gd name="connsiteX66" fmla="*/ 3599274 w 3631931"/>
                <a:gd name="connsiteY66" fmla="*/ 1382486 h 2503714"/>
                <a:gd name="connsiteX67" fmla="*/ 3588388 w 3631931"/>
                <a:gd name="connsiteY67" fmla="*/ 1317172 h 2503714"/>
                <a:gd name="connsiteX68" fmla="*/ 3566617 w 3631931"/>
                <a:gd name="connsiteY68" fmla="*/ 1186543 h 2503714"/>
                <a:gd name="connsiteX69" fmla="*/ 3555731 w 3631931"/>
                <a:gd name="connsiteY69" fmla="*/ 1121229 h 2503714"/>
                <a:gd name="connsiteX70" fmla="*/ 3533959 w 3631931"/>
                <a:gd name="connsiteY70" fmla="*/ 1045029 h 2503714"/>
                <a:gd name="connsiteX71" fmla="*/ 3512188 w 3631931"/>
                <a:gd name="connsiteY71" fmla="*/ 957943 h 2503714"/>
                <a:gd name="connsiteX72" fmla="*/ 3501302 w 3631931"/>
                <a:gd name="connsiteY72" fmla="*/ 925286 h 2503714"/>
                <a:gd name="connsiteX73" fmla="*/ 3479531 w 3631931"/>
                <a:gd name="connsiteY73" fmla="*/ 903514 h 2503714"/>
                <a:gd name="connsiteX74" fmla="*/ 3414217 w 3631931"/>
                <a:gd name="connsiteY74" fmla="*/ 751114 h 2503714"/>
                <a:gd name="connsiteX75" fmla="*/ 3392445 w 3631931"/>
                <a:gd name="connsiteY75" fmla="*/ 718457 h 2503714"/>
                <a:gd name="connsiteX76" fmla="*/ 3370674 w 3631931"/>
                <a:gd name="connsiteY76" fmla="*/ 653143 h 2503714"/>
                <a:gd name="connsiteX77" fmla="*/ 3348902 w 3631931"/>
                <a:gd name="connsiteY77" fmla="*/ 620486 h 2503714"/>
                <a:gd name="connsiteX78" fmla="*/ 3327131 w 3631931"/>
                <a:gd name="connsiteY78" fmla="*/ 598714 h 2503714"/>
                <a:gd name="connsiteX79" fmla="*/ 3283588 w 3631931"/>
                <a:gd name="connsiteY79" fmla="*/ 533400 h 2503714"/>
                <a:gd name="connsiteX80" fmla="*/ 3218274 w 3631931"/>
                <a:gd name="connsiteY80" fmla="*/ 457200 h 2503714"/>
                <a:gd name="connsiteX81" fmla="*/ 3152959 w 3631931"/>
                <a:gd name="connsiteY81" fmla="*/ 435429 h 2503714"/>
                <a:gd name="connsiteX82" fmla="*/ 3054988 w 3631931"/>
                <a:gd name="connsiteY82" fmla="*/ 391886 h 2503714"/>
                <a:gd name="connsiteX83" fmla="*/ 3022331 w 3631931"/>
                <a:gd name="connsiteY83" fmla="*/ 381000 h 2503714"/>
                <a:gd name="connsiteX84" fmla="*/ 2989674 w 3631931"/>
                <a:gd name="connsiteY84" fmla="*/ 359229 h 2503714"/>
                <a:gd name="connsiteX85" fmla="*/ 2902588 w 3631931"/>
                <a:gd name="connsiteY85" fmla="*/ 337457 h 2503714"/>
                <a:gd name="connsiteX86" fmla="*/ 2869931 w 3631931"/>
                <a:gd name="connsiteY86" fmla="*/ 326572 h 2503714"/>
                <a:gd name="connsiteX87" fmla="*/ 2761074 w 3631931"/>
                <a:gd name="connsiteY87" fmla="*/ 304800 h 2503714"/>
                <a:gd name="connsiteX88" fmla="*/ 2717531 w 3631931"/>
                <a:gd name="connsiteY88" fmla="*/ 293914 h 2503714"/>
                <a:gd name="connsiteX89" fmla="*/ 2652217 w 3631931"/>
                <a:gd name="connsiteY89" fmla="*/ 272143 h 2503714"/>
                <a:gd name="connsiteX90" fmla="*/ 2619559 w 3631931"/>
                <a:gd name="connsiteY90" fmla="*/ 261257 h 2503714"/>
                <a:gd name="connsiteX91" fmla="*/ 2576017 w 3631931"/>
                <a:gd name="connsiteY91" fmla="*/ 250372 h 2503714"/>
                <a:gd name="connsiteX92" fmla="*/ 2543359 w 3631931"/>
                <a:gd name="connsiteY92" fmla="*/ 228600 h 2503714"/>
                <a:gd name="connsiteX93" fmla="*/ 2412731 w 3631931"/>
                <a:gd name="connsiteY93" fmla="*/ 195943 h 2503714"/>
                <a:gd name="connsiteX94" fmla="*/ 2380074 w 3631931"/>
                <a:gd name="connsiteY94" fmla="*/ 174172 h 2503714"/>
                <a:gd name="connsiteX95" fmla="*/ 2314759 w 3631931"/>
                <a:gd name="connsiteY95" fmla="*/ 152400 h 2503714"/>
                <a:gd name="connsiteX96" fmla="*/ 2216788 w 3631931"/>
                <a:gd name="connsiteY96" fmla="*/ 108857 h 2503714"/>
                <a:gd name="connsiteX97" fmla="*/ 2173245 w 3631931"/>
                <a:gd name="connsiteY97" fmla="*/ 87086 h 2503714"/>
                <a:gd name="connsiteX98" fmla="*/ 2107931 w 3631931"/>
                <a:gd name="connsiteY98" fmla="*/ 65314 h 2503714"/>
                <a:gd name="connsiteX99" fmla="*/ 2042617 w 3631931"/>
                <a:gd name="connsiteY99" fmla="*/ 43543 h 2503714"/>
                <a:gd name="connsiteX100" fmla="*/ 1988188 w 3631931"/>
                <a:gd name="connsiteY100" fmla="*/ 0 h 2503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3631931" h="2503714">
                  <a:moveTo>
                    <a:pt x="1988188" y="0"/>
                  </a:moveTo>
                  <a:cubicBezTo>
                    <a:pt x="1960974" y="0"/>
                    <a:pt x="1933055" y="33470"/>
                    <a:pt x="1879331" y="43543"/>
                  </a:cubicBezTo>
                  <a:cubicBezTo>
                    <a:pt x="1835943" y="51678"/>
                    <a:pt x="1748702" y="65314"/>
                    <a:pt x="1748702" y="65314"/>
                  </a:cubicBezTo>
                  <a:cubicBezTo>
                    <a:pt x="1737816" y="68943"/>
                    <a:pt x="1727246" y="73711"/>
                    <a:pt x="1716045" y="76200"/>
                  </a:cubicBezTo>
                  <a:cubicBezTo>
                    <a:pt x="1656736" y="89380"/>
                    <a:pt x="1601111" y="89111"/>
                    <a:pt x="1541874" y="108857"/>
                  </a:cubicBezTo>
                  <a:cubicBezTo>
                    <a:pt x="1530988" y="112486"/>
                    <a:pt x="1519480" y="114611"/>
                    <a:pt x="1509217" y="119743"/>
                  </a:cubicBezTo>
                  <a:cubicBezTo>
                    <a:pt x="1424807" y="161947"/>
                    <a:pt x="1525986" y="125038"/>
                    <a:pt x="1443902" y="152400"/>
                  </a:cubicBezTo>
                  <a:cubicBezTo>
                    <a:pt x="1401378" y="194926"/>
                    <a:pt x="1445999" y="156794"/>
                    <a:pt x="1389474" y="185057"/>
                  </a:cubicBezTo>
                  <a:cubicBezTo>
                    <a:pt x="1377772" y="190908"/>
                    <a:pt x="1368176" y="200338"/>
                    <a:pt x="1356817" y="206829"/>
                  </a:cubicBezTo>
                  <a:cubicBezTo>
                    <a:pt x="1342728" y="214880"/>
                    <a:pt x="1327035" y="220000"/>
                    <a:pt x="1313274" y="228600"/>
                  </a:cubicBezTo>
                  <a:cubicBezTo>
                    <a:pt x="1297889" y="238216"/>
                    <a:pt x="1285116" y="251641"/>
                    <a:pt x="1269731" y="261257"/>
                  </a:cubicBezTo>
                  <a:cubicBezTo>
                    <a:pt x="1242606" y="278210"/>
                    <a:pt x="1200439" y="293328"/>
                    <a:pt x="1171759" y="304800"/>
                  </a:cubicBezTo>
                  <a:cubicBezTo>
                    <a:pt x="1164502" y="312057"/>
                    <a:pt x="1158527" y="320879"/>
                    <a:pt x="1149988" y="326572"/>
                  </a:cubicBezTo>
                  <a:cubicBezTo>
                    <a:pt x="1123088" y="344505"/>
                    <a:pt x="1102814" y="349553"/>
                    <a:pt x="1073788" y="359229"/>
                  </a:cubicBezTo>
                  <a:cubicBezTo>
                    <a:pt x="1062902" y="370115"/>
                    <a:pt x="1053658" y="382938"/>
                    <a:pt x="1041131" y="391886"/>
                  </a:cubicBezTo>
                  <a:cubicBezTo>
                    <a:pt x="1027926" y="401318"/>
                    <a:pt x="1011677" y="405606"/>
                    <a:pt x="997588" y="413657"/>
                  </a:cubicBezTo>
                  <a:cubicBezTo>
                    <a:pt x="986229" y="420148"/>
                    <a:pt x="976290" y="428938"/>
                    <a:pt x="964931" y="435429"/>
                  </a:cubicBezTo>
                  <a:cubicBezTo>
                    <a:pt x="950842" y="443480"/>
                    <a:pt x="900902" y="446834"/>
                    <a:pt x="921388" y="457200"/>
                  </a:cubicBezTo>
                  <a:cubicBezTo>
                    <a:pt x="941874" y="467566"/>
                    <a:pt x="1060692" y="476165"/>
                    <a:pt x="1087847" y="497625"/>
                  </a:cubicBezTo>
                  <a:cubicBezTo>
                    <a:pt x="1115002" y="519085"/>
                    <a:pt x="1091629" y="561956"/>
                    <a:pt x="1084318" y="585958"/>
                  </a:cubicBezTo>
                  <a:cubicBezTo>
                    <a:pt x="1077007" y="609960"/>
                    <a:pt x="1051236" y="630749"/>
                    <a:pt x="1043979" y="641635"/>
                  </a:cubicBezTo>
                  <a:cubicBezTo>
                    <a:pt x="1036722" y="663406"/>
                    <a:pt x="1007802" y="698915"/>
                    <a:pt x="975787" y="752984"/>
                  </a:cubicBezTo>
                  <a:cubicBezTo>
                    <a:pt x="943772" y="807053"/>
                    <a:pt x="880810" y="907577"/>
                    <a:pt x="851890" y="966050"/>
                  </a:cubicBezTo>
                  <a:cubicBezTo>
                    <a:pt x="822970" y="1024523"/>
                    <a:pt x="818543" y="1058568"/>
                    <a:pt x="802269" y="1103821"/>
                  </a:cubicBezTo>
                  <a:cubicBezTo>
                    <a:pt x="785995" y="1149074"/>
                    <a:pt x="757875" y="1212169"/>
                    <a:pt x="754246" y="1237569"/>
                  </a:cubicBezTo>
                  <a:cubicBezTo>
                    <a:pt x="757875" y="1284741"/>
                    <a:pt x="637717" y="1209562"/>
                    <a:pt x="616588" y="1240972"/>
                  </a:cubicBezTo>
                  <a:cubicBezTo>
                    <a:pt x="595459" y="1272382"/>
                    <a:pt x="648603" y="1323437"/>
                    <a:pt x="627474" y="1426029"/>
                  </a:cubicBezTo>
                  <a:cubicBezTo>
                    <a:pt x="606345" y="1528621"/>
                    <a:pt x="486186" y="1816610"/>
                    <a:pt x="489814" y="1856524"/>
                  </a:cubicBezTo>
                  <a:cubicBezTo>
                    <a:pt x="486186" y="1900067"/>
                    <a:pt x="307978" y="1950659"/>
                    <a:pt x="228263" y="1975643"/>
                  </a:cubicBezTo>
                  <a:cubicBezTo>
                    <a:pt x="148548" y="2000627"/>
                    <a:pt x="43273" y="1959361"/>
                    <a:pt x="11525" y="2006428"/>
                  </a:cubicBezTo>
                  <a:cubicBezTo>
                    <a:pt x="-20223" y="2053495"/>
                    <a:pt x="22016" y="2116202"/>
                    <a:pt x="37777" y="2258047"/>
                  </a:cubicBezTo>
                  <a:cubicBezTo>
                    <a:pt x="32678" y="2283542"/>
                    <a:pt x="476577" y="2112613"/>
                    <a:pt x="573045" y="2100943"/>
                  </a:cubicBezTo>
                  <a:cubicBezTo>
                    <a:pt x="669513" y="2089273"/>
                    <a:pt x="588839" y="2171379"/>
                    <a:pt x="616588" y="2188029"/>
                  </a:cubicBezTo>
                  <a:cubicBezTo>
                    <a:pt x="626427" y="2193933"/>
                    <a:pt x="638359" y="2195286"/>
                    <a:pt x="649245" y="2198914"/>
                  </a:cubicBezTo>
                  <a:cubicBezTo>
                    <a:pt x="666802" y="2216471"/>
                    <a:pt x="679642" y="2232158"/>
                    <a:pt x="703674" y="2242457"/>
                  </a:cubicBezTo>
                  <a:cubicBezTo>
                    <a:pt x="717425" y="2248350"/>
                    <a:pt x="732832" y="2249233"/>
                    <a:pt x="747217" y="2253343"/>
                  </a:cubicBezTo>
                  <a:cubicBezTo>
                    <a:pt x="758250" y="2256495"/>
                    <a:pt x="768742" y="2261446"/>
                    <a:pt x="779874" y="2264229"/>
                  </a:cubicBezTo>
                  <a:cubicBezTo>
                    <a:pt x="842829" y="2279968"/>
                    <a:pt x="831699" y="2271446"/>
                    <a:pt x="899617" y="2286000"/>
                  </a:cubicBezTo>
                  <a:cubicBezTo>
                    <a:pt x="928875" y="2292270"/>
                    <a:pt x="958316" y="2298310"/>
                    <a:pt x="986702" y="2307772"/>
                  </a:cubicBezTo>
                  <a:cubicBezTo>
                    <a:pt x="1065022" y="2333877"/>
                    <a:pt x="967195" y="2302197"/>
                    <a:pt x="1062902" y="2329543"/>
                  </a:cubicBezTo>
                  <a:cubicBezTo>
                    <a:pt x="1116990" y="2344997"/>
                    <a:pt x="1078053" y="2340247"/>
                    <a:pt x="1149988" y="2351314"/>
                  </a:cubicBezTo>
                  <a:cubicBezTo>
                    <a:pt x="1178902" y="2355762"/>
                    <a:pt x="1208217" y="2357390"/>
                    <a:pt x="1237074" y="2362200"/>
                  </a:cubicBezTo>
                  <a:cubicBezTo>
                    <a:pt x="1273575" y="2368284"/>
                    <a:pt x="1310031" y="2374998"/>
                    <a:pt x="1345931" y="2383972"/>
                  </a:cubicBezTo>
                  <a:cubicBezTo>
                    <a:pt x="1360445" y="2387600"/>
                    <a:pt x="1374687" y="2392582"/>
                    <a:pt x="1389474" y="2394857"/>
                  </a:cubicBezTo>
                  <a:cubicBezTo>
                    <a:pt x="1421950" y="2399853"/>
                    <a:pt x="1454917" y="2401096"/>
                    <a:pt x="1487445" y="2405743"/>
                  </a:cubicBezTo>
                  <a:cubicBezTo>
                    <a:pt x="1505761" y="2408360"/>
                    <a:pt x="1523534" y="2414184"/>
                    <a:pt x="1541874" y="2416629"/>
                  </a:cubicBezTo>
                  <a:cubicBezTo>
                    <a:pt x="1673410" y="2434167"/>
                    <a:pt x="1798797" y="2433209"/>
                    <a:pt x="1933759" y="2438400"/>
                  </a:cubicBezTo>
                  <a:cubicBezTo>
                    <a:pt x="1988680" y="2447554"/>
                    <a:pt x="2029194" y="2455219"/>
                    <a:pt x="2086159" y="2460172"/>
                  </a:cubicBezTo>
                  <a:cubicBezTo>
                    <a:pt x="2266618" y="2475864"/>
                    <a:pt x="2391176" y="2474826"/>
                    <a:pt x="2586902" y="2481943"/>
                  </a:cubicBezTo>
                  <a:lnTo>
                    <a:pt x="2848159" y="2492829"/>
                  </a:lnTo>
                  <a:cubicBezTo>
                    <a:pt x="2884445" y="2496457"/>
                    <a:pt x="2920550" y="2503714"/>
                    <a:pt x="2957017" y="2503714"/>
                  </a:cubicBezTo>
                  <a:cubicBezTo>
                    <a:pt x="2997096" y="2503714"/>
                    <a:pt x="3036901" y="2497025"/>
                    <a:pt x="3076759" y="2492829"/>
                  </a:cubicBezTo>
                  <a:cubicBezTo>
                    <a:pt x="3146109" y="2485529"/>
                    <a:pt x="3204039" y="2477338"/>
                    <a:pt x="3272702" y="2460172"/>
                  </a:cubicBezTo>
                  <a:cubicBezTo>
                    <a:pt x="3301731" y="2452915"/>
                    <a:pt x="3331401" y="2447862"/>
                    <a:pt x="3359788" y="2438400"/>
                  </a:cubicBezTo>
                  <a:lnTo>
                    <a:pt x="3425102" y="2416629"/>
                  </a:lnTo>
                  <a:cubicBezTo>
                    <a:pt x="3480270" y="2361461"/>
                    <a:pt x="3408872" y="2426368"/>
                    <a:pt x="3479531" y="2383972"/>
                  </a:cubicBezTo>
                  <a:cubicBezTo>
                    <a:pt x="3488332" y="2378692"/>
                    <a:pt x="3494045" y="2369457"/>
                    <a:pt x="3501302" y="2362200"/>
                  </a:cubicBezTo>
                  <a:cubicBezTo>
                    <a:pt x="3508559" y="2340429"/>
                    <a:pt x="3510344" y="2315981"/>
                    <a:pt x="3523074" y="2296886"/>
                  </a:cubicBezTo>
                  <a:cubicBezTo>
                    <a:pt x="3530331" y="2286000"/>
                    <a:pt x="3539532" y="2276184"/>
                    <a:pt x="3544845" y="2264229"/>
                  </a:cubicBezTo>
                  <a:cubicBezTo>
                    <a:pt x="3554166" y="2243258"/>
                    <a:pt x="3559360" y="2220686"/>
                    <a:pt x="3566617" y="2198914"/>
                  </a:cubicBezTo>
                  <a:cubicBezTo>
                    <a:pt x="3592714" y="2120622"/>
                    <a:pt x="3561053" y="2218385"/>
                    <a:pt x="3588388" y="2122714"/>
                  </a:cubicBezTo>
                  <a:cubicBezTo>
                    <a:pt x="3591540" y="2111681"/>
                    <a:pt x="3596491" y="2101189"/>
                    <a:pt x="3599274" y="2090057"/>
                  </a:cubicBezTo>
                  <a:cubicBezTo>
                    <a:pt x="3603761" y="2072107"/>
                    <a:pt x="3607117" y="2053879"/>
                    <a:pt x="3610159" y="2035629"/>
                  </a:cubicBezTo>
                  <a:cubicBezTo>
                    <a:pt x="3620515" y="1973490"/>
                    <a:pt x="3624841" y="1925266"/>
                    <a:pt x="3631931" y="1861457"/>
                  </a:cubicBezTo>
                  <a:cubicBezTo>
                    <a:pt x="3628302" y="1763486"/>
                    <a:pt x="3626802" y="1665412"/>
                    <a:pt x="3621045" y="1567543"/>
                  </a:cubicBezTo>
                  <a:cubicBezTo>
                    <a:pt x="3619538" y="1541929"/>
                    <a:pt x="3613157" y="1516825"/>
                    <a:pt x="3610159" y="1491343"/>
                  </a:cubicBezTo>
                  <a:cubicBezTo>
                    <a:pt x="3605898" y="1455126"/>
                    <a:pt x="3603797" y="1418671"/>
                    <a:pt x="3599274" y="1382486"/>
                  </a:cubicBezTo>
                  <a:cubicBezTo>
                    <a:pt x="3596536" y="1360585"/>
                    <a:pt x="3591744" y="1338987"/>
                    <a:pt x="3588388" y="1317172"/>
                  </a:cubicBezTo>
                  <a:cubicBezTo>
                    <a:pt x="3557098" y="1113794"/>
                    <a:pt x="3595360" y="1344634"/>
                    <a:pt x="3566617" y="1186543"/>
                  </a:cubicBezTo>
                  <a:cubicBezTo>
                    <a:pt x="3562669" y="1164827"/>
                    <a:pt x="3560060" y="1142872"/>
                    <a:pt x="3555731" y="1121229"/>
                  </a:cubicBezTo>
                  <a:cubicBezTo>
                    <a:pt x="3542130" y="1053227"/>
                    <a:pt x="3549524" y="1102100"/>
                    <a:pt x="3533959" y="1045029"/>
                  </a:cubicBezTo>
                  <a:cubicBezTo>
                    <a:pt x="3526086" y="1016161"/>
                    <a:pt x="3521650" y="986329"/>
                    <a:pt x="3512188" y="957943"/>
                  </a:cubicBezTo>
                  <a:cubicBezTo>
                    <a:pt x="3508559" y="947057"/>
                    <a:pt x="3507206" y="935125"/>
                    <a:pt x="3501302" y="925286"/>
                  </a:cubicBezTo>
                  <a:cubicBezTo>
                    <a:pt x="3496022" y="916485"/>
                    <a:pt x="3486788" y="910771"/>
                    <a:pt x="3479531" y="903514"/>
                  </a:cubicBezTo>
                  <a:cubicBezTo>
                    <a:pt x="3460180" y="845464"/>
                    <a:pt x="3450083" y="804912"/>
                    <a:pt x="3414217" y="751114"/>
                  </a:cubicBezTo>
                  <a:cubicBezTo>
                    <a:pt x="3406960" y="740228"/>
                    <a:pt x="3397759" y="730412"/>
                    <a:pt x="3392445" y="718457"/>
                  </a:cubicBezTo>
                  <a:cubicBezTo>
                    <a:pt x="3383124" y="697486"/>
                    <a:pt x="3383404" y="672238"/>
                    <a:pt x="3370674" y="653143"/>
                  </a:cubicBezTo>
                  <a:cubicBezTo>
                    <a:pt x="3363417" y="642257"/>
                    <a:pt x="3357075" y="630702"/>
                    <a:pt x="3348902" y="620486"/>
                  </a:cubicBezTo>
                  <a:cubicBezTo>
                    <a:pt x="3342491" y="612472"/>
                    <a:pt x="3333289" y="606925"/>
                    <a:pt x="3327131" y="598714"/>
                  </a:cubicBezTo>
                  <a:cubicBezTo>
                    <a:pt x="3311432" y="577781"/>
                    <a:pt x="3298102" y="555171"/>
                    <a:pt x="3283588" y="533400"/>
                  </a:cubicBezTo>
                  <a:cubicBezTo>
                    <a:pt x="3269659" y="512506"/>
                    <a:pt x="3240901" y="464742"/>
                    <a:pt x="3218274" y="457200"/>
                  </a:cubicBezTo>
                  <a:lnTo>
                    <a:pt x="3152959" y="435429"/>
                  </a:lnTo>
                  <a:cubicBezTo>
                    <a:pt x="3101207" y="400926"/>
                    <a:pt x="3132715" y="417795"/>
                    <a:pt x="3054988" y="391886"/>
                  </a:cubicBezTo>
                  <a:cubicBezTo>
                    <a:pt x="3044102" y="388257"/>
                    <a:pt x="3031878" y="387365"/>
                    <a:pt x="3022331" y="381000"/>
                  </a:cubicBezTo>
                  <a:cubicBezTo>
                    <a:pt x="3011445" y="373743"/>
                    <a:pt x="3001376" y="365080"/>
                    <a:pt x="2989674" y="359229"/>
                  </a:cubicBezTo>
                  <a:cubicBezTo>
                    <a:pt x="2964790" y="346787"/>
                    <a:pt x="2927432" y="343668"/>
                    <a:pt x="2902588" y="337457"/>
                  </a:cubicBezTo>
                  <a:cubicBezTo>
                    <a:pt x="2891456" y="334674"/>
                    <a:pt x="2881112" y="329152"/>
                    <a:pt x="2869931" y="326572"/>
                  </a:cubicBezTo>
                  <a:cubicBezTo>
                    <a:pt x="2833874" y="318251"/>
                    <a:pt x="2796973" y="313775"/>
                    <a:pt x="2761074" y="304800"/>
                  </a:cubicBezTo>
                  <a:cubicBezTo>
                    <a:pt x="2746560" y="301171"/>
                    <a:pt x="2731861" y="298213"/>
                    <a:pt x="2717531" y="293914"/>
                  </a:cubicBezTo>
                  <a:cubicBezTo>
                    <a:pt x="2695550" y="287320"/>
                    <a:pt x="2673988" y="279400"/>
                    <a:pt x="2652217" y="272143"/>
                  </a:cubicBezTo>
                  <a:cubicBezTo>
                    <a:pt x="2641331" y="268514"/>
                    <a:pt x="2630691" y="264040"/>
                    <a:pt x="2619559" y="261257"/>
                  </a:cubicBezTo>
                  <a:lnTo>
                    <a:pt x="2576017" y="250372"/>
                  </a:lnTo>
                  <a:cubicBezTo>
                    <a:pt x="2565131" y="243115"/>
                    <a:pt x="2555771" y="232737"/>
                    <a:pt x="2543359" y="228600"/>
                  </a:cubicBezTo>
                  <a:cubicBezTo>
                    <a:pt x="2494389" y="212276"/>
                    <a:pt x="2458454" y="226425"/>
                    <a:pt x="2412731" y="195943"/>
                  </a:cubicBezTo>
                  <a:cubicBezTo>
                    <a:pt x="2401845" y="188686"/>
                    <a:pt x="2392029" y="179485"/>
                    <a:pt x="2380074" y="174172"/>
                  </a:cubicBezTo>
                  <a:cubicBezTo>
                    <a:pt x="2359103" y="164851"/>
                    <a:pt x="2333854" y="165130"/>
                    <a:pt x="2314759" y="152400"/>
                  </a:cubicBezTo>
                  <a:cubicBezTo>
                    <a:pt x="2218703" y="88364"/>
                    <a:pt x="2372228" y="186575"/>
                    <a:pt x="2216788" y="108857"/>
                  </a:cubicBezTo>
                  <a:cubicBezTo>
                    <a:pt x="2202274" y="101600"/>
                    <a:pt x="2188312" y="93113"/>
                    <a:pt x="2173245" y="87086"/>
                  </a:cubicBezTo>
                  <a:cubicBezTo>
                    <a:pt x="2151937" y="78563"/>
                    <a:pt x="2129702" y="72571"/>
                    <a:pt x="2107931" y="65314"/>
                  </a:cubicBezTo>
                  <a:lnTo>
                    <a:pt x="2042617" y="43543"/>
                  </a:lnTo>
                  <a:cubicBezTo>
                    <a:pt x="2005091" y="31034"/>
                    <a:pt x="2015402" y="0"/>
                    <a:pt x="198818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91ECA01-1184-D64B-8F2D-9ECCE8C7BC9E}"/>
              </a:ext>
            </a:extLst>
          </p:cNvPr>
          <p:cNvSpPr txBox="1"/>
          <p:nvPr/>
        </p:nvSpPr>
        <p:spPr>
          <a:xfrm>
            <a:off x="3070785" y="5672027"/>
            <a:ext cx="64347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400" dirty="0"/>
              <a:t>(Modified from Perelman School of Medicine, University of Pennsylvania)</a:t>
            </a:r>
            <a:endParaRPr lang="en-US" sz="14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16A70DD-C9AA-E140-8E55-61B8D61B0A3E}"/>
              </a:ext>
            </a:extLst>
          </p:cNvPr>
          <p:cNvGrpSpPr/>
          <p:nvPr/>
        </p:nvGrpSpPr>
        <p:grpSpPr>
          <a:xfrm>
            <a:off x="3311782" y="2115654"/>
            <a:ext cx="925253" cy="552408"/>
            <a:chOff x="3821442" y="2729272"/>
            <a:chExt cx="925253" cy="55240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18EE1D8-D6E1-2C4B-AC26-1745FA0D0167}"/>
                </a:ext>
              </a:extLst>
            </p:cNvPr>
            <p:cNvSpPr txBox="1"/>
            <p:nvPr/>
          </p:nvSpPr>
          <p:spPr>
            <a:xfrm>
              <a:off x="3821442" y="2729272"/>
              <a:ext cx="9252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/>
                <a:t>BRAF</a:t>
              </a:r>
              <a:r>
                <a:rPr lang="en-US" sz="1400" baseline="30000"/>
                <a:t>V600E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F5C1FD4-ED76-274D-BA49-7D87E836276E}"/>
                </a:ext>
              </a:extLst>
            </p:cNvPr>
            <p:cNvCxnSpPr>
              <a:cxnSpLocks/>
            </p:cNvCxnSpPr>
            <p:nvPr/>
          </p:nvCxnSpPr>
          <p:spPr>
            <a:xfrm>
              <a:off x="4399280" y="3008074"/>
              <a:ext cx="81280" cy="273606"/>
            </a:xfrm>
            <a:prstGeom prst="line">
              <a:avLst/>
            </a:prstGeom>
            <a:ln w="190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88FEC0A-0105-9247-81C9-A7362B43CACC}"/>
              </a:ext>
            </a:extLst>
          </p:cNvPr>
          <p:cNvGrpSpPr/>
          <p:nvPr/>
        </p:nvGrpSpPr>
        <p:grpSpPr>
          <a:xfrm>
            <a:off x="3419646" y="1495959"/>
            <a:ext cx="1770036" cy="438005"/>
            <a:chOff x="3929306" y="2109577"/>
            <a:chExt cx="1770036" cy="43800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4892D33-7666-C448-B3A4-DC0C81F939C2}"/>
                </a:ext>
              </a:extLst>
            </p:cNvPr>
            <p:cNvSpPr txBox="1"/>
            <p:nvPr/>
          </p:nvSpPr>
          <p:spPr>
            <a:xfrm>
              <a:off x="3929306" y="2109577"/>
              <a:ext cx="17700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BRAF</a:t>
              </a:r>
              <a:r>
                <a:rPr lang="en-US" sz="1400" baseline="30000" dirty="0"/>
                <a:t>V600E</a:t>
              </a:r>
              <a:r>
                <a:rPr lang="en-US" sz="1400" dirty="0"/>
                <a:t>, NRAS</a:t>
              </a:r>
              <a:r>
                <a:rPr lang="en-US" sz="1400" baseline="30000" dirty="0"/>
                <a:t>Q61H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FA74A76-AE1C-1C4B-8227-95FA10D832D6}"/>
                </a:ext>
              </a:extLst>
            </p:cNvPr>
            <p:cNvCxnSpPr>
              <a:cxnSpLocks/>
            </p:cNvCxnSpPr>
            <p:nvPr/>
          </p:nvCxnSpPr>
          <p:spPr>
            <a:xfrm>
              <a:off x="5140960" y="2357120"/>
              <a:ext cx="193040" cy="190462"/>
            </a:xfrm>
            <a:prstGeom prst="line">
              <a:avLst/>
            </a:prstGeom>
            <a:ln w="190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B96F632-5E76-5143-8B10-E3704D35DB54}"/>
              </a:ext>
            </a:extLst>
          </p:cNvPr>
          <p:cNvGrpSpPr/>
          <p:nvPr/>
        </p:nvGrpSpPr>
        <p:grpSpPr>
          <a:xfrm>
            <a:off x="8956295" y="1415436"/>
            <a:ext cx="2876540" cy="307777"/>
            <a:chOff x="9702800" y="2915972"/>
            <a:chExt cx="2876540" cy="307777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750299-BC3F-2A41-9702-D3CB935FCB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02800" y="3067529"/>
              <a:ext cx="274320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0EFC3F6-F54B-944C-993B-E6D137A1DBBD}"/>
                </a:ext>
              </a:extLst>
            </p:cNvPr>
            <p:cNvSpPr txBox="1"/>
            <p:nvPr/>
          </p:nvSpPr>
          <p:spPr>
            <a:xfrm>
              <a:off x="9911622" y="2915972"/>
              <a:ext cx="26677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/>
                <a:t>BRAF</a:t>
              </a:r>
              <a:r>
                <a:rPr lang="en-US" sz="1400" baseline="30000"/>
                <a:t>V600E</a:t>
              </a:r>
              <a:r>
                <a:rPr lang="en-US" sz="1400"/>
                <a:t>, BRIP1</a:t>
              </a:r>
              <a:r>
                <a:rPr lang="en-US" sz="1400" baseline="30000"/>
                <a:t>R798*</a:t>
              </a:r>
              <a:r>
                <a:rPr lang="en-US" sz="1400"/>
                <a:t>,BRAF</a:t>
              </a:r>
              <a:r>
                <a:rPr lang="el-GR" sz="1400" baseline="30000"/>
                <a:t>Δ</a:t>
              </a:r>
              <a:r>
                <a:rPr lang="en-US" sz="1400" baseline="30000"/>
                <a:t>Ex2-10</a:t>
              </a:r>
            </a:p>
          </p:txBody>
        </p: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7A00518-F050-4E46-84CF-190048D03FA2}"/>
              </a:ext>
            </a:extLst>
          </p:cNvPr>
          <p:cNvCxnSpPr/>
          <p:nvPr/>
        </p:nvCxnSpPr>
        <p:spPr>
          <a:xfrm>
            <a:off x="3169711" y="5658948"/>
            <a:ext cx="5704115" cy="0"/>
          </a:xfrm>
          <a:prstGeom prst="straightConnector1">
            <a:avLst/>
          </a:prstGeom>
          <a:ln w="25400">
            <a:solidFill>
              <a:schemeClr val="tx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030B7A4-878B-D548-8A27-45D967FF752B}"/>
              </a:ext>
            </a:extLst>
          </p:cNvPr>
          <p:cNvSpPr txBox="1"/>
          <p:nvPr/>
        </p:nvSpPr>
        <p:spPr>
          <a:xfrm>
            <a:off x="5586340" y="5322197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Time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7683CBE3-54B9-CD48-90F2-4EA0D144CC4E}"/>
              </a:ext>
            </a:extLst>
          </p:cNvPr>
          <p:cNvSpPr txBox="1">
            <a:spLocks/>
          </p:cNvSpPr>
          <p:nvPr/>
        </p:nvSpPr>
        <p:spPr>
          <a:xfrm>
            <a:off x="1964152" y="250825"/>
            <a:ext cx="8274718" cy="7135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sz="3200">
                <a:solidFill>
                  <a:srgbClr val="00B0F0"/>
                </a:solidFill>
              </a:rPr>
              <a:t>Clonal Heterogeneity and Tumour Evolution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6D635B9-C92F-4741-8839-80080BB60C44}"/>
              </a:ext>
            </a:extLst>
          </p:cNvPr>
          <p:cNvGrpSpPr/>
          <p:nvPr/>
        </p:nvGrpSpPr>
        <p:grpSpPr>
          <a:xfrm>
            <a:off x="3419646" y="3896281"/>
            <a:ext cx="1782860" cy="495237"/>
            <a:chOff x="3419646" y="3896281"/>
            <a:chExt cx="1782860" cy="49523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D398A1F-A6F1-4DA3-8E75-A84E84303FBF}"/>
                </a:ext>
              </a:extLst>
            </p:cNvPr>
            <p:cNvSpPr txBox="1"/>
            <p:nvPr/>
          </p:nvSpPr>
          <p:spPr>
            <a:xfrm>
              <a:off x="3419646" y="4083741"/>
              <a:ext cx="17828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BRAF</a:t>
              </a:r>
              <a:r>
                <a:rPr lang="en-US" sz="1400" baseline="30000" dirty="0"/>
                <a:t>V600E</a:t>
              </a:r>
              <a:r>
                <a:rPr lang="en-US" sz="1400" dirty="0"/>
                <a:t>, BRIP1</a:t>
              </a:r>
              <a:r>
                <a:rPr lang="en-US" sz="1400" baseline="30000" dirty="0"/>
                <a:t>R798*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030C0FA-81B3-4B19-BDD4-793A0F84E8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23806" y="3896281"/>
              <a:ext cx="193040" cy="190462"/>
            </a:xfrm>
            <a:prstGeom prst="line">
              <a:avLst/>
            </a:prstGeom>
            <a:ln w="190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94775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Chart&#10;&#10;Description automatically generated">
            <a:extLst>
              <a:ext uri="{FF2B5EF4-FFF2-40B4-BE49-F238E27FC236}">
                <a16:creationId xmlns:a16="http://schemas.microsoft.com/office/drawing/2014/main" id="{273F2D64-77C1-D64B-A853-CBBED2ECB4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03" y="5027833"/>
            <a:ext cx="3185598" cy="1721945"/>
          </a:xfr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7683CBE3-54B9-CD48-90F2-4EA0D144CC4E}"/>
              </a:ext>
            </a:extLst>
          </p:cNvPr>
          <p:cNvSpPr txBox="1">
            <a:spLocks/>
          </p:cNvSpPr>
          <p:nvPr/>
        </p:nvSpPr>
        <p:spPr>
          <a:xfrm>
            <a:off x="1964152" y="250825"/>
            <a:ext cx="8274718" cy="7135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sz="3200">
                <a:solidFill>
                  <a:srgbClr val="00B0F0"/>
                </a:solidFill>
              </a:rPr>
              <a:t>Clonal Heterogeneity and Tumour Evolution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7C4AD74F-4E77-47E0-A583-F6D5DE780BF4}"/>
              </a:ext>
            </a:extLst>
          </p:cNvPr>
          <p:cNvSpPr txBox="1">
            <a:spLocks/>
          </p:cNvSpPr>
          <p:nvPr/>
        </p:nvSpPr>
        <p:spPr>
          <a:xfrm>
            <a:off x="60025" y="948690"/>
            <a:ext cx="12131975" cy="4212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Segoe UI Semibold"/>
                <a:ea typeface="+mn-lt"/>
                <a:cs typeface="+mn-lt"/>
              </a:rPr>
              <a:t>Timing of genomic test and material sampled are important and should be active choices</a:t>
            </a:r>
            <a:endParaRPr lang="en-GB" sz="2000" dirty="0"/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A9266A9B-3BA0-4D32-BFF9-5DFC9731BD59}"/>
              </a:ext>
            </a:extLst>
          </p:cNvPr>
          <p:cNvSpPr txBox="1">
            <a:spLocks/>
          </p:cNvSpPr>
          <p:nvPr/>
        </p:nvSpPr>
        <p:spPr>
          <a:xfrm>
            <a:off x="60025" y="1418590"/>
            <a:ext cx="11916075" cy="4212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Segoe UI Semibold"/>
                <a:ea typeface="+mn-lt"/>
                <a:cs typeface="+mn-lt"/>
              </a:rPr>
              <a:t>Therapy applies a strong selective pressure on cells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D07B53C7-7138-4DC7-9A8F-32D61DD1FEB6}"/>
              </a:ext>
            </a:extLst>
          </p:cNvPr>
          <p:cNvSpPr txBox="1">
            <a:spLocks/>
          </p:cNvSpPr>
          <p:nvPr/>
        </p:nvSpPr>
        <p:spPr>
          <a:xfrm>
            <a:off x="271160" y="4412463"/>
            <a:ext cx="11916075" cy="4212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val="5856329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60848-D92A-40A3-A632-0378D6E79034}"/>
              </a:ext>
            </a:extLst>
          </p:cNvPr>
          <p:cNvSpPr txBox="1">
            <a:spLocks/>
          </p:cNvSpPr>
          <p:nvPr/>
        </p:nvSpPr>
        <p:spPr>
          <a:xfrm>
            <a:off x="4581744" y="3097917"/>
            <a:ext cx="3044173" cy="78162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>
                <a:solidFill>
                  <a:srgbClr val="00B0F0"/>
                </a:solidFill>
              </a:rPr>
              <a:t>Questions?</a:t>
            </a:r>
            <a:endParaRPr lang="en-NZ" sz="320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9561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Arrow: Notched Right 76">
            <a:extLst>
              <a:ext uri="{FF2B5EF4-FFF2-40B4-BE49-F238E27FC236}">
                <a16:creationId xmlns:a16="http://schemas.microsoft.com/office/drawing/2014/main" id="{649C27BC-D8BE-41C6-B74A-21979A0B5EE2}"/>
              </a:ext>
            </a:extLst>
          </p:cNvPr>
          <p:cNvSpPr/>
          <p:nvPr/>
        </p:nvSpPr>
        <p:spPr>
          <a:xfrm>
            <a:off x="556530" y="808919"/>
            <a:ext cx="10439426" cy="1463040"/>
          </a:xfrm>
          <a:prstGeom prst="notchedRightArrow">
            <a:avLst/>
          </a:prstGeom>
        </p:spPr>
        <p:style>
          <a:lnRef idx="0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ADE9CC1A-61A1-428B-89D3-19E38D373AB0}"/>
              </a:ext>
            </a:extLst>
          </p:cNvPr>
          <p:cNvSpPr/>
          <p:nvPr/>
        </p:nvSpPr>
        <p:spPr>
          <a:xfrm>
            <a:off x="3048325" y="1353741"/>
            <a:ext cx="71999" cy="365760"/>
          </a:xfrm>
          <a:prstGeom prst="rect">
            <a:avLst/>
          </a:prstGeom>
          <a:solidFill>
            <a:srgbClr val="0F4C81"/>
          </a:solidFill>
          <a:ln>
            <a:solidFill>
              <a:srgbClr val="0F4C8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5C35AEBA-3C23-41D7-ABF3-00E4FABC9486}"/>
              </a:ext>
            </a:extLst>
          </p:cNvPr>
          <p:cNvSpPr/>
          <p:nvPr/>
        </p:nvSpPr>
        <p:spPr>
          <a:xfrm>
            <a:off x="6606744" y="1365471"/>
            <a:ext cx="71999" cy="365760"/>
          </a:xfrm>
          <a:prstGeom prst="rect">
            <a:avLst/>
          </a:prstGeom>
          <a:solidFill>
            <a:srgbClr val="0F4C81"/>
          </a:solidFill>
          <a:ln>
            <a:solidFill>
              <a:srgbClr val="0F4C8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9E357B57-D7A1-4923-A626-A7E9D31951CF}"/>
              </a:ext>
            </a:extLst>
          </p:cNvPr>
          <p:cNvSpPr/>
          <p:nvPr/>
        </p:nvSpPr>
        <p:spPr>
          <a:xfrm>
            <a:off x="9704068" y="962212"/>
            <a:ext cx="1724378" cy="1463040"/>
          </a:xfrm>
          <a:custGeom>
            <a:avLst/>
            <a:gdLst>
              <a:gd name="connsiteX0" fmla="*/ 0 w 1742827"/>
              <a:gd name="connsiteY0" fmla="*/ 0 h 1463040"/>
              <a:gd name="connsiteX1" fmla="*/ 1742827 w 1742827"/>
              <a:gd name="connsiteY1" fmla="*/ 0 h 1463040"/>
              <a:gd name="connsiteX2" fmla="*/ 1742827 w 1742827"/>
              <a:gd name="connsiteY2" fmla="*/ 1463040 h 1463040"/>
              <a:gd name="connsiteX3" fmla="*/ 0 w 1742827"/>
              <a:gd name="connsiteY3" fmla="*/ 1463040 h 1463040"/>
              <a:gd name="connsiteX4" fmla="*/ 0 w 1742827"/>
              <a:gd name="connsiteY4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2827" h="1463040">
                <a:moveTo>
                  <a:pt x="0" y="0"/>
                </a:moveTo>
                <a:lnTo>
                  <a:pt x="1742827" y="0"/>
                </a:lnTo>
                <a:lnTo>
                  <a:pt x="1742827" y="1463040"/>
                </a:lnTo>
                <a:lnTo>
                  <a:pt x="0" y="146304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170688" rIns="170688" bIns="170688" numCol="1" spcCol="1270" anchor="b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>
                <a:latin typeface="Franklin Gothic Demi"/>
              </a:rPr>
              <a:t>2021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F5C26920-54CE-4CF3-8B4A-838B9CB95841}"/>
              </a:ext>
            </a:extLst>
          </p:cNvPr>
          <p:cNvSpPr/>
          <p:nvPr/>
        </p:nvSpPr>
        <p:spPr>
          <a:xfrm>
            <a:off x="10250282" y="1352997"/>
            <a:ext cx="71999" cy="365760"/>
          </a:xfrm>
          <a:prstGeom prst="rect">
            <a:avLst/>
          </a:prstGeom>
          <a:solidFill>
            <a:srgbClr val="0F4C81"/>
          </a:solidFill>
          <a:ln>
            <a:solidFill>
              <a:srgbClr val="0F4C8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BA5961F-540E-439F-8C3A-8F845BDDEBB9}"/>
              </a:ext>
            </a:extLst>
          </p:cNvPr>
          <p:cNvCxnSpPr>
            <a:cxnSpLocks/>
            <a:stCxn id="77" idx="1"/>
          </p:cNvCxnSpPr>
          <p:nvPr/>
        </p:nvCxnSpPr>
        <p:spPr>
          <a:xfrm>
            <a:off x="922290" y="1540439"/>
            <a:ext cx="10044000" cy="1"/>
          </a:xfrm>
          <a:prstGeom prst="line">
            <a:avLst/>
          </a:prstGeom>
          <a:ln w="76200">
            <a:solidFill>
              <a:srgbClr val="0F4C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08DA726F-CB2A-48DD-92DF-FFAC65EE69E1}"/>
              </a:ext>
            </a:extLst>
          </p:cNvPr>
          <p:cNvGrpSpPr/>
          <p:nvPr/>
        </p:nvGrpSpPr>
        <p:grpSpPr>
          <a:xfrm>
            <a:off x="492516" y="1574678"/>
            <a:ext cx="1887512" cy="1331911"/>
            <a:chOff x="237866" y="1574678"/>
            <a:chExt cx="1887512" cy="1331911"/>
          </a:xfrm>
        </p:grpSpPr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46060E74-0E23-41DC-97CE-28730E82B807}"/>
                </a:ext>
              </a:extLst>
            </p:cNvPr>
            <p:cNvCxnSpPr>
              <a:cxnSpLocks/>
            </p:cNvCxnSpPr>
            <p:nvPr/>
          </p:nvCxnSpPr>
          <p:spPr>
            <a:xfrm>
              <a:off x="2063134" y="1574678"/>
              <a:ext cx="0" cy="830185"/>
            </a:xfrm>
            <a:prstGeom prst="straightConnector1">
              <a:avLst/>
            </a:prstGeom>
            <a:ln w="57150">
              <a:solidFill>
                <a:schemeClr val="accent2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338C003A-8695-49B0-8981-E8E5FC1E6716}"/>
                </a:ext>
              </a:extLst>
            </p:cNvPr>
            <p:cNvSpPr/>
            <p:nvPr/>
          </p:nvSpPr>
          <p:spPr>
            <a:xfrm>
              <a:off x="306948" y="2393233"/>
              <a:ext cx="1764791" cy="504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E1504013-AFC7-4A3E-9C77-9F5604583EB3}"/>
                </a:ext>
              </a:extLst>
            </p:cNvPr>
            <p:cNvSpPr txBox="1"/>
            <p:nvPr/>
          </p:nvSpPr>
          <p:spPr>
            <a:xfrm>
              <a:off x="237866" y="2383369"/>
              <a:ext cx="18875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Colorectal cancer,</a:t>
              </a:r>
            </a:p>
            <a:p>
              <a:pPr algn="ctr"/>
              <a:r>
                <a:rPr lang="en-US" sz="1400"/>
                <a:t>liver </a:t>
              </a:r>
              <a:r>
                <a:rPr lang="en-US" sz="1400" err="1"/>
                <a:t>mets</a:t>
              </a:r>
              <a:r>
                <a:rPr lang="en-US" sz="1400"/>
                <a:t>. </a:t>
              </a:r>
            </a:p>
          </p:txBody>
        </p:sp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9D117D1D-4F22-4FB4-9200-C7986EF842D6}"/>
              </a:ext>
            </a:extLst>
          </p:cNvPr>
          <p:cNvGrpSpPr/>
          <p:nvPr/>
        </p:nvGrpSpPr>
        <p:grpSpPr>
          <a:xfrm>
            <a:off x="2388470" y="190389"/>
            <a:ext cx="1538505" cy="1321762"/>
            <a:chOff x="2133820" y="190389"/>
            <a:chExt cx="1538505" cy="1321762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6AAD027D-F3DF-4629-B875-891FF6602087}"/>
                </a:ext>
              </a:extLst>
            </p:cNvPr>
            <p:cNvSpPr/>
            <p:nvPr/>
          </p:nvSpPr>
          <p:spPr>
            <a:xfrm>
              <a:off x="2184773" y="190389"/>
              <a:ext cx="1487552" cy="72006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rgbClr val="CDF2CC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4E3B135E-9C18-4F4C-AEF0-B137AE691FB4}"/>
                </a:ext>
              </a:extLst>
            </p:cNvPr>
            <p:cNvSpPr txBox="1"/>
            <p:nvPr/>
          </p:nvSpPr>
          <p:spPr>
            <a:xfrm>
              <a:off x="2133820" y="241350"/>
              <a:ext cx="147453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err="1">
                  <a:solidFill>
                    <a:schemeClr val="tx1">
                      <a:lumMod val="20000"/>
                      <a:lumOff val="80000"/>
                    </a:schemeClr>
                  </a:solidFill>
                </a:rPr>
                <a:t>Folfoxiri</a:t>
              </a:r>
              <a:r>
                <a:rPr lang="en-NZ" sz="1400">
                  <a:solidFill>
                    <a:schemeClr val="tx1">
                      <a:lumMod val="20000"/>
                      <a:lumOff val="80000"/>
                    </a:schemeClr>
                  </a:solidFill>
                </a:rPr>
                <a:t>+</a:t>
              </a:r>
            </a:p>
            <a:p>
              <a:pPr algn="ctr"/>
              <a:r>
                <a:rPr lang="en-NZ" sz="1400">
                  <a:solidFill>
                    <a:schemeClr val="tx1">
                      <a:lumMod val="20000"/>
                      <a:lumOff val="80000"/>
                    </a:schemeClr>
                  </a:solidFill>
                </a:rPr>
                <a:t>bevacizumab</a:t>
              </a:r>
              <a:endParaRPr lang="en-US" sz="1400">
                <a:solidFill>
                  <a:schemeClr val="tx1">
                    <a:lumMod val="20000"/>
                    <a:lumOff val="80000"/>
                  </a:schemeClr>
                </a:solidFill>
              </a:endParaRPr>
            </a:p>
          </p:txBody>
        </p: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9E435DF8-613C-42B7-95F0-72D990C14D10}"/>
                </a:ext>
              </a:extLst>
            </p:cNvPr>
            <p:cNvCxnSpPr>
              <a:cxnSpLocks/>
            </p:cNvCxnSpPr>
            <p:nvPr/>
          </p:nvCxnSpPr>
          <p:spPr>
            <a:xfrm>
              <a:off x="2601592" y="936151"/>
              <a:ext cx="0" cy="576000"/>
            </a:xfrm>
            <a:prstGeom prst="straightConnector1">
              <a:avLst/>
            </a:prstGeom>
            <a:ln w="25400">
              <a:solidFill>
                <a:srgbClr val="00B050">
                  <a:alpha val="25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06B2FBD8-D68B-4EF4-A979-CD90032C1181}"/>
              </a:ext>
            </a:extLst>
          </p:cNvPr>
          <p:cNvGrpSpPr/>
          <p:nvPr/>
        </p:nvGrpSpPr>
        <p:grpSpPr>
          <a:xfrm>
            <a:off x="4360914" y="1568033"/>
            <a:ext cx="1163129" cy="1350720"/>
            <a:chOff x="3689574" y="1568033"/>
            <a:chExt cx="1163129" cy="1350720"/>
          </a:xfrm>
        </p:grpSpPr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9F05843C-7D81-4806-BD44-14FDBE4FEF11}"/>
                </a:ext>
              </a:extLst>
            </p:cNvPr>
            <p:cNvCxnSpPr>
              <a:cxnSpLocks/>
            </p:cNvCxnSpPr>
            <p:nvPr/>
          </p:nvCxnSpPr>
          <p:spPr>
            <a:xfrm>
              <a:off x="4323780" y="1568033"/>
              <a:ext cx="0" cy="830185"/>
            </a:xfrm>
            <a:prstGeom prst="straightConnector1">
              <a:avLst/>
            </a:prstGeom>
            <a:ln w="57150">
              <a:solidFill>
                <a:schemeClr val="accent2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E8AEA580-D525-4BE9-9A7F-8BE2211C0ACD}"/>
                </a:ext>
              </a:extLst>
            </p:cNvPr>
            <p:cNvSpPr/>
            <p:nvPr/>
          </p:nvSpPr>
          <p:spPr>
            <a:xfrm>
              <a:off x="3689574" y="2383369"/>
              <a:ext cx="1150321" cy="504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FDC6070F-C177-4480-8ECF-52A6D534A0D5}"/>
                </a:ext>
              </a:extLst>
            </p:cNvPr>
            <p:cNvSpPr txBox="1"/>
            <p:nvPr/>
          </p:nvSpPr>
          <p:spPr>
            <a:xfrm>
              <a:off x="3749396" y="2395533"/>
              <a:ext cx="11033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F4C81"/>
                  </a:solidFill>
                </a:rPr>
                <a:t>Lesions sig. reduced</a:t>
              </a:r>
            </a:p>
          </p:txBody>
        </p:sp>
      </p:grp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2E58DA36-9BB7-4192-A6D1-1DEFA3B2A652}"/>
              </a:ext>
            </a:extLst>
          </p:cNvPr>
          <p:cNvGrpSpPr/>
          <p:nvPr/>
        </p:nvGrpSpPr>
        <p:grpSpPr>
          <a:xfrm>
            <a:off x="3944224" y="171792"/>
            <a:ext cx="1564236" cy="1320397"/>
            <a:chOff x="3689574" y="171792"/>
            <a:chExt cx="1564236" cy="1320397"/>
          </a:xfrm>
        </p:grpSpPr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ACE0885E-6477-4E57-B535-2600750A80B8}"/>
                </a:ext>
              </a:extLst>
            </p:cNvPr>
            <p:cNvSpPr/>
            <p:nvPr/>
          </p:nvSpPr>
          <p:spPr>
            <a:xfrm>
              <a:off x="3766258" y="190389"/>
              <a:ext cx="1487552" cy="70830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3722504D-BB21-44DE-B3ED-D705489BB4E7}"/>
                </a:ext>
              </a:extLst>
            </p:cNvPr>
            <p:cNvSpPr txBox="1"/>
            <p:nvPr/>
          </p:nvSpPr>
          <p:spPr>
            <a:xfrm>
              <a:off x="3689574" y="171792"/>
              <a:ext cx="1487552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NZ" sz="1400" b="1" dirty="0" err="1"/>
                <a:t>Encorafenib</a:t>
              </a:r>
              <a:r>
                <a:rPr lang="en-NZ" sz="1400" b="1" dirty="0"/>
                <a:t>, </a:t>
              </a:r>
              <a:r>
                <a:rPr lang="en-NZ" sz="1400" b="1" dirty="0" err="1"/>
                <a:t>binimetinib</a:t>
              </a:r>
              <a:r>
                <a:rPr lang="en-NZ" sz="1400" b="1" dirty="0"/>
                <a:t>, cetuximab</a:t>
              </a:r>
              <a:endParaRPr lang="en-US" sz="1400" b="1" dirty="0"/>
            </a:p>
          </p:txBody>
        </p: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23B3D1E4-A222-4C2B-AF23-15FC29562D22}"/>
                </a:ext>
              </a:extLst>
            </p:cNvPr>
            <p:cNvCxnSpPr>
              <a:cxnSpLocks/>
            </p:cNvCxnSpPr>
            <p:nvPr/>
          </p:nvCxnSpPr>
          <p:spPr>
            <a:xfrm>
              <a:off x="4181739" y="916189"/>
              <a:ext cx="0" cy="57600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0EB7C628-AF95-4DD6-BCCA-07E06FE08479}"/>
              </a:ext>
            </a:extLst>
          </p:cNvPr>
          <p:cNvGrpSpPr/>
          <p:nvPr/>
        </p:nvGrpSpPr>
        <p:grpSpPr>
          <a:xfrm>
            <a:off x="7327450" y="197489"/>
            <a:ext cx="1437111" cy="1314662"/>
            <a:chOff x="7072800" y="197489"/>
            <a:chExt cx="1437111" cy="1314662"/>
          </a:xfrm>
        </p:grpSpPr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34A67339-0FF3-429A-928C-8CC782430840}"/>
                </a:ext>
              </a:extLst>
            </p:cNvPr>
            <p:cNvSpPr/>
            <p:nvPr/>
          </p:nvSpPr>
          <p:spPr>
            <a:xfrm>
              <a:off x="7138330" y="197489"/>
              <a:ext cx="1336731" cy="72070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rgbClr val="CDF2CC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774F939E-4888-4965-BFD1-CB0B7C1A4332}"/>
                </a:ext>
              </a:extLst>
            </p:cNvPr>
            <p:cNvSpPr txBox="1"/>
            <p:nvPr/>
          </p:nvSpPr>
          <p:spPr>
            <a:xfrm>
              <a:off x="7072800" y="281750"/>
              <a:ext cx="1437111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err="1">
                  <a:solidFill>
                    <a:schemeClr val="tx1">
                      <a:lumMod val="20000"/>
                      <a:lumOff val="80000"/>
                    </a:schemeClr>
                  </a:solidFill>
                </a:rPr>
                <a:t>Folfoxiri</a:t>
              </a:r>
              <a:r>
                <a:rPr lang="en-NZ" sz="1400">
                  <a:solidFill>
                    <a:schemeClr val="tx1">
                      <a:lumMod val="20000"/>
                      <a:lumOff val="80000"/>
                    </a:schemeClr>
                  </a:solidFill>
                </a:rPr>
                <a:t>+</a:t>
              </a:r>
            </a:p>
            <a:p>
              <a:pPr algn="ctr"/>
              <a:r>
                <a:rPr lang="en-NZ" sz="1400">
                  <a:solidFill>
                    <a:schemeClr val="tx1">
                      <a:lumMod val="20000"/>
                      <a:lumOff val="80000"/>
                    </a:schemeClr>
                  </a:solidFill>
                </a:rPr>
                <a:t>bevacizumab</a:t>
              </a:r>
              <a:endParaRPr lang="en-US" sz="1400">
                <a:solidFill>
                  <a:schemeClr val="tx1">
                    <a:lumMod val="20000"/>
                    <a:lumOff val="80000"/>
                  </a:schemeClr>
                </a:solidFill>
              </a:endParaRPr>
            </a:p>
          </p:txBody>
        </p:sp>
        <p:cxnSp>
          <p:nvCxnSpPr>
            <p:cNvPr id="150" name="Straight Arrow Connector 149">
              <a:extLst>
                <a:ext uri="{FF2B5EF4-FFF2-40B4-BE49-F238E27FC236}">
                  <a16:creationId xmlns:a16="http://schemas.microsoft.com/office/drawing/2014/main" id="{7E802BD9-636D-4DBC-BB14-E404929E8A40}"/>
                </a:ext>
              </a:extLst>
            </p:cNvPr>
            <p:cNvCxnSpPr>
              <a:cxnSpLocks/>
            </p:cNvCxnSpPr>
            <p:nvPr/>
          </p:nvCxnSpPr>
          <p:spPr>
            <a:xfrm>
              <a:off x="7549422" y="936151"/>
              <a:ext cx="1" cy="576000"/>
            </a:xfrm>
            <a:prstGeom prst="straightConnector1">
              <a:avLst/>
            </a:prstGeom>
            <a:ln w="25400">
              <a:solidFill>
                <a:srgbClr val="00B050">
                  <a:alpha val="25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F837310A-2C6C-4FF5-8077-9E77E6B606C7}"/>
              </a:ext>
            </a:extLst>
          </p:cNvPr>
          <p:cNvGrpSpPr/>
          <p:nvPr/>
        </p:nvGrpSpPr>
        <p:grpSpPr>
          <a:xfrm>
            <a:off x="1857513" y="1567134"/>
            <a:ext cx="1463146" cy="4075965"/>
            <a:chOff x="1645524" y="1531986"/>
            <a:chExt cx="1463146" cy="4075965"/>
          </a:xfrm>
        </p:grpSpPr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D1685BA0-45BC-4624-A68B-B19AC62649D3}"/>
                </a:ext>
              </a:extLst>
            </p:cNvPr>
            <p:cNvSpPr/>
            <p:nvPr/>
          </p:nvSpPr>
          <p:spPr>
            <a:xfrm>
              <a:off x="1670371" y="5294106"/>
              <a:ext cx="1403243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cxnSp>
          <p:nvCxnSpPr>
            <p:cNvPr id="178" name="Straight Arrow Connector 177">
              <a:extLst>
                <a:ext uri="{FF2B5EF4-FFF2-40B4-BE49-F238E27FC236}">
                  <a16:creationId xmlns:a16="http://schemas.microsoft.com/office/drawing/2014/main" id="{CF4C6A17-D848-42FD-9D5C-308F02E4D904}"/>
                </a:ext>
              </a:extLst>
            </p:cNvPr>
            <p:cNvCxnSpPr>
              <a:cxnSpLocks/>
            </p:cNvCxnSpPr>
            <p:nvPr/>
          </p:nvCxnSpPr>
          <p:spPr>
            <a:xfrm>
              <a:off x="2581186" y="1531986"/>
              <a:ext cx="17528" cy="3780000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966A991C-5B28-4782-B67F-810B61816054}"/>
                </a:ext>
              </a:extLst>
            </p:cNvPr>
            <p:cNvSpPr txBox="1"/>
            <p:nvPr/>
          </p:nvSpPr>
          <p:spPr>
            <a:xfrm>
              <a:off x="1645524" y="5300174"/>
              <a:ext cx="14631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/>
                <a:t>BRAF V600E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D87AFA7-5F85-FA4E-9C60-10ECFED1416A}"/>
              </a:ext>
            </a:extLst>
          </p:cNvPr>
          <p:cNvGrpSpPr/>
          <p:nvPr/>
        </p:nvGrpSpPr>
        <p:grpSpPr>
          <a:xfrm>
            <a:off x="4766310" y="1559701"/>
            <a:ext cx="3813634" cy="4968661"/>
            <a:chOff x="4766310" y="1559701"/>
            <a:chExt cx="3813634" cy="4968661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01D8A03E-F450-4639-8B6B-081EE67D84B9}"/>
                </a:ext>
              </a:extLst>
            </p:cNvPr>
            <p:cNvSpPr/>
            <p:nvPr/>
          </p:nvSpPr>
          <p:spPr>
            <a:xfrm>
              <a:off x="7009081" y="4399486"/>
              <a:ext cx="1570863" cy="54836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3B436931-5F01-41FC-B255-68B22EF6538D}"/>
                </a:ext>
              </a:extLst>
            </p:cNvPr>
            <p:cNvGrpSpPr/>
            <p:nvPr/>
          </p:nvGrpSpPr>
          <p:grpSpPr>
            <a:xfrm>
              <a:off x="5197639" y="1559701"/>
              <a:ext cx="1836984" cy="2504429"/>
              <a:chOff x="4942989" y="1559701"/>
              <a:chExt cx="1836984" cy="2504429"/>
            </a:xfrm>
          </p:grpSpPr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0ABDC58F-4C58-4475-8B5B-ACD49A78A6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43237" y="1559701"/>
                <a:ext cx="0" cy="1846097"/>
              </a:xfrm>
              <a:prstGeom prst="straightConnector1">
                <a:avLst/>
              </a:prstGeom>
              <a:ln w="25400">
                <a:solidFill>
                  <a:srgbClr val="FF0000">
                    <a:alpha val="25000"/>
                  </a:srgbClr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581B8A55-913B-4AE5-AAA7-DB023C469F61}"/>
                  </a:ext>
                </a:extLst>
              </p:cNvPr>
              <p:cNvSpPr/>
              <p:nvPr/>
            </p:nvSpPr>
            <p:spPr>
              <a:xfrm>
                <a:off x="4966184" y="3427307"/>
                <a:ext cx="1703794" cy="63682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9050"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C15DD841-F684-4C10-B7D8-B73C91671F9C}"/>
                  </a:ext>
                </a:extLst>
              </p:cNvPr>
              <p:cNvSpPr txBox="1"/>
              <p:nvPr/>
            </p:nvSpPr>
            <p:spPr>
              <a:xfrm>
                <a:off x="4942989" y="3474596"/>
                <a:ext cx="183698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Sampled - tissue</a:t>
                </a:r>
              </a:p>
              <a:p>
                <a:pPr algn="ctr"/>
                <a:r>
                  <a:rPr lang="en-US" sz="140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liver </a:t>
                </a:r>
                <a:r>
                  <a:rPr lang="en-US" sz="1400" err="1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mets</a:t>
                </a:r>
                <a:r>
                  <a:rPr lang="en-US" sz="140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.</a:t>
                </a:r>
                <a:endParaRPr lang="en-NZ" sz="140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453A7301-D73F-4602-A55B-3B0F93C731F7}"/>
                </a:ext>
              </a:extLst>
            </p:cNvPr>
            <p:cNvGrpSpPr/>
            <p:nvPr/>
          </p:nvGrpSpPr>
          <p:grpSpPr>
            <a:xfrm>
              <a:off x="6899424" y="4064130"/>
              <a:ext cx="1601972" cy="858576"/>
              <a:chOff x="6644774" y="4064130"/>
              <a:chExt cx="1601972" cy="858576"/>
            </a:xfrm>
          </p:grpSpPr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9B409E8B-E029-4C7B-BDC4-2928DE7D514D}"/>
                  </a:ext>
                </a:extLst>
              </p:cNvPr>
              <p:cNvSpPr txBox="1"/>
              <p:nvPr/>
            </p:nvSpPr>
            <p:spPr>
              <a:xfrm>
                <a:off x="6754431" y="4399486"/>
                <a:ext cx="1492315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Foundation One </a:t>
                </a:r>
                <a:r>
                  <a:rPr lang="en-US" sz="1400" err="1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CDx</a:t>
                </a:r>
                <a:r>
                  <a:rPr lang="en-US" sz="140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tissue</a:t>
                </a:r>
                <a:endParaRPr lang="en-NZ" sz="140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</p:txBody>
          </p:sp>
          <p:cxnSp>
            <p:nvCxnSpPr>
              <p:cNvPr id="142" name="Straight Arrow Connector 141">
                <a:extLst>
                  <a:ext uri="{FF2B5EF4-FFF2-40B4-BE49-F238E27FC236}">
                    <a16:creationId xmlns:a16="http://schemas.microsoft.com/office/drawing/2014/main" id="{6851B779-44C4-4AA8-83BB-B157CDB82F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44774" y="4064130"/>
                <a:ext cx="108265" cy="331441"/>
              </a:xfrm>
              <a:prstGeom prst="straightConnector1">
                <a:avLst/>
              </a:prstGeom>
              <a:ln w="25400">
                <a:solidFill>
                  <a:srgbClr val="FF0000">
                    <a:alpha val="25000"/>
                  </a:srgbClr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37C22349-416D-48AA-AFD4-D6E88C4BADE7}"/>
                </a:ext>
              </a:extLst>
            </p:cNvPr>
            <p:cNvGrpSpPr/>
            <p:nvPr/>
          </p:nvGrpSpPr>
          <p:grpSpPr>
            <a:xfrm>
              <a:off x="4766310" y="4947854"/>
              <a:ext cx="2268221" cy="1580508"/>
              <a:chOff x="4511660" y="4947854"/>
              <a:chExt cx="2268221" cy="1580508"/>
            </a:xfrm>
          </p:grpSpPr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2CDB9501-4E1B-4C5B-9D91-428EF86D0A42}"/>
                  </a:ext>
                </a:extLst>
              </p:cNvPr>
              <p:cNvSpPr/>
              <p:nvPr/>
            </p:nvSpPr>
            <p:spPr>
              <a:xfrm>
                <a:off x="4511660" y="5245950"/>
                <a:ext cx="2174407" cy="128241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9050"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2601133E-BB1C-4DDE-9E34-4245F5918FFF}"/>
                  </a:ext>
                </a:extLst>
              </p:cNvPr>
              <p:cNvSpPr txBox="1"/>
              <p:nvPr/>
            </p:nvSpPr>
            <p:spPr>
              <a:xfrm>
                <a:off x="4528925" y="5283256"/>
                <a:ext cx="2174407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BRAF V600E</a:t>
                </a:r>
              </a:p>
              <a:p>
                <a:r>
                  <a:rPr lang="en-US" sz="140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NRAS Q61H</a:t>
                </a:r>
              </a:p>
              <a:p>
                <a:r>
                  <a:rPr lang="en-US" sz="140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BRIP1 R798*</a:t>
                </a:r>
              </a:p>
              <a:p>
                <a:r>
                  <a:rPr lang="en-US" sz="140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MET – amplification</a:t>
                </a:r>
              </a:p>
              <a:p>
                <a:r>
                  <a:rPr lang="en-US" sz="140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TP53 559+2T&gt;G (splice)</a:t>
                </a:r>
              </a:p>
            </p:txBody>
          </p:sp>
          <p:cxnSp>
            <p:nvCxnSpPr>
              <p:cNvPr id="183" name="Straight Arrow Connector 182">
                <a:extLst>
                  <a:ext uri="{FF2B5EF4-FFF2-40B4-BE49-F238E27FC236}">
                    <a16:creationId xmlns:a16="http://schemas.microsoft.com/office/drawing/2014/main" id="{F041C013-ABD8-4355-A53D-2398079CCD9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543237" y="4947854"/>
                <a:ext cx="236644" cy="307888"/>
              </a:xfrm>
              <a:prstGeom prst="straightConnector1">
                <a:avLst/>
              </a:prstGeom>
              <a:ln w="25400">
                <a:solidFill>
                  <a:srgbClr val="FF0000">
                    <a:alpha val="25000"/>
                  </a:srgbClr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B8372C61-9A02-8C40-8C98-FE188DFC0A23}"/>
              </a:ext>
            </a:extLst>
          </p:cNvPr>
          <p:cNvGrpSpPr/>
          <p:nvPr/>
        </p:nvGrpSpPr>
        <p:grpSpPr>
          <a:xfrm>
            <a:off x="3402144" y="1569959"/>
            <a:ext cx="1163129" cy="2444674"/>
            <a:chOff x="3689574" y="1568032"/>
            <a:chExt cx="1163129" cy="2444674"/>
          </a:xfrm>
        </p:grpSpPr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A7260BA3-B261-DF46-A114-20412C49636C}"/>
                </a:ext>
              </a:extLst>
            </p:cNvPr>
            <p:cNvCxnSpPr>
              <a:cxnSpLocks/>
            </p:cNvCxnSpPr>
            <p:nvPr/>
          </p:nvCxnSpPr>
          <p:spPr>
            <a:xfrm>
              <a:off x="4323780" y="1568032"/>
              <a:ext cx="0" cy="1908000"/>
            </a:xfrm>
            <a:prstGeom prst="straightConnector1">
              <a:avLst/>
            </a:prstGeom>
            <a:ln w="25400">
              <a:solidFill>
                <a:schemeClr val="accent2">
                  <a:alpha val="25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1FDF022E-40D5-2F40-8469-0B6A97FD4721}"/>
                </a:ext>
              </a:extLst>
            </p:cNvPr>
            <p:cNvSpPr/>
            <p:nvPr/>
          </p:nvSpPr>
          <p:spPr>
            <a:xfrm>
              <a:off x="3689574" y="3488897"/>
              <a:ext cx="1150321" cy="504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41E5BC0D-DD49-3440-BDDB-59B3F9E582CB}"/>
                </a:ext>
              </a:extLst>
            </p:cNvPr>
            <p:cNvSpPr txBox="1"/>
            <p:nvPr/>
          </p:nvSpPr>
          <p:spPr>
            <a:xfrm>
              <a:off x="3749396" y="3489486"/>
              <a:ext cx="11033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chemeClr val="tx1">
                      <a:lumMod val="20000"/>
                      <a:lumOff val="80000"/>
                    </a:schemeClr>
                  </a:solidFill>
                </a:rPr>
                <a:t>Liver lesion increased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78A13CF-1570-4940-BBD2-032F60441144}"/>
              </a:ext>
            </a:extLst>
          </p:cNvPr>
          <p:cNvGrpSpPr/>
          <p:nvPr/>
        </p:nvGrpSpPr>
        <p:grpSpPr>
          <a:xfrm>
            <a:off x="8847631" y="1612473"/>
            <a:ext cx="2800735" cy="4687975"/>
            <a:chOff x="8847631" y="1612473"/>
            <a:chExt cx="2800735" cy="4687975"/>
          </a:xfrm>
        </p:grpSpPr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7F158157-B283-444B-8A42-6EB144EC0EB8}"/>
                </a:ext>
              </a:extLst>
            </p:cNvPr>
            <p:cNvSpPr/>
            <p:nvPr/>
          </p:nvSpPr>
          <p:spPr>
            <a:xfrm>
              <a:off x="8847631" y="4401059"/>
              <a:ext cx="1708154" cy="54836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grpSp>
          <p:nvGrpSpPr>
            <p:cNvPr id="214" name="Group 213">
              <a:extLst>
                <a:ext uri="{FF2B5EF4-FFF2-40B4-BE49-F238E27FC236}">
                  <a16:creationId xmlns:a16="http://schemas.microsoft.com/office/drawing/2014/main" id="{1B2C336F-5274-4A3F-B92E-984FF83A88E6}"/>
                </a:ext>
              </a:extLst>
            </p:cNvPr>
            <p:cNvGrpSpPr/>
            <p:nvPr/>
          </p:nvGrpSpPr>
          <p:grpSpPr>
            <a:xfrm>
              <a:off x="8857042" y="3454825"/>
              <a:ext cx="2625663" cy="1457869"/>
              <a:chOff x="8373791" y="3460898"/>
              <a:chExt cx="2625663" cy="1457869"/>
            </a:xfrm>
          </p:grpSpPr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E6D45227-7464-4348-AC73-45611BECC9BC}"/>
                  </a:ext>
                </a:extLst>
              </p:cNvPr>
              <p:cNvSpPr txBox="1"/>
              <p:nvPr/>
            </p:nvSpPr>
            <p:spPr>
              <a:xfrm>
                <a:off x="8373791" y="4395547"/>
                <a:ext cx="1905104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Foundation One</a:t>
                </a:r>
              </a:p>
              <a:p>
                <a:pPr algn="ctr"/>
                <a:r>
                  <a:rPr lang="en-US" sz="140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Liquid </a:t>
                </a:r>
                <a:r>
                  <a:rPr lang="en-US" sz="1400" err="1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Cdx</a:t>
                </a:r>
                <a:endParaRPr lang="en-NZ" sz="140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</p:txBody>
          </p:sp>
          <p:cxnSp>
            <p:nvCxnSpPr>
              <p:cNvPr id="172" name="Straight Arrow Connector 171">
                <a:extLst>
                  <a:ext uri="{FF2B5EF4-FFF2-40B4-BE49-F238E27FC236}">
                    <a16:creationId xmlns:a16="http://schemas.microsoft.com/office/drawing/2014/main" id="{FA64FFFE-35AD-44F7-8B40-A4A5B9997B5B}"/>
                  </a:ext>
                </a:extLst>
              </p:cNvPr>
              <p:cNvCxnSpPr>
                <a:cxnSpLocks/>
                <a:endCxn id="171" idx="0"/>
              </p:cNvCxnSpPr>
              <p:nvPr/>
            </p:nvCxnSpPr>
            <p:spPr>
              <a:xfrm flipH="1">
                <a:off x="9326343" y="3980865"/>
                <a:ext cx="17528" cy="414682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81E37BC3-1F55-451A-96C2-501A8E339947}"/>
                  </a:ext>
                </a:extLst>
              </p:cNvPr>
              <p:cNvSpPr/>
              <p:nvPr/>
            </p:nvSpPr>
            <p:spPr>
              <a:xfrm>
                <a:off x="8581392" y="3460898"/>
                <a:ext cx="2418062" cy="54836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9050"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</p:grp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CA0E8E5E-0242-412B-9B55-81E69D16A1C5}"/>
                </a:ext>
              </a:extLst>
            </p:cNvPr>
            <p:cNvGrpSpPr/>
            <p:nvPr/>
          </p:nvGrpSpPr>
          <p:grpSpPr>
            <a:xfrm>
              <a:off x="9046287" y="4949427"/>
              <a:ext cx="2427737" cy="1351021"/>
              <a:chOff x="8571716" y="4949427"/>
              <a:chExt cx="2427737" cy="1351021"/>
            </a:xfrm>
          </p:grpSpPr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71622232-A562-4B47-9E6A-4FD4EDC91EE0}"/>
                  </a:ext>
                </a:extLst>
              </p:cNvPr>
              <p:cNvSpPr/>
              <p:nvPr/>
            </p:nvSpPr>
            <p:spPr>
              <a:xfrm>
                <a:off x="8571716" y="5294106"/>
                <a:ext cx="2379819" cy="100634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188" name="TextBox 187">
                <a:extLst>
                  <a:ext uri="{FF2B5EF4-FFF2-40B4-BE49-F238E27FC236}">
                    <a16:creationId xmlns:a16="http://schemas.microsoft.com/office/drawing/2014/main" id="{ADEC6422-BF4B-4BA8-BDB1-A1BDB0BFD162}"/>
                  </a:ext>
                </a:extLst>
              </p:cNvPr>
              <p:cNvSpPr txBox="1"/>
              <p:nvPr/>
            </p:nvSpPr>
            <p:spPr>
              <a:xfrm>
                <a:off x="8592981" y="5346341"/>
                <a:ext cx="2406472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/>
                  <a:t>BRAF V600E</a:t>
                </a:r>
              </a:p>
              <a:p>
                <a:r>
                  <a:rPr lang="en-US" sz="1400" b="1"/>
                  <a:t>BRAF exons 2-10 deletion</a:t>
                </a:r>
              </a:p>
              <a:p>
                <a:r>
                  <a:rPr lang="en-US" sz="1400">
                    <a:solidFill>
                      <a:schemeClr val="tx1">
                        <a:lumMod val="20000"/>
                        <a:lumOff val="80000"/>
                      </a:schemeClr>
                    </a:solidFill>
                  </a:rPr>
                  <a:t>BRIP1 R798*</a:t>
                </a:r>
              </a:p>
              <a:p>
                <a:r>
                  <a:rPr lang="en-US" sz="1400">
                    <a:solidFill>
                      <a:schemeClr val="tx1">
                        <a:lumMod val="20000"/>
                        <a:lumOff val="80000"/>
                      </a:schemeClr>
                    </a:solidFill>
                  </a:rPr>
                  <a:t>TP53 559+2T&gt;G (splice)</a:t>
                </a:r>
              </a:p>
            </p:txBody>
          </p:sp>
          <p:cxnSp>
            <p:nvCxnSpPr>
              <p:cNvPr id="189" name="Straight Arrow Connector 188">
                <a:extLst>
                  <a:ext uri="{FF2B5EF4-FFF2-40B4-BE49-F238E27FC236}">
                    <a16:creationId xmlns:a16="http://schemas.microsoft.com/office/drawing/2014/main" id="{673AF728-0328-4078-81A3-D3169261E65C}"/>
                  </a:ext>
                </a:extLst>
              </p:cNvPr>
              <p:cNvCxnSpPr>
                <a:cxnSpLocks/>
                <a:stCxn id="170" idx="2"/>
              </p:cNvCxnSpPr>
              <p:nvPr/>
            </p:nvCxnSpPr>
            <p:spPr>
              <a:xfrm>
                <a:off x="9481787" y="4949427"/>
                <a:ext cx="99287" cy="333895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FF4F68E1-FFAE-464D-A01C-5E0E745AA40A}"/>
                </a:ext>
              </a:extLst>
            </p:cNvPr>
            <p:cNvSpPr txBox="1"/>
            <p:nvPr/>
          </p:nvSpPr>
          <p:spPr>
            <a:xfrm>
              <a:off x="8848362" y="3457645"/>
              <a:ext cx="280000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chemeClr val="accent5">
                      <a:lumMod val="20000"/>
                      <a:lumOff val="80000"/>
                    </a:schemeClr>
                  </a:solidFill>
                </a:rPr>
                <a:t>Sampled – blood/plasma</a:t>
              </a:r>
            </a:p>
            <a:p>
              <a:pPr algn="ctr"/>
              <a:r>
                <a:rPr lang="en-US" sz="1400" err="1">
                  <a:solidFill>
                    <a:schemeClr val="accent5">
                      <a:lumMod val="20000"/>
                      <a:lumOff val="80000"/>
                    </a:schemeClr>
                  </a:solidFill>
                </a:rPr>
                <a:t>ctDNA</a:t>
              </a:r>
              <a:endParaRPr lang="en-NZ" sz="1400">
                <a:solidFill>
                  <a:schemeClr val="accent5">
                    <a:lumMod val="20000"/>
                    <a:lumOff val="80000"/>
                  </a:schemeClr>
                </a:solidFill>
              </a:endParaRPr>
            </a:p>
          </p:txBody>
        </p: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084A14B8-4841-D44F-A029-A8D49D3D74B9}"/>
                </a:ext>
              </a:extLst>
            </p:cNvPr>
            <p:cNvCxnSpPr>
              <a:cxnSpLocks/>
            </p:cNvCxnSpPr>
            <p:nvPr/>
          </p:nvCxnSpPr>
          <p:spPr>
            <a:xfrm>
              <a:off x="9833178" y="1612473"/>
              <a:ext cx="0" cy="1842352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57E4ABA1-BE24-5647-BF7A-552CBAB74E30}"/>
              </a:ext>
            </a:extLst>
          </p:cNvPr>
          <p:cNvGrpSpPr/>
          <p:nvPr/>
        </p:nvGrpSpPr>
        <p:grpSpPr>
          <a:xfrm>
            <a:off x="8490216" y="1594471"/>
            <a:ext cx="1324365" cy="1537775"/>
            <a:chOff x="8235566" y="1594471"/>
            <a:chExt cx="1324365" cy="1537775"/>
          </a:xfrm>
        </p:grpSpPr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90D2F5D1-6F2A-8145-8E84-DEAFF8D4C0F5}"/>
                </a:ext>
              </a:extLst>
            </p:cNvPr>
            <p:cNvCxnSpPr>
              <a:cxnSpLocks/>
            </p:cNvCxnSpPr>
            <p:nvPr/>
          </p:nvCxnSpPr>
          <p:spPr>
            <a:xfrm>
              <a:off x="8955370" y="1594471"/>
              <a:ext cx="0" cy="830185"/>
            </a:xfrm>
            <a:prstGeom prst="straightConnector1">
              <a:avLst/>
            </a:prstGeom>
            <a:ln w="57150">
              <a:solidFill>
                <a:schemeClr val="accent2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1E0A31AB-A8BB-CB4A-AEEB-60B0E028308A}"/>
                </a:ext>
              </a:extLst>
            </p:cNvPr>
            <p:cNvSpPr/>
            <p:nvPr/>
          </p:nvSpPr>
          <p:spPr>
            <a:xfrm>
              <a:off x="8326277" y="2409807"/>
              <a:ext cx="1150321" cy="7003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B4D0DD26-99A6-4643-ABAB-DB46269D418B}"/>
                </a:ext>
              </a:extLst>
            </p:cNvPr>
            <p:cNvSpPr txBox="1"/>
            <p:nvPr/>
          </p:nvSpPr>
          <p:spPr>
            <a:xfrm>
              <a:off x="8235566" y="2393582"/>
              <a:ext cx="132436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Progressing liver +</a:t>
              </a:r>
            </a:p>
            <a:p>
              <a:pPr algn="ctr"/>
              <a:r>
                <a:rPr lang="en-US" sz="1400"/>
                <a:t>bone </a:t>
              </a:r>
              <a:r>
                <a:rPr lang="en-US" sz="1400" err="1"/>
                <a:t>mets</a:t>
              </a:r>
              <a:endParaRPr lang="en-US" sz="1400"/>
            </a:p>
          </p:txBody>
        </p:sp>
      </p:grpSp>
      <p:sp>
        <p:nvSpPr>
          <p:cNvPr id="111" name="Freeform: Shape 83">
            <a:extLst>
              <a:ext uri="{FF2B5EF4-FFF2-40B4-BE49-F238E27FC236}">
                <a16:creationId xmlns:a16="http://schemas.microsoft.com/office/drawing/2014/main" id="{3CB43F87-E7C9-1544-A860-446049B93F89}"/>
              </a:ext>
            </a:extLst>
          </p:cNvPr>
          <p:cNvSpPr/>
          <p:nvPr/>
        </p:nvSpPr>
        <p:spPr>
          <a:xfrm>
            <a:off x="5518130" y="1718757"/>
            <a:ext cx="1742827" cy="664618"/>
          </a:xfrm>
          <a:custGeom>
            <a:avLst/>
            <a:gdLst>
              <a:gd name="connsiteX0" fmla="*/ 0 w 1742827"/>
              <a:gd name="connsiteY0" fmla="*/ 0 h 1463040"/>
              <a:gd name="connsiteX1" fmla="*/ 1742827 w 1742827"/>
              <a:gd name="connsiteY1" fmla="*/ 0 h 1463040"/>
              <a:gd name="connsiteX2" fmla="*/ 1742827 w 1742827"/>
              <a:gd name="connsiteY2" fmla="*/ 1463040 h 1463040"/>
              <a:gd name="connsiteX3" fmla="*/ 0 w 1742827"/>
              <a:gd name="connsiteY3" fmla="*/ 1463040 h 1463040"/>
              <a:gd name="connsiteX4" fmla="*/ 0 w 1742827"/>
              <a:gd name="connsiteY4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2827" h="1463040">
                <a:moveTo>
                  <a:pt x="0" y="0"/>
                </a:moveTo>
                <a:lnTo>
                  <a:pt x="1742827" y="0"/>
                </a:lnTo>
                <a:lnTo>
                  <a:pt x="1742827" y="1463040"/>
                </a:lnTo>
                <a:lnTo>
                  <a:pt x="0" y="146304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170688" rIns="170688" bIns="170688" numCol="1" spcCol="1270" anchor="t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>
                <a:latin typeface="Franklin Gothic Demi"/>
              </a:rPr>
              <a:t>2020</a:t>
            </a:r>
          </a:p>
        </p:txBody>
      </p:sp>
      <p:sp>
        <p:nvSpPr>
          <p:cNvPr id="112" name="Freeform: Shape 81">
            <a:extLst>
              <a:ext uri="{FF2B5EF4-FFF2-40B4-BE49-F238E27FC236}">
                <a16:creationId xmlns:a16="http://schemas.microsoft.com/office/drawing/2014/main" id="{FEAC064C-ED08-8840-82C1-9624085ADDA4}"/>
              </a:ext>
            </a:extLst>
          </p:cNvPr>
          <p:cNvSpPr/>
          <p:nvPr/>
        </p:nvSpPr>
        <p:spPr>
          <a:xfrm>
            <a:off x="2086467" y="1807789"/>
            <a:ext cx="1561927" cy="583764"/>
          </a:xfrm>
          <a:custGeom>
            <a:avLst/>
            <a:gdLst>
              <a:gd name="connsiteX0" fmla="*/ 0 w 1742827"/>
              <a:gd name="connsiteY0" fmla="*/ 0 h 1463040"/>
              <a:gd name="connsiteX1" fmla="*/ 1742827 w 1742827"/>
              <a:gd name="connsiteY1" fmla="*/ 0 h 1463040"/>
              <a:gd name="connsiteX2" fmla="*/ 1742827 w 1742827"/>
              <a:gd name="connsiteY2" fmla="*/ 1463040 h 1463040"/>
              <a:gd name="connsiteX3" fmla="*/ 0 w 1742827"/>
              <a:gd name="connsiteY3" fmla="*/ 1463040 h 1463040"/>
              <a:gd name="connsiteX4" fmla="*/ 0 w 1742827"/>
              <a:gd name="connsiteY4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2827" h="1463040">
                <a:moveTo>
                  <a:pt x="0" y="0"/>
                </a:moveTo>
                <a:lnTo>
                  <a:pt x="1742827" y="0"/>
                </a:lnTo>
                <a:lnTo>
                  <a:pt x="1742827" y="1463040"/>
                </a:lnTo>
                <a:lnTo>
                  <a:pt x="0" y="146304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170688" rIns="170688" bIns="170688" numCol="1" spcCol="1270" anchor="b" anchorCtr="0">
            <a:noAutofit/>
          </a:bodyPr>
          <a:lstStyle/>
          <a:p>
            <a:pPr marL="0" lvl="0" indent="0" algn="ctr" defTabSz="10668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>
                <a:latin typeface="Franklin Gothic Demi"/>
              </a:rPr>
              <a:t>2019</a:t>
            </a:r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F2837470-2578-8E4A-90AA-1C01A91474DC}"/>
              </a:ext>
            </a:extLst>
          </p:cNvPr>
          <p:cNvGrpSpPr/>
          <p:nvPr/>
        </p:nvGrpSpPr>
        <p:grpSpPr>
          <a:xfrm>
            <a:off x="2788936" y="1574837"/>
            <a:ext cx="1103307" cy="1781607"/>
            <a:chOff x="2534286" y="1574837"/>
            <a:chExt cx="1103307" cy="1781607"/>
          </a:xfrm>
        </p:grpSpPr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BA0D3FF5-F075-1A4D-BE8F-E7FFFDBDEAC2}"/>
                </a:ext>
              </a:extLst>
            </p:cNvPr>
            <p:cNvCxnSpPr>
              <a:cxnSpLocks/>
            </p:cNvCxnSpPr>
            <p:nvPr/>
          </p:nvCxnSpPr>
          <p:spPr>
            <a:xfrm>
              <a:off x="3108670" y="1574837"/>
              <a:ext cx="0" cy="830185"/>
            </a:xfrm>
            <a:prstGeom prst="straightConnector1">
              <a:avLst/>
            </a:prstGeom>
            <a:ln w="25400">
              <a:solidFill>
                <a:schemeClr val="accent2">
                  <a:alpha val="25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9F8CC237-58C4-D34E-B62D-2338F0F85017}"/>
                </a:ext>
              </a:extLst>
            </p:cNvPr>
            <p:cNvSpPr/>
            <p:nvPr/>
          </p:nvSpPr>
          <p:spPr>
            <a:xfrm>
              <a:off x="2582510" y="2390173"/>
              <a:ext cx="1042275" cy="9429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40E24B64-D35D-DF4F-A324-BAAF0F675A92}"/>
                </a:ext>
              </a:extLst>
            </p:cNvPr>
            <p:cNvSpPr txBox="1"/>
            <p:nvPr/>
          </p:nvSpPr>
          <p:spPr>
            <a:xfrm>
              <a:off x="2534286" y="2402337"/>
              <a:ext cx="110330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chemeClr val="tx1">
                      <a:lumMod val="20000"/>
                      <a:lumOff val="80000"/>
                    </a:schemeClr>
                  </a:solidFill>
                </a:rPr>
                <a:t>Reduction of primary + liver </a:t>
              </a:r>
              <a:r>
                <a:rPr lang="en-US" sz="1400" err="1">
                  <a:solidFill>
                    <a:schemeClr val="tx1">
                      <a:lumMod val="20000"/>
                      <a:lumOff val="80000"/>
                    </a:schemeClr>
                  </a:solidFill>
                </a:rPr>
                <a:t>mets</a:t>
              </a:r>
              <a:endParaRPr lang="en-US" sz="1400">
                <a:solidFill>
                  <a:schemeClr val="tx1">
                    <a:lumMod val="20000"/>
                    <a:lumOff val="80000"/>
                  </a:schemeClr>
                </a:solidFill>
              </a:endParaRPr>
            </a:p>
          </p:txBody>
        </p:sp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361BDA88-8EB0-49D5-9547-05B7A9488EAB}"/>
              </a:ext>
            </a:extLst>
          </p:cNvPr>
          <p:cNvGrpSpPr/>
          <p:nvPr/>
        </p:nvGrpSpPr>
        <p:grpSpPr>
          <a:xfrm>
            <a:off x="5845954" y="1574678"/>
            <a:ext cx="1188578" cy="1353867"/>
            <a:chOff x="5591304" y="1574678"/>
            <a:chExt cx="1188578" cy="1353867"/>
          </a:xfrm>
        </p:grpSpPr>
        <p:cxnSp>
          <p:nvCxnSpPr>
            <p:cNvPr id="135" name="Straight Arrow Connector 134">
              <a:extLst>
                <a:ext uri="{FF2B5EF4-FFF2-40B4-BE49-F238E27FC236}">
                  <a16:creationId xmlns:a16="http://schemas.microsoft.com/office/drawing/2014/main" id="{FF5AF048-C69E-49AB-B9E7-F3D4059028C6}"/>
                </a:ext>
              </a:extLst>
            </p:cNvPr>
            <p:cNvCxnSpPr>
              <a:cxnSpLocks/>
            </p:cNvCxnSpPr>
            <p:nvPr/>
          </p:nvCxnSpPr>
          <p:spPr>
            <a:xfrm>
              <a:off x="6221605" y="1574678"/>
              <a:ext cx="0" cy="830185"/>
            </a:xfrm>
            <a:prstGeom prst="straightConnector1">
              <a:avLst/>
            </a:prstGeom>
            <a:ln w="25400">
              <a:solidFill>
                <a:schemeClr val="accent2">
                  <a:alpha val="25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24805886-112B-4E60-85A5-5460C42B2E74}"/>
                </a:ext>
              </a:extLst>
            </p:cNvPr>
            <p:cNvSpPr/>
            <p:nvPr/>
          </p:nvSpPr>
          <p:spPr>
            <a:xfrm>
              <a:off x="5604111" y="2399348"/>
              <a:ext cx="1150321" cy="5291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0991C0F2-103A-45FC-84AB-EC86DC2C4E94}"/>
                </a:ext>
              </a:extLst>
            </p:cNvPr>
            <p:cNvSpPr txBox="1"/>
            <p:nvPr/>
          </p:nvSpPr>
          <p:spPr>
            <a:xfrm>
              <a:off x="5591304" y="2368688"/>
              <a:ext cx="11885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chemeClr val="tx1">
                      <a:lumMod val="20000"/>
                      <a:lumOff val="80000"/>
                    </a:schemeClr>
                  </a:solidFill>
                </a:rPr>
                <a:t>Liver lesions increased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BE898F4B-A735-4696-8745-BA77603F2FCA}"/>
              </a:ext>
            </a:extLst>
          </p:cNvPr>
          <p:cNvGrpSpPr/>
          <p:nvPr/>
        </p:nvGrpSpPr>
        <p:grpSpPr>
          <a:xfrm>
            <a:off x="8943525" y="212025"/>
            <a:ext cx="1489873" cy="1284303"/>
            <a:chOff x="4114597" y="190389"/>
            <a:chExt cx="1489873" cy="1284303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49D7EF79-B12E-46D6-83B9-E69FF76E7F04}"/>
                </a:ext>
              </a:extLst>
            </p:cNvPr>
            <p:cNvSpPr/>
            <p:nvPr/>
          </p:nvSpPr>
          <p:spPr>
            <a:xfrm>
              <a:off x="4114597" y="190389"/>
              <a:ext cx="1487552" cy="70830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2997F37B-0B6F-4A75-9C72-21C76DC60807}"/>
                </a:ext>
              </a:extLst>
            </p:cNvPr>
            <p:cNvSpPr txBox="1"/>
            <p:nvPr/>
          </p:nvSpPr>
          <p:spPr>
            <a:xfrm>
              <a:off x="4116918" y="285060"/>
              <a:ext cx="148755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NZ" sz="1400" b="1" err="1"/>
                <a:t>Encorafenib</a:t>
              </a:r>
              <a:r>
                <a:rPr lang="en-NZ" sz="1400" b="1"/>
                <a:t>, cetuximab</a:t>
              </a:r>
              <a:endParaRPr lang="en-US" sz="1400" b="1"/>
            </a:p>
          </p:txBody>
        </p: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BD1DB9D4-D934-4480-B149-7002135B159D}"/>
                </a:ext>
              </a:extLst>
            </p:cNvPr>
            <p:cNvCxnSpPr>
              <a:cxnSpLocks/>
            </p:cNvCxnSpPr>
            <p:nvPr/>
          </p:nvCxnSpPr>
          <p:spPr>
            <a:xfrm>
              <a:off x="4511660" y="898692"/>
              <a:ext cx="0" cy="57600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C4F5ABFF-F2C9-40FE-92AC-5F129926ABDE}"/>
              </a:ext>
            </a:extLst>
          </p:cNvPr>
          <p:cNvSpPr txBox="1"/>
          <p:nvPr/>
        </p:nvSpPr>
        <p:spPr>
          <a:xfrm>
            <a:off x="0" y="0"/>
            <a:ext cx="1725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43 </a:t>
            </a:r>
            <a:r>
              <a:rPr lang="en-US" dirty="0" err="1"/>
              <a:t>yo</a:t>
            </a:r>
            <a:r>
              <a:rPr lang="en-US" dirty="0"/>
              <a:t> male</a:t>
            </a:r>
          </a:p>
          <a:p>
            <a:r>
              <a:rPr lang="en-US" dirty="0"/>
              <a:t>Metastatic CRC</a:t>
            </a:r>
          </a:p>
        </p:txBody>
      </p:sp>
    </p:spTree>
    <p:extLst>
      <p:ext uri="{BB962C8B-B14F-4D97-AF65-F5344CB8AC3E}">
        <p14:creationId xmlns:p14="http://schemas.microsoft.com/office/powerpoint/2010/main" val="29807447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B2E8A-1C35-2F4F-B99B-8F4622B3C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34" y="5222616"/>
            <a:ext cx="12079761" cy="158613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Aft>
                <a:spcPts val="500"/>
              </a:spcAft>
            </a:pPr>
            <a:r>
              <a:rPr lang="en-US" sz="2000">
                <a:latin typeface="+mj-lt"/>
              </a:rPr>
              <a:t>BRAF</a:t>
            </a:r>
            <a:r>
              <a:rPr lang="en-US" sz="2000" baseline="30000">
                <a:latin typeface="+mj-lt"/>
              </a:rPr>
              <a:t>WT</a:t>
            </a:r>
            <a:r>
              <a:rPr lang="en-US" sz="2000">
                <a:latin typeface="+mj-lt"/>
              </a:rPr>
              <a:t> must </a:t>
            </a:r>
            <a:r>
              <a:rPr lang="en-US" sz="2000" err="1">
                <a:latin typeface="+mj-lt"/>
              </a:rPr>
              <a:t>dimerise</a:t>
            </a:r>
            <a:r>
              <a:rPr lang="en-US" sz="2000">
                <a:latin typeface="+mj-lt"/>
              </a:rPr>
              <a:t> for signalling; R509 is essential for </a:t>
            </a:r>
            <a:r>
              <a:rPr lang="en-US" sz="2000" err="1">
                <a:latin typeface="+mj-lt"/>
              </a:rPr>
              <a:t>dimerisation</a:t>
            </a:r>
            <a:endParaRPr lang="en-US" sz="2000">
              <a:latin typeface="+mj-lt"/>
            </a:endParaRPr>
          </a:p>
          <a:p>
            <a:pPr>
              <a:lnSpc>
                <a:spcPct val="100000"/>
              </a:lnSpc>
              <a:spcAft>
                <a:spcPts val="500"/>
              </a:spcAft>
            </a:pPr>
            <a:r>
              <a:rPr lang="en-US" sz="2000">
                <a:latin typeface="+mj-lt"/>
              </a:rPr>
              <a:t>BRAF</a:t>
            </a:r>
            <a:r>
              <a:rPr lang="en-US" sz="2000" baseline="30000">
                <a:latin typeface="+mj-lt"/>
              </a:rPr>
              <a:t>V600E</a:t>
            </a:r>
            <a:r>
              <a:rPr lang="en-US" sz="2000">
                <a:latin typeface="+mj-lt"/>
              </a:rPr>
              <a:t> common in multiple cancer types, including colorectal cancer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B5226992-1C23-A842-A584-FC27205F1CCB}"/>
              </a:ext>
            </a:extLst>
          </p:cNvPr>
          <p:cNvSpPr/>
          <p:nvPr/>
        </p:nvSpPr>
        <p:spPr>
          <a:xfrm>
            <a:off x="1426504" y="1400341"/>
            <a:ext cx="1317508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771EC7A-CF66-DF4F-BC88-28EE609E3AA8}"/>
              </a:ext>
            </a:extLst>
          </p:cNvPr>
          <p:cNvGrpSpPr>
            <a:grpSpLocks noChangeAspect="1"/>
          </p:cNvGrpSpPr>
          <p:nvPr/>
        </p:nvGrpSpPr>
        <p:grpSpPr>
          <a:xfrm>
            <a:off x="1765574" y="1087548"/>
            <a:ext cx="447483" cy="900000"/>
            <a:chOff x="2841453" y="539409"/>
            <a:chExt cx="653773" cy="1314907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13293714-7F42-3F41-BD7E-D016047FF7C0}"/>
                </a:ext>
              </a:extLst>
            </p:cNvPr>
            <p:cNvSpPr/>
            <p:nvPr/>
          </p:nvSpPr>
          <p:spPr>
            <a:xfrm>
              <a:off x="2980505" y="897701"/>
              <a:ext cx="102688" cy="614938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F67F608-30E5-3C49-9F38-F1FAFE32071B}"/>
                </a:ext>
              </a:extLst>
            </p:cNvPr>
            <p:cNvSpPr/>
            <p:nvPr/>
          </p:nvSpPr>
          <p:spPr>
            <a:xfrm>
              <a:off x="3253485" y="897701"/>
              <a:ext cx="102688" cy="614938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778B7801-4FB8-0B44-9908-15A99D53E0EF}"/>
                </a:ext>
              </a:extLst>
            </p:cNvPr>
            <p:cNvSpPr/>
            <p:nvPr/>
          </p:nvSpPr>
          <p:spPr>
            <a:xfrm>
              <a:off x="2915751" y="1260316"/>
              <a:ext cx="205377" cy="593564"/>
            </a:xfrm>
            <a:prstGeom prst="ellipse">
              <a:avLst/>
            </a:prstGeom>
            <a:solidFill>
              <a:srgbClr val="0432FF"/>
            </a:solidFill>
            <a:ln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F251C397-60AE-7F42-9694-1705F750A339}"/>
                </a:ext>
              </a:extLst>
            </p:cNvPr>
            <p:cNvSpPr/>
            <p:nvPr/>
          </p:nvSpPr>
          <p:spPr>
            <a:xfrm>
              <a:off x="3191616" y="1260316"/>
              <a:ext cx="205377" cy="594000"/>
            </a:xfrm>
            <a:prstGeom prst="ellipse">
              <a:avLst/>
            </a:prstGeom>
            <a:solidFill>
              <a:srgbClr val="0432FF"/>
            </a:solidFill>
            <a:ln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74" name="Pie 73">
              <a:extLst>
                <a:ext uri="{FF2B5EF4-FFF2-40B4-BE49-F238E27FC236}">
                  <a16:creationId xmlns:a16="http://schemas.microsoft.com/office/drawing/2014/main" id="{0D099D84-9E2E-9D47-850C-705F1A03CD0F}"/>
                </a:ext>
              </a:extLst>
            </p:cNvPr>
            <p:cNvSpPr/>
            <p:nvPr/>
          </p:nvSpPr>
          <p:spPr>
            <a:xfrm rot="18748666">
              <a:off x="2855376" y="525486"/>
              <a:ext cx="364039" cy="391885"/>
            </a:xfrm>
            <a:prstGeom prst="pi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/>
                </a:solidFill>
              </a:endParaRPr>
            </a:p>
          </p:txBody>
        </p:sp>
        <p:sp>
          <p:nvSpPr>
            <p:cNvPr id="75" name="Pie 74">
              <a:extLst>
                <a:ext uri="{FF2B5EF4-FFF2-40B4-BE49-F238E27FC236}">
                  <a16:creationId xmlns:a16="http://schemas.microsoft.com/office/drawing/2014/main" id="{C2BC1B84-23C6-AA47-B046-7CAC5E883657}"/>
                </a:ext>
              </a:extLst>
            </p:cNvPr>
            <p:cNvSpPr/>
            <p:nvPr/>
          </p:nvSpPr>
          <p:spPr>
            <a:xfrm rot="18748666">
              <a:off x="3117264" y="525486"/>
              <a:ext cx="364039" cy="391885"/>
            </a:xfrm>
            <a:prstGeom prst="pi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/>
                </a:solidFill>
              </a:endParaRPr>
            </a:p>
          </p:txBody>
        </p:sp>
      </p:grpSp>
      <p:sp>
        <p:nvSpPr>
          <p:cNvPr id="76" name="Oval 75">
            <a:extLst>
              <a:ext uri="{FF2B5EF4-FFF2-40B4-BE49-F238E27FC236}">
                <a16:creationId xmlns:a16="http://schemas.microsoft.com/office/drawing/2014/main" id="{3B658351-27BF-5543-8BBE-C61BE5A52F47}"/>
              </a:ext>
            </a:extLst>
          </p:cNvPr>
          <p:cNvSpPr/>
          <p:nvPr/>
        </p:nvSpPr>
        <p:spPr>
          <a:xfrm>
            <a:off x="1113349" y="2198001"/>
            <a:ext cx="949688" cy="325015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000000"/>
                </a:solidFill>
              </a:rPr>
              <a:t>GRB-2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EED02EE0-ABE6-F342-8F19-C801EB0220A0}"/>
              </a:ext>
            </a:extLst>
          </p:cNvPr>
          <p:cNvSpPr/>
          <p:nvPr/>
        </p:nvSpPr>
        <p:spPr>
          <a:xfrm>
            <a:off x="1892290" y="2204486"/>
            <a:ext cx="949685" cy="325015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000000"/>
                </a:solidFill>
              </a:rPr>
              <a:t>SOS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D7A5409E-32A0-A743-B04D-CF9172C6A70D}"/>
              </a:ext>
            </a:extLst>
          </p:cNvPr>
          <p:cNvSpPr/>
          <p:nvPr/>
        </p:nvSpPr>
        <p:spPr>
          <a:xfrm>
            <a:off x="1542727" y="2784900"/>
            <a:ext cx="849600" cy="171527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000000"/>
                </a:solidFill>
              </a:rPr>
              <a:t>RAS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23A30146-AF01-494C-9F00-36314DA0AC41}"/>
              </a:ext>
            </a:extLst>
          </p:cNvPr>
          <p:cNvSpPr/>
          <p:nvPr/>
        </p:nvSpPr>
        <p:spPr>
          <a:xfrm>
            <a:off x="1838488" y="3232029"/>
            <a:ext cx="850993" cy="19836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000000"/>
                </a:solidFill>
              </a:rPr>
              <a:t>BRAF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FD0480A5-855B-5E4C-BFC9-54E62CD616EF}"/>
              </a:ext>
            </a:extLst>
          </p:cNvPr>
          <p:cNvSpPr/>
          <p:nvPr/>
        </p:nvSpPr>
        <p:spPr>
          <a:xfrm>
            <a:off x="1542727" y="3713173"/>
            <a:ext cx="849599" cy="168776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err="1">
                <a:solidFill>
                  <a:srgbClr val="000000"/>
                </a:solidFill>
              </a:rPr>
              <a:t>pMEK</a:t>
            </a: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B19B9472-0841-1342-8B4A-0BD73B5344F5}"/>
              </a:ext>
            </a:extLst>
          </p:cNvPr>
          <p:cNvSpPr/>
          <p:nvPr/>
        </p:nvSpPr>
        <p:spPr>
          <a:xfrm>
            <a:off x="1542727" y="4186589"/>
            <a:ext cx="849594" cy="168767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err="1">
                <a:solidFill>
                  <a:srgbClr val="000000"/>
                </a:solidFill>
              </a:rPr>
              <a:t>pERK</a:t>
            </a: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23147183-2196-B34F-8594-7DF04A8C05A4}"/>
              </a:ext>
            </a:extLst>
          </p:cNvPr>
          <p:cNvSpPr txBox="1"/>
          <p:nvPr/>
        </p:nvSpPr>
        <p:spPr>
          <a:xfrm>
            <a:off x="954745" y="4567586"/>
            <a:ext cx="2015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B050"/>
                </a:solidFill>
              </a:rPr>
              <a:t>Cell proliferation</a:t>
            </a:r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20C97621-CB8D-C64F-B8C8-38187832CFDB}"/>
              </a:ext>
            </a:extLst>
          </p:cNvPr>
          <p:cNvCxnSpPr>
            <a:cxnSpLocks/>
          </p:cNvCxnSpPr>
          <p:nvPr/>
        </p:nvCxnSpPr>
        <p:spPr>
          <a:xfrm>
            <a:off x="1973186" y="1996977"/>
            <a:ext cx="0" cy="216000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7DDBDA93-F77C-C547-93BD-1225C7F85AB8}"/>
              </a:ext>
            </a:extLst>
          </p:cNvPr>
          <p:cNvCxnSpPr>
            <a:cxnSpLocks/>
          </p:cNvCxnSpPr>
          <p:nvPr/>
        </p:nvCxnSpPr>
        <p:spPr>
          <a:xfrm>
            <a:off x="1973186" y="2528752"/>
            <a:ext cx="0" cy="216000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5F8BCCE7-3465-734E-9E2C-7EA4F3B580C0}"/>
              </a:ext>
            </a:extLst>
          </p:cNvPr>
          <p:cNvCxnSpPr>
            <a:cxnSpLocks/>
          </p:cNvCxnSpPr>
          <p:nvPr/>
        </p:nvCxnSpPr>
        <p:spPr>
          <a:xfrm>
            <a:off x="1973186" y="3002159"/>
            <a:ext cx="0" cy="216000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8B373678-86D8-484A-BF0F-40EB3A231378}"/>
              </a:ext>
            </a:extLst>
          </p:cNvPr>
          <p:cNvCxnSpPr>
            <a:cxnSpLocks/>
          </p:cNvCxnSpPr>
          <p:nvPr/>
        </p:nvCxnSpPr>
        <p:spPr>
          <a:xfrm>
            <a:off x="1973186" y="3459358"/>
            <a:ext cx="0" cy="216000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65EC52B6-CC45-3E47-BBDF-C554830BD541}"/>
              </a:ext>
            </a:extLst>
          </p:cNvPr>
          <p:cNvCxnSpPr>
            <a:cxnSpLocks/>
          </p:cNvCxnSpPr>
          <p:nvPr/>
        </p:nvCxnSpPr>
        <p:spPr>
          <a:xfrm>
            <a:off x="1973186" y="3923041"/>
            <a:ext cx="0" cy="216000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F0E245AF-D26B-4D49-A295-B0AE46B002E2}"/>
              </a:ext>
            </a:extLst>
          </p:cNvPr>
          <p:cNvCxnSpPr>
            <a:cxnSpLocks/>
          </p:cNvCxnSpPr>
          <p:nvPr/>
        </p:nvCxnSpPr>
        <p:spPr>
          <a:xfrm>
            <a:off x="1973186" y="4403643"/>
            <a:ext cx="0" cy="216000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ardrop 109">
            <a:extLst>
              <a:ext uri="{FF2B5EF4-FFF2-40B4-BE49-F238E27FC236}">
                <a16:creationId xmlns:a16="http://schemas.microsoft.com/office/drawing/2014/main" id="{82D06030-18EB-2244-BA83-B2638FDACFF1}"/>
              </a:ext>
            </a:extLst>
          </p:cNvPr>
          <p:cNvSpPr/>
          <p:nvPr/>
        </p:nvSpPr>
        <p:spPr>
          <a:xfrm rot="8094261">
            <a:off x="1976971" y="941919"/>
            <a:ext cx="199696" cy="197996"/>
          </a:xfrm>
          <a:prstGeom prst="teardrop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DE0DC351-E8F8-A340-9714-CF1E02D9235F}"/>
              </a:ext>
            </a:extLst>
          </p:cNvPr>
          <p:cNvSpPr/>
          <p:nvPr/>
        </p:nvSpPr>
        <p:spPr>
          <a:xfrm>
            <a:off x="1175319" y="3232029"/>
            <a:ext cx="850993" cy="19836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000000"/>
                </a:solidFill>
              </a:rPr>
              <a:t>BRAF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5E18F20-40B0-2848-B33B-0E76DDF2D20C}"/>
              </a:ext>
            </a:extLst>
          </p:cNvPr>
          <p:cNvGrpSpPr/>
          <p:nvPr/>
        </p:nvGrpSpPr>
        <p:grpSpPr>
          <a:xfrm>
            <a:off x="5037910" y="1099739"/>
            <a:ext cx="6879351" cy="3113773"/>
            <a:chOff x="4838220" y="1099739"/>
            <a:chExt cx="6879351" cy="3113773"/>
          </a:xfrm>
        </p:grpSpPr>
        <p:pic>
          <p:nvPicPr>
            <p:cNvPr id="6" name="Picture 5" descr="Diagram&#10;&#10;Description automatically generated">
              <a:extLst>
                <a:ext uri="{FF2B5EF4-FFF2-40B4-BE49-F238E27FC236}">
                  <a16:creationId xmlns:a16="http://schemas.microsoft.com/office/drawing/2014/main" id="{41F0A896-5AF6-354C-BE5E-68CAFE7DD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8220" y="1099739"/>
              <a:ext cx="6828318" cy="2679136"/>
            </a:xfrm>
            <a:prstGeom prst="rect">
              <a:avLst/>
            </a:prstGeom>
          </p:spPr>
        </p:pic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8EE9FD7-E912-F547-B2E6-ECE1AD3C556D}"/>
                </a:ext>
              </a:extLst>
            </p:cNvPr>
            <p:cNvSpPr/>
            <p:nvPr/>
          </p:nvSpPr>
          <p:spPr>
            <a:xfrm>
              <a:off x="10342756" y="1984814"/>
              <a:ext cx="345687" cy="141277"/>
            </a:xfrm>
            <a:custGeom>
              <a:avLst/>
              <a:gdLst>
                <a:gd name="connsiteX0" fmla="*/ 133815 w 301212"/>
                <a:gd name="connsiteY0" fmla="*/ 103 h 141277"/>
                <a:gd name="connsiteX1" fmla="*/ 105936 w 301212"/>
                <a:gd name="connsiteY1" fmla="*/ 5679 h 141277"/>
                <a:gd name="connsiteX2" fmla="*/ 5575 w 301212"/>
                <a:gd name="connsiteY2" fmla="*/ 22406 h 141277"/>
                <a:gd name="connsiteX3" fmla="*/ 0 w 301212"/>
                <a:gd name="connsiteY3" fmla="*/ 39133 h 141277"/>
                <a:gd name="connsiteX4" fmla="*/ 5575 w 301212"/>
                <a:gd name="connsiteY4" fmla="*/ 61435 h 141277"/>
                <a:gd name="connsiteX5" fmla="*/ 11151 w 301212"/>
                <a:gd name="connsiteY5" fmla="*/ 133918 h 141277"/>
                <a:gd name="connsiteX6" fmla="*/ 61332 w 301212"/>
                <a:gd name="connsiteY6" fmla="*/ 139494 h 141277"/>
                <a:gd name="connsiteX7" fmla="*/ 206297 w 301212"/>
                <a:gd name="connsiteY7" fmla="*/ 133918 h 141277"/>
                <a:gd name="connsiteX8" fmla="*/ 223024 w 301212"/>
                <a:gd name="connsiteY8" fmla="*/ 128342 h 141277"/>
                <a:gd name="connsiteX9" fmla="*/ 295507 w 301212"/>
                <a:gd name="connsiteY9" fmla="*/ 122767 h 141277"/>
                <a:gd name="connsiteX10" fmla="*/ 301083 w 301212"/>
                <a:gd name="connsiteY10" fmla="*/ 106040 h 141277"/>
                <a:gd name="connsiteX11" fmla="*/ 289932 w 301212"/>
                <a:gd name="connsiteY11" fmla="*/ 89313 h 141277"/>
                <a:gd name="connsiteX12" fmla="*/ 284356 w 301212"/>
                <a:gd name="connsiteY12" fmla="*/ 44708 h 141277"/>
                <a:gd name="connsiteX13" fmla="*/ 256478 w 301212"/>
                <a:gd name="connsiteY13" fmla="*/ 39133 h 141277"/>
                <a:gd name="connsiteX14" fmla="*/ 239751 w 301212"/>
                <a:gd name="connsiteY14" fmla="*/ 5679 h 141277"/>
                <a:gd name="connsiteX15" fmla="*/ 183995 w 301212"/>
                <a:gd name="connsiteY15" fmla="*/ 11255 h 141277"/>
                <a:gd name="connsiteX16" fmla="*/ 133815 w 301212"/>
                <a:gd name="connsiteY16" fmla="*/ 103 h 141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1212" h="141277">
                  <a:moveTo>
                    <a:pt x="133815" y="103"/>
                  </a:moveTo>
                  <a:cubicBezTo>
                    <a:pt x="120805" y="-826"/>
                    <a:pt x="115370" y="4780"/>
                    <a:pt x="105936" y="5679"/>
                  </a:cubicBezTo>
                  <a:cubicBezTo>
                    <a:pt x="8062" y="15001"/>
                    <a:pt x="38399" y="-10415"/>
                    <a:pt x="5575" y="22406"/>
                  </a:cubicBezTo>
                  <a:cubicBezTo>
                    <a:pt x="3717" y="27982"/>
                    <a:pt x="0" y="33256"/>
                    <a:pt x="0" y="39133"/>
                  </a:cubicBezTo>
                  <a:cubicBezTo>
                    <a:pt x="0" y="46796"/>
                    <a:pt x="4680" y="53825"/>
                    <a:pt x="5575" y="61435"/>
                  </a:cubicBezTo>
                  <a:cubicBezTo>
                    <a:pt x="8406" y="85501"/>
                    <a:pt x="-2934" y="114199"/>
                    <a:pt x="11151" y="133918"/>
                  </a:cubicBezTo>
                  <a:cubicBezTo>
                    <a:pt x="20933" y="147613"/>
                    <a:pt x="44605" y="137635"/>
                    <a:pt x="61332" y="139494"/>
                  </a:cubicBezTo>
                  <a:cubicBezTo>
                    <a:pt x="109654" y="137635"/>
                    <a:pt x="158054" y="137245"/>
                    <a:pt x="206297" y="133918"/>
                  </a:cubicBezTo>
                  <a:cubicBezTo>
                    <a:pt x="212160" y="133514"/>
                    <a:pt x="217192" y="129071"/>
                    <a:pt x="223024" y="128342"/>
                  </a:cubicBezTo>
                  <a:cubicBezTo>
                    <a:pt x="247069" y="125336"/>
                    <a:pt x="271346" y="124625"/>
                    <a:pt x="295507" y="122767"/>
                  </a:cubicBezTo>
                  <a:cubicBezTo>
                    <a:pt x="297366" y="117191"/>
                    <a:pt x="302049" y="111837"/>
                    <a:pt x="301083" y="106040"/>
                  </a:cubicBezTo>
                  <a:cubicBezTo>
                    <a:pt x="299981" y="99430"/>
                    <a:pt x="289932" y="89313"/>
                    <a:pt x="289932" y="89313"/>
                  </a:cubicBezTo>
                  <a:cubicBezTo>
                    <a:pt x="288073" y="74445"/>
                    <a:pt x="292668" y="57175"/>
                    <a:pt x="284356" y="44708"/>
                  </a:cubicBezTo>
                  <a:cubicBezTo>
                    <a:pt x="279099" y="36823"/>
                    <a:pt x="264706" y="43835"/>
                    <a:pt x="256478" y="39133"/>
                  </a:cubicBezTo>
                  <a:cubicBezTo>
                    <a:pt x="247578" y="34047"/>
                    <a:pt x="242613" y="14264"/>
                    <a:pt x="239751" y="5679"/>
                  </a:cubicBezTo>
                  <a:cubicBezTo>
                    <a:pt x="212755" y="23676"/>
                    <a:pt x="228352" y="18648"/>
                    <a:pt x="183995" y="11255"/>
                  </a:cubicBezTo>
                  <a:cubicBezTo>
                    <a:pt x="174647" y="9697"/>
                    <a:pt x="146825" y="1032"/>
                    <a:pt x="133815" y="10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5D562A74-C225-9E42-B2D4-3D40C9D1B2E2}"/>
                </a:ext>
              </a:extLst>
            </p:cNvPr>
            <p:cNvSpPr/>
            <p:nvPr/>
          </p:nvSpPr>
          <p:spPr>
            <a:xfrm>
              <a:off x="9732963" y="2784284"/>
              <a:ext cx="345687" cy="141277"/>
            </a:xfrm>
            <a:custGeom>
              <a:avLst/>
              <a:gdLst>
                <a:gd name="connsiteX0" fmla="*/ 133815 w 301212"/>
                <a:gd name="connsiteY0" fmla="*/ 103 h 141277"/>
                <a:gd name="connsiteX1" fmla="*/ 105936 w 301212"/>
                <a:gd name="connsiteY1" fmla="*/ 5679 h 141277"/>
                <a:gd name="connsiteX2" fmla="*/ 5575 w 301212"/>
                <a:gd name="connsiteY2" fmla="*/ 22406 h 141277"/>
                <a:gd name="connsiteX3" fmla="*/ 0 w 301212"/>
                <a:gd name="connsiteY3" fmla="*/ 39133 h 141277"/>
                <a:gd name="connsiteX4" fmla="*/ 5575 w 301212"/>
                <a:gd name="connsiteY4" fmla="*/ 61435 h 141277"/>
                <a:gd name="connsiteX5" fmla="*/ 11151 w 301212"/>
                <a:gd name="connsiteY5" fmla="*/ 133918 h 141277"/>
                <a:gd name="connsiteX6" fmla="*/ 61332 w 301212"/>
                <a:gd name="connsiteY6" fmla="*/ 139494 h 141277"/>
                <a:gd name="connsiteX7" fmla="*/ 206297 w 301212"/>
                <a:gd name="connsiteY7" fmla="*/ 133918 h 141277"/>
                <a:gd name="connsiteX8" fmla="*/ 223024 w 301212"/>
                <a:gd name="connsiteY8" fmla="*/ 128342 h 141277"/>
                <a:gd name="connsiteX9" fmla="*/ 295507 w 301212"/>
                <a:gd name="connsiteY9" fmla="*/ 122767 h 141277"/>
                <a:gd name="connsiteX10" fmla="*/ 301083 w 301212"/>
                <a:gd name="connsiteY10" fmla="*/ 106040 h 141277"/>
                <a:gd name="connsiteX11" fmla="*/ 289932 w 301212"/>
                <a:gd name="connsiteY11" fmla="*/ 89313 h 141277"/>
                <a:gd name="connsiteX12" fmla="*/ 284356 w 301212"/>
                <a:gd name="connsiteY12" fmla="*/ 44708 h 141277"/>
                <a:gd name="connsiteX13" fmla="*/ 256478 w 301212"/>
                <a:gd name="connsiteY13" fmla="*/ 39133 h 141277"/>
                <a:gd name="connsiteX14" fmla="*/ 239751 w 301212"/>
                <a:gd name="connsiteY14" fmla="*/ 5679 h 141277"/>
                <a:gd name="connsiteX15" fmla="*/ 183995 w 301212"/>
                <a:gd name="connsiteY15" fmla="*/ 11255 h 141277"/>
                <a:gd name="connsiteX16" fmla="*/ 133815 w 301212"/>
                <a:gd name="connsiteY16" fmla="*/ 103 h 141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1212" h="141277">
                  <a:moveTo>
                    <a:pt x="133815" y="103"/>
                  </a:moveTo>
                  <a:cubicBezTo>
                    <a:pt x="120805" y="-826"/>
                    <a:pt x="115370" y="4780"/>
                    <a:pt x="105936" y="5679"/>
                  </a:cubicBezTo>
                  <a:cubicBezTo>
                    <a:pt x="8062" y="15001"/>
                    <a:pt x="38399" y="-10415"/>
                    <a:pt x="5575" y="22406"/>
                  </a:cubicBezTo>
                  <a:cubicBezTo>
                    <a:pt x="3717" y="27982"/>
                    <a:pt x="0" y="33256"/>
                    <a:pt x="0" y="39133"/>
                  </a:cubicBezTo>
                  <a:cubicBezTo>
                    <a:pt x="0" y="46796"/>
                    <a:pt x="4680" y="53825"/>
                    <a:pt x="5575" y="61435"/>
                  </a:cubicBezTo>
                  <a:cubicBezTo>
                    <a:pt x="8406" y="85501"/>
                    <a:pt x="-2934" y="114199"/>
                    <a:pt x="11151" y="133918"/>
                  </a:cubicBezTo>
                  <a:cubicBezTo>
                    <a:pt x="20933" y="147613"/>
                    <a:pt x="44605" y="137635"/>
                    <a:pt x="61332" y="139494"/>
                  </a:cubicBezTo>
                  <a:cubicBezTo>
                    <a:pt x="109654" y="137635"/>
                    <a:pt x="158054" y="137245"/>
                    <a:pt x="206297" y="133918"/>
                  </a:cubicBezTo>
                  <a:cubicBezTo>
                    <a:pt x="212160" y="133514"/>
                    <a:pt x="217192" y="129071"/>
                    <a:pt x="223024" y="128342"/>
                  </a:cubicBezTo>
                  <a:cubicBezTo>
                    <a:pt x="247069" y="125336"/>
                    <a:pt x="271346" y="124625"/>
                    <a:pt x="295507" y="122767"/>
                  </a:cubicBezTo>
                  <a:cubicBezTo>
                    <a:pt x="297366" y="117191"/>
                    <a:pt x="302049" y="111837"/>
                    <a:pt x="301083" y="106040"/>
                  </a:cubicBezTo>
                  <a:cubicBezTo>
                    <a:pt x="299981" y="99430"/>
                    <a:pt x="289932" y="89313"/>
                    <a:pt x="289932" y="89313"/>
                  </a:cubicBezTo>
                  <a:cubicBezTo>
                    <a:pt x="288073" y="74445"/>
                    <a:pt x="292668" y="57175"/>
                    <a:pt x="284356" y="44708"/>
                  </a:cubicBezTo>
                  <a:cubicBezTo>
                    <a:pt x="279099" y="36823"/>
                    <a:pt x="264706" y="43835"/>
                    <a:pt x="256478" y="39133"/>
                  </a:cubicBezTo>
                  <a:cubicBezTo>
                    <a:pt x="247578" y="34047"/>
                    <a:pt x="242613" y="14264"/>
                    <a:pt x="239751" y="5679"/>
                  </a:cubicBezTo>
                  <a:cubicBezTo>
                    <a:pt x="212755" y="23676"/>
                    <a:pt x="228352" y="18648"/>
                    <a:pt x="183995" y="11255"/>
                  </a:cubicBezTo>
                  <a:cubicBezTo>
                    <a:pt x="174647" y="9697"/>
                    <a:pt x="146825" y="1032"/>
                    <a:pt x="133815" y="10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17A9E63-C22D-F541-8B31-E5EA81FA46CD}"/>
                </a:ext>
              </a:extLst>
            </p:cNvPr>
            <p:cNvSpPr txBox="1"/>
            <p:nvPr/>
          </p:nvSpPr>
          <p:spPr>
            <a:xfrm>
              <a:off x="10249768" y="1916996"/>
              <a:ext cx="5036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solidFill>
                    <a:srgbClr val="FF9300"/>
                  </a:solidFill>
                </a:rPr>
                <a:t>R509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E6AB492-D005-AD4C-A490-D92DFA3BB942}"/>
                </a:ext>
              </a:extLst>
            </p:cNvPr>
            <p:cNvSpPr txBox="1"/>
            <p:nvPr/>
          </p:nvSpPr>
          <p:spPr>
            <a:xfrm>
              <a:off x="9638088" y="2704078"/>
              <a:ext cx="5036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solidFill>
                    <a:srgbClr val="942093"/>
                  </a:solidFill>
                </a:rPr>
                <a:t>R509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9E565AB-07BE-1748-BCFE-78EDEA7D0287}"/>
                </a:ext>
              </a:extLst>
            </p:cNvPr>
            <p:cNvSpPr txBox="1"/>
            <p:nvPr/>
          </p:nvSpPr>
          <p:spPr>
            <a:xfrm>
              <a:off x="7128879" y="3936513"/>
              <a:ext cx="45886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/>
                <a:t>Modified from </a:t>
              </a:r>
              <a:r>
                <a:rPr lang="en-US" sz="1200" err="1"/>
                <a:t>Rajakulendran</a:t>
              </a:r>
              <a:r>
                <a:rPr lang="en-US" sz="1200"/>
                <a:t>, T. </a:t>
              </a:r>
              <a:r>
                <a:rPr lang="en-US" sz="1200" i="1"/>
                <a:t>et.al</a:t>
              </a:r>
              <a:r>
                <a:rPr lang="en-US" sz="1200"/>
                <a:t>. 2009. </a:t>
              </a:r>
              <a:r>
                <a:rPr lang="en-US" sz="1200" i="1"/>
                <a:t>Nature</a:t>
              </a:r>
              <a:r>
                <a:rPr lang="en-US" sz="1200"/>
                <a:t>. </a:t>
              </a:r>
              <a:r>
                <a:rPr lang="en-US" sz="1200" b="1"/>
                <a:t>461</a:t>
              </a:r>
              <a:r>
                <a:rPr lang="en-US" sz="1200"/>
                <a:t>: 542-546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F183783-7BE2-A447-A038-AB5CFFDA1D0E}"/>
              </a:ext>
            </a:extLst>
          </p:cNvPr>
          <p:cNvSpPr txBox="1"/>
          <p:nvPr/>
        </p:nvSpPr>
        <p:spPr>
          <a:xfrm>
            <a:off x="1342943" y="1029678"/>
            <a:ext cx="422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000000"/>
                </a:solidFill>
              </a:rPr>
              <a:t>RTK</a:t>
            </a:r>
          </a:p>
        </p:txBody>
      </p:sp>
      <p:sp>
        <p:nvSpPr>
          <p:cNvPr id="38" name="Teardrop 37">
            <a:extLst>
              <a:ext uri="{FF2B5EF4-FFF2-40B4-BE49-F238E27FC236}">
                <a16:creationId xmlns:a16="http://schemas.microsoft.com/office/drawing/2014/main" id="{AD03E427-2AB8-2345-94A7-F66A6E41A904}"/>
              </a:ext>
            </a:extLst>
          </p:cNvPr>
          <p:cNvSpPr/>
          <p:nvPr/>
        </p:nvSpPr>
        <p:spPr>
          <a:xfrm rot="8094261">
            <a:off x="1795738" y="941919"/>
            <a:ext cx="199696" cy="197996"/>
          </a:xfrm>
          <a:prstGeom prst="teardrop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DF8BADC9-F9C2-4E19-96F5-639894366884}"/>
              </a:ext>
            </a:extLst>
          </p:cNvPr>
          <p:cNvSpPr txBox="1">
            <a:spLocks/>
          </p:cNvSpPr>
          <p:nvPr/>
        </p:nvSpPr>
        <p:spPr>
          <a:xfrm>
            <a:off x="3190972" y="250825"/>
            <a:ext cx="5815868" cy="7135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sz="3200">
                <a:solidFill>
                  <a:srgbClr val="00B0F0"/>
                </a:solidFill>
              </a:rPr>
              <a:t>BRAF Dependent Oncogenesis</a:t>
            </a:r>
          </a:p>
        </p:txBody>
      </p:sp>
    </p:spTree>
    <p:extLst>
      <p:ext uri="{BB962C8B-B14F-4D97-AF65-F5344CB8AC3E}">
        <p14:creationId xmlns:p14="http://schemas.microsoft.com/office/powerpoint/2010/main" val="2662347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95">
            <a:extLst>
              <a:ext uri="{FF2B5EF4-FFF2-40B4-BE49-F238E27FC236}">
                <a16:creationId xmlns:a16="http://schemas.microsoft.com/office/drawing/2014/main" id="{FE5A62BA-BF03-114E-B509-7C53BC4F6EC6}"/>
              </a:ext>
            </a:extLst>
          </p:cNvPr>
          <p:cNvSpPr txBox="1"/>
          <p:nvPr/>
        </p:nvSpPr>
        <p:spPr>
          <a:xfrm>
            <a:off x="4182908" y="924598"/>
            <a:ext cx="38058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+mj-lt"/>
              </a:rPr>
              <a:t>BRAF</a:t>
            </a:r>
            <a:r>
              <a:rPr lang="en-US" sz="2000" baseline="30000">
                <a:latin typeface="+mj-lt"/>
              </a:rPr>
              <a:t>V600E</a:t>
            </a:r>
            <a:r>
              <a:rPr lang="en-US" sz="2000">
                <a:latin typeface="+mj-lt"/>
              </a:rPr>
              <a:t> Acts as a Monomer</a:t>
            </a:r>
          </a:p>
        </p:txBody>
      </p:sp>
      <p:pic>
        <p:nvPicPr>
          <p:cNvPr id="99" name="Picture 98" descr="A picture containing text&#10;&#10;Description automatically generated">
            <a:extLst>
              <a:ext uri="{FF2B5EF4-FFF2-40B4-BE49-F238E27FC236}">
                <a16:creationId xmlns:a16="http://schemas.microsoft.com/office/drawing/2014/main" id="{948C0C34-340E-F04D-AF0E-E9ABD67388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2" b="19816"/>
          <a:stretch/>
        </p:blipFill>
        <p:spPr>
          <a:xfrm>
            <a:off x="5032177" y="1520216"/>
            <a:ext cx="2626740" cy="241573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78B703D-38BE-6441-B043-B3361B34347C}"/>
              </a:ext>
            </a:extLst>
          </p:cNvPr>
          <p:cNvGrpSpPr/>
          <p:nvPr/>
        </p:nvGrpSpPr>
        <p:grpSpPr>
          <a:xfrm>
            <a:off x="6091276" y="1784425"/>
            <a:ext cx="975479" cy="2748525"/>
            <a:chOff x="1920159" y="2294965"/>
            <a:chExt cx="975479" cy="2748525"/>
          </a:xfrm>
          <a:solidFill>
            <a:schemeClr val="bg1"/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B633748-8EB3-7F47-B27C-5A72FEC84ADD}"/>
                </a:ext>
              </a:extLst>
            </p:cNvPr>
            <p:cNvSpPr/>
            <p:nvPr/>
          </p:nvSpPr>
          <p:spPr>
            <a:xfrm>
              <a:off x="1920159" y="3092824"/>
              <a:ext cx="715465" cy="195066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E9EDF52E-B6F8-B846-8A0B-2DBE96E6EA12}"/>
                </a:ext>
              </a:extLst>
            </p:cNvPr>
            <p:cNvSpPr/>
            <p:nvPr/>
          </p:nvSpPr>
          <p:spPr>
            <a:xfrm>
              <a:off x="2015467" y="2294965"/>
              <a:ext cx="880171" cy="862151"/>
            </a:xfrm>
            <a:custGeom>
              <a:avLst/>
              <a:gdLst>
                <a:gd name="connsiteX0" fmla="*/ 512580 w 880171"/>
                <a:gd name="connsiteY0" fmla="*/ 0 h 862151"/>
                <a:gd name="connsiteX1" fmla="*/ 467757 w 880171"/>
                <a:gd name="connsiteY1" fmla="*/ 26894 h 862151"/>
                <a:gd name="connsiteX2" fmla="*/ 449827 w 880171"/>
                <a:gd name="connsiteY2" fmla="*/ 44823 h 862151"/>
                <a:gd name="connsiteX3" fmla="*/ 396039 w 880171"/>
                <a:gd name="connsiteY3" fmla="*/ 80682 h 862151"/>
                <a:gd name="connsiteX4" fmla="*/ 351215 w 880171"/>
                <a:gd name="connsiteY4" fmla="*/ 107576 h 862151"/>
                <a:gd name="connsiteX5" fmla="*/ 306392 w 880171"/>
                <a:gd name="connsiteY5" fmla="*/ 143435 h 862151"/>
                <a:gd name="connsiteX6" fmla="*/ 270533 w 880171"/>
                <a:gd name="connsiteY6" fmla="*/ 179294 h 862151"/>
                <a:gd name="connsiteX7" fmla="*/ 243639 w 880171"/>
                <a:gd name="connsiteY7" fmla="*/ 206188 h 862151"/>
                <a:gd name="connsiteX8" fmla="*/ 225709 w 880171"/>
                <a:gd name="connsiteY8" fmla="*/ 259976 h 862151"/>
                <a:gd name="connsiteX9" fmla="*/ 216745 w 880171"/>
                <a:gd name="connsiteY9" fmla="*/ 286870 h 862151"/>
                <a:gd name="connsiteX10" fmla="*/ 171921 w 880171"/>
                <a:gd name="connsiteY10" fmla="*/ 331694 h 862151"/>
                <a:gd name="connsiteX11" fmla="*/ 136062 w 880171"/>
                <a:gd name="connsiteY11" fmla="*/ 376517 h 862151"/>
                <a:gd name="connsiteX12" fmla="*/ 118133 w 880171"/>
                <a:gd name="connsiteY12" fmla="*/ 430306 h 862151"/>
                <a:gd name="connsiteX13" fmla="*/ 109168 w 880171"/>
                <a:gd name="connsiteY13" fmla="*/ 457200 h 862151"/>
                <a:gd name="connsiteX14" fmla="*/ 82274 w 880171"/>
                <a:gd name="connsiteY14" fmla="*/ 484094 h 862151"/>
                <a:gd name="connsiteX15" fmla="*/ 55380 w 880171"/>
                <a:gd name="connsiteY15" fmla="*/ 564776 h 862151"/>
                <a:gd name="connsiteX16" fmla="*/ 46415 w 880171"/>
                <a:gd name="connsiteY16" fmla="*/ 591670 h 862151"/>
                <a:gd name="connsiteX17" fmla="*/ 37451 w 880171"/>
                <a:gd name="connsiteY17" fmla="*/ 618564 h 862151"/>
                <a:gd name="connsiteX18" fmla="*/ 19521 w 880171"/>
                <a:gd name="connsiteY18" fmla="*/ 636494 h 862151"/>
                <a:gd name="connsiteX19" fmla="*/ 10557 w 880171"/>
                <a:gd name="connsiteY19" fmla="*/ 770964 h 862151"/>
                <a:gd name="connsiteX20" fmla="*/ 28486 w 880171"/>
                <a:gd name="connsiteY20" fmla="*/ 824753 h 862151"/>
                <a:gd name="connsiteX21" fmla="*/ 55380 w 880171"/>
                <a:gd name="connsiteY21" fmla="*/ 842682 h 862151"/>
                <a:gd name="connsiteX22" fmla="*/ 136062 w 880171"/>
                <a:gd name="connsiteY22" fmla="*/ 860611 h 862151"/>
                <a:gd name="connsiteX23" fmla="*/ 207780 w 880171"/>
                <a:gd name="connsiteY23" fmla="*/ 851647 h 862151"/>
                <a:gd name="connsiteX24" fmla="*/ 440862 w 880171"/>
                <a:gd name="connsiteY24" fmla="*/ 851647 h 862151"/>
                <a:gd name="connsiteX25" fmla="*/ 494651 w 880171"/>
                <a:gd name="connsiteY25" fmla="*/ 815788 h 862151"/>
                <a:gd name="connsiteX26" fmla="*/ 521545 w 880171"/>
                <a:gd name="connsiteY26" fmla="*/ 788894 h 862151"/>
                <a:gd name="connsiteX27" fmla="*/ 575333 w 880171"/>
                <a:gd name="connsiteY27" fmla="*/ 770964 h 862151"/>
                <a:gd name="connsiteX28" fmla="*/ 584298 w 880171"/>
                <a:gd name="connsiteY28" fmla="*/ 744070 h 862151"/>
                <a:gd name="connsiteX29" fmla="*/ 620157 w 880171"/>
                <a:gd name="connsiteY29" fmla="*/ 699247 h 862151"/>
                <a:gd name="connsiteX30" fmla="*/ 629121 w 880171"/>
                <a:gd name="connsiteY30" fmla="*/ 672353 h 862151"/>
                <a:gd name="connsiteX31" fmla="*/ 664980 w 880171"/>
                <a:gd name="connsiteY31" fmla="*/ 627529 h 862151"/>
                <a:gd name="connsiteX32" fmla="*/ 700839 w 880171"/>
                <a:gd name="connsiteY32" fmla="*/ 555811 h 862151"/>
                <a:gd name="connsiteX33" fmla="*/ 745662 w 880171"/>
                <a:gd name="connsiteY33" fmla="*/ 475129 h 862151"/>
                <a:gd name="connsiteX34" fmla="*/ 763592 w 880171"/>
                <a:gd name="connsiteY34" fmla="*/ 457200 h 862151"/>
                <a:gd name="connsiteX35" fmla="*/ 799451 w 880171"/>
                <a:gd name="connsiteY35" fmla="*/ 412376 h 862151"/>
                <a:gd name="connsiteX36" fmla="*/ 808415 w 880171"/>
                <a:gd name="connsiteY36" fmla="*/ 385482 h 862151"/>
                <a:gd name="connsiteX37" fmla="*/ 826345 w 880171"/>
                <a:gd name="connsiteY37" fmla="*/ 367553 h 862151"/>
                <a:gd name="connsiteX38" fmla="*/ 844274 w 880171"/>
                <a:gd name="connsiteY38" fmla="*/ 313764 h 862151"/>
                <a:gd name="connsiteX39" fmla="*/ 853239 w 880171"/>
                <a:gd name="connsiteY39" fmla="*/ 286870 h 862151"/>
                <a:gd name="connsiteX40" fmla="*/ 862204 w 880171"/>
                <a:gd name="connsiteY40" fmla="*/ 259976 h 862151"/>
                <a:gd name="connsiteX41" fmla="*/ 871168 w 880171"/>
                <a:gd name="connsiteY41" fmla="*/ 233082 h 862151"/>
                <a:gd name="connsiteX42" fmla="*/ 871168 w 880171"/>
                <a:gd name="connsiteY42" fmla="*/ 134470 h 862151"/>
                <a:gd name="connsiteX43" fmla="*/ 817380 w 880171"/>
                <a:gd name="connsiteY43" fmla="*/ 116541 h 862151"/>
                <a:gd name="connsiteX44" fmla="*/ 790486 w 880171"/>
                <a:gd name="connsiteY44" fmla="*/ 107576 h 862151"/>
                <a:gd name="connsiteX45" fmla="*/ 772557 w 880171"/>
                <a:gd name="connsiteY45" fmla="*/ 80682 h 862151"/>
                <a:gd name="connsiteX46" fmla="*/ 664980 w 880171"/>
                <a:gd name="connsiteY46" fmla="*/ 35859 h 862151"/>
                <a:gd name="connsiteX47" fmla="*/ 584298 w 880171"/>
                <a:gd name="connsiteY47" fmla="*/ 8964 h 862151"/>
                <a:gd name="connsiteX48" fmla="*/ 557404 w 880171"/>
                <a:gd name="connsiteY48" fmla="*/ 0 h 862151"/>
                <a:gd name="connsiteX49" fmla="*/ 512580 w 880171"/>
                <a:gd name="connsiteY49" fmla="*/ 0 h 862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880171" h="862151">
                  <a:moveTo>
                    <a:pt x="512580" y="0"/>
                  </a:moveTo>
                  <a:cubicBezTo>
                    <a:pt x="497639" y="8965"/>
                    <a:pt x="481936" y="16767"/>
                    <a:pt x="467757" y="26894"/>
                  </a:cubicBezTo>
                  <a:cubicBezTo>
                    <a:pt x="460879" y="31807"/>
                    <a:pt x="456589" y="39752"/>
                    <a:pt x="449827" y="44823"/>
                  </a:cubicBezTo>
                  <a:cubicBezTo>
                    <a:pt x="432588" y="57752"/>
                    <a:pt x="411276" y="65445"/>
                    <a:pt x="396039" y="80682"/>
                  </a:cubicBezTo>
                  <a:cubicBezTo>
                    <a:pt x="371427" y="105293"/>
                    <a:pt x="386127" y="95938"/>
                    <a:pt x="351215" y="107576"/>
                  </a:cubicBezTo>
                  <a:cubicBezTo>
                    <a:pt x="290195" y="168599"/>
                    <a:pt x="385537" y="75597"/>
                    <a:pt x="306392" y="143435"/>
                  </a:cubicBezTo>
                  <a:cubicBezTo>
                    <a:pt x="293557" y="154436"/>
                    <a:pt x="282486" y="167341"/>
                    <a:pt x="270533" y="179294"/>
                  </a:cubicBezTo>
                  <a:lnTo>
                    <a:pt x="243639" y="206188"/>
                  </a:lnTo>
                  <a:lnTo>
                    <a:pt x="225709" y="259976"/>
                  </a:lnTo>
                  <a:cubicBezTo>
                    <a:pt x="222721" y="268941"/>
                    <a:pt x="223427" y="280188"/>
                    <a:pt x="216745" y="286870"/>
                  </a:cubicBezTo>
                  <a:cubicBezTo>
                    <a:pt x="201804" y="301811"/>
                    <a:pt x="183642" y="314112"/>
                    <a:pt x="171921" y="331694"/>
                  </a:cubicBezTo>
                  <a:cubicBezTo>
                    <a:pt x="149304" y="365621"/>
                    <a:pt x="161611" y="350970"/>
                    <a:pt x="136062" y="376517"/>
                  </a:cubicBezTo>
                  <a:lnTo>
                    <a:pt x="118133" y="430306"/>
                  </a:lnTo>
                  <a:cubicBezTo>
                    <a:pt x="115145" y="439271"/>
                    <a:pt x="115850" y="450518"/>
                    <a:pt x="109168" y="457200"/>
                  </a:cubicBezTo>
                  <a:lnTo>
                    <a:pt x="82274" y="484094"/>
                  </a:lnTo>
                  <a:lnTo>
                    <a:pt x="55380" y="564776"/>
                  </a:lnTo>
                  <a:lnTo>
                    <a:pt x="46415" y="591670"/>
                  </a:lnTo>
                  <a:cubicBezTo>
                    <a:pt x="43427" y="600635"/>
                    <a:pt x="44133" y="611882"/>
                    <a:pt x="37451" y="618564"/>
                  </a:cubicBezTo>
                  <a:lnTo>
                    <a:pt x="19521" y="636494"/>
                  </a:lnTo>
                  <a:cubicBezTo>
                    <a:pt x="-3106" y="704375"/>
                    <a:pt x="-6021" y="688075"/>
                    <a:pt x="10557" y="770964"/>
                  </a:cubicBezTo>
                  <a:cubicBezTo>
                    <a:pt x="14263" y="789496"/>
                    <a:pt x="12761" y="814270"/>
                    <a:pt x="28486" y="824753"/>
                  </a:cubicBezTo>
                  <a:cubicBezTo>
                    <a:pt x="37451" y="830729"/>
                    <a:pt x="45743" y="837864"/>
                    <a:pt x="55380" y="842682"/>
                  </a:cubicBezTo>
                  <a:cubicBezTo>
                    <a:pt x="77451" y="853718"/>
                    <a:pt x="115398" y="857167"/>
                    <a:pt x="136062" y="860611"/>
                  </a:cubicBezTo>
                  <a:cubicBezTo>
                    <a:pt x="159968" y="857623"/>
                    <a:pt x="183688" y="851647"/>
                    <a:pt x="207780" y="851647"/>
                  </a:cubicBezTo>
                  <a:cubicBezTo>
                    <a:pt x="459705" y="851647"/>
                    <a:pt x="322685" y="875281"/>
                    <a:pt x="440862" y="851647"/>
                  </a:cubicBezTo>
                  <a:cubicBezTo>
                    <a:pt x="458792" y="839694"/>
                    <a:pt x="479414" y="831025"/>
                    <a:pt x="494651" y="815788"/>
                  </a:cubicBezTo>
                  <a:cubicBezTo>
                    <a:pt x="503616" y="806823"/>
                    <a:pt x="510463" y="795051"/>
                    <a:pt x="521545" y="788894"/>
                  </a:cubicBezTo>
                  <a:cubicBezTo>
                    <a:pt x="538066" y="779716"/>
                    <a:pt x="575333" y="770964"/>
                    <a:pt x="575333" y="770964"/>
                  </a:cubicBezTo>
                  <a:cubicBezTo>
                    <a:pt x="578321" y="761999"/>
                    <a:pt x="580072" y="752522"/>
                    <a:pt x="584298" y="744070"/>
                  </a:cubicBezTo>
                  <a:cubicBezTo>
                    <a:pt x="595608" y="721450"/>
                    <a:pt x="603479" y="715924"/>
                    <a:pt x="620157" y="699247"/>
                  </a:cubicBezTo>
                  <a:cubicBezTo>
                    <a:pt x="623145" y="690282"/>
                    <a:pt x="624259" y="680456"/>
                    <a:pt x="629121" y="672353"/>
                  </a:cubicBezTo>
                  <a:cubicBezTo>
                    <a:pt x="661055" y="619128"/>
                    <a:pt x="634223" y="696735"/>
                    <a:pt x="664980" y="627529"/>
                  </a:cubicBezTo>
                  <a:cubicBezTo>
                    <a:pt x="697943" y="553362"/>
                    <a:pt x="664017" y="592633"/>
                    <a:pt x="700839" y="555811"/>
                  </a:cubicBezTo>
                  <a:cubicBezTo>
                    <a:pt x="712112" y="521994"/>
                    <a:pt x="714839" y="505950"/>
                    <a:pt x="745662" y="475129"/>
                  </a:cubicBezTo>
                  <a:cubicBezTo>
                    <a:pt x="751639" y="469153"/>
                    <a:pt x="758312" y="463800"/>
                    <a:pt x="763592" y="457200"/>
                  </a:cubicBezTo>
                  <a:cubicBezTo>
                    <a:pt x="808833" y="400650"/>
                    <a:pt x="756154" y="455673"/>
                    <a:pt x="799451" y="412376"/>
                  </a:cubicBezTo>
                  <a:cubicBezTo>
                    <a:pt x="802439" y="403411"/>
                    <a:pt x="803553" y="393585"/>
                    <a:pt x="808415" y="385482"/>
                  </a:cubicBezTo>
                  <a:cubicBezTo>
                    <a:pt x="812764" y="378234"/>
                    <a:pt x="822565" y="375113"/>
                    <a:pt x="826345" y="367553"/>
                  </a:cubicBezTo>
                  <a:cubicBezTo>
                    <a:pt x="834797" y="350649"/>
                    <a:pt x="838298" y="331694"/>
                    <a:pt x="844274" y="313764"/>
                  </a:cubicBezTo>
                  <a:lnTo>
                    <a:pt x="853239" y="286870"/>
                  </a:lnTo>
                  <a:lnTo>
                    <a:pt x="862204" y="259976"/>
                  </a:lnTo>
                  <a:lnTo>
                    <a:pt x="871168" y="233082"/>
                  </a:lnTo>
                  <a:cubicBezTo>
                    <a:pt x="872210" y="225788"/>
                    <a:pt x="890894" y="151378"/>
                    <a:pt x="871168" y="134470"/>
                  </a:cubicBezTo>
                  <a:cubicBezTo>
                    <a:pt x="856819" y="122171"/>
                    <a:pt x="835309" y="122517"/>
                    <a:pt x="817380" y="116541"/>
                  </a:cubicBezTo>
                  <a:lnTo>
                    <a:pt x="790486" y="107576"/>
                  </a:lnTo>
                  <a:cubicBezTo>
                    <a:pt x="784510" y="98611"/>
                    <a:pt x="779569" y="88862"/>
                    <a:pt x="772557" y="80682"/>
                  </a:cubicBezTo>
                  <a:cubicBezTo>
                    <a:pt x="728126" y="28845"/>
                    <a:pt x="741410" y="45412"/>
                    <a:pt x="664980" y="35859"/>
                  </a:cubicBezTo>
                  <a:lnTo>
                    <a:pt x="584298" y="8964"/>
                  </a:lnTo>
                  <a:cubicBezTo>
                    <a:pt x="575333" y="5976"/>
                    <a:pt x="566854" y="0"/>
                    <a:pt x="557404" y="0"/>
                  </a:cubicBezTo>
                  <a:lnTo>
                    <a:pt x="51258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52D5857-A6F5-E945-A2FD-CA8472D372B6}"/>
              </a:ext>
            </a:extLst>
          </p:cNvPr>
          <p:cNvSpPr txBox="1"/>
          <p:nvPr/>
        </p:nvSpPr>
        <p:spPr>
          <a:xfrm>
            <a:off x="0" y="6289776"/>
            <a:ext cx="39914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Girtman</a:t>
            </a:r>
            <a:r>
              <a:rPr lang="en-US" sz="1000" dirty="0"/>
              <a:t>, M.A. </a:t>
            </a:r>
            <a:r>
              <a:rPr lang="en-US" sz="1000" i="1" dirty="0"/>
              <a:t>et.al</a:t>
            </a:r>
            <a:r>
              <a:rPr lang="en-US" sz="1000" dirty="0"/>
              <a:t>. 2021. </a:t>
            </a:r>
            <a:r>
              <a:rPr lang="en-US" sz="1000" i="1" dirty="0" err="1"/>
              <a:t>BioRxiv</a:t>
            </a:r>
            <a:r>
              <a:rPr lang="en-US" sz="1000" dirty="0"/>
              <a:t>. </a:t>
            </a:r>
            <a:r>
              <a:rPr lang="en-GB" sz="1000" dirty="0" err="1"/>
              <a:t>doi</a:t>
            </a:r>
            <a:r>
              <a:rPr lang="en-GB" sz="1000" dirty="0"/>
              <a:t>: </a:t>
            </a:r>
            <a:r>
              <a:rPr lang="en-GB" sz="1000" dirty="0">
                <a:hlinkClick r:id="rId4"/>
              </a:rPr>
              <a:t>https://doi.org/10.1101/2021.07.22.453427</a:t>
            </a:r>
            <a:endParaRPr lang="en-GB" sz="1000" dirty="0"/>
          </a:p>
          <a:p>
            <a:r>
              <a:rPr lang="en-US" sz="1000" dirty="0"/>
              <a:t>Joseph, E.W. </a:t>
            </a:r>
            <a:r>
              <a:rPr lang="en-US" sz="1000" i="1" dirty="0"/>
              <a:t>et.al</a:t>
            </a:r>
            <a:r>
              <a:rPr lang="en-US" sz="1000" dirty="0"/>
              <a:t>. 2010. </a:t>
            </a:r>
            <a:r>
              <a:rPr lang="en-US" sz="1000" i="1" dirty="0"/>
              <a:t>PNAS.</a:t>
            </a:r>
            <a:r>
              <a:rPr lang="en-US" sz="1000" dirty="0"/>
              <a:t> </a:t>
            </a:r>
            <a:r>
              <a:rPr lang="en-US" sz="1000" b="1" dirty="0"/>
              <a:t>107</a:t>
            </a:r>
            <a:r>
              <a:rPr lang="en-US" sz="1000" dirty="0"/>
              <a:t>: 14903-14908</a:t>
            </a:r>
            <a:endParaRPr lang="en-GB" sz="10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20E4914-ECD3-4919-8AA4-A62D64ECDC56}"/>
              </a:ext>
            </a:extLst>
          </p:cNvPr>
          <p:cNvSpPr txBox="1">
            <a:spLocks/>
          </p:cNvSpPr>
          <p:nvPr/>
        </p:nvSpPr>
        <p:spPr>
          <a:xfrm>
            <a:off x="3190972" y="250825"/>
            <a:ext cx="5815868" cy="7135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sz="3200">
                <a:solidFill>
                  <a:srgbClr val="00B0F0"/>
                </a:solidFill>
              </a:rPr>
              <a:t>BRAF Dependent Oncogenesis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9C9DEA0-DA06-4E2A-8424-BB30F3BE059F}"/>
              </a:ext>
            </a:extLst>
          </p:cNvPr>
          <p:cNvSpPr/>
          <p:nvPr/>
        </p:nvSpPr>
        <p:spPr>
          <a:xfrm>
            <a:off x="4914462" y="1418932"/>
            <a:ext cx="622514" cy="1115588"/>
          </a:xfrm>
          <a:custGeom>
            <a:avLst/>
            <a:gdLst>
              <a:gd name="connsiteX0" fmla="*/ 561540 w 622514"/>
              <a:gd name="connsiteY0" fmla="*/ 95 h 1115588"/>
              <a:gd name="connsiteX1" fmla="*/ 500833 w 622514"/>
              <a:gd name="connsiteY1" fmla="*/ 11478 h 1115588"/>
              <a:gd name="connsiteX2" fmla="*/ 466686 w 622514"/>
              <a:gd name="connsiteY2" fmla="*/ 19066 h 1115588"/>
              <a:gd name="connsiteX3" fmla="*/ 394596 w 622514"/>
              <a:gd name="connsiteY3" fmla="*/ 26655 h 1115588"/>
              <a:gd name="connsiteX4" fmla="*/ 364243 w 622514"/>
              <a:gd name="connsiteY4" fmla="*/ 34243 h 1115588"/>
              <a:gd name="connsiteX5" fmla="*/ 303535 w 622514"/>
              <a:gd name="connsiteY5" fmla="*/ 87362 h 1115588"/>
              <a:gd name="connsiteX6" fmla="*/ 292153 w 622514"/>
              <a:gd name="connsiteY6" fmla="*/ 106333 h 1115588"/>
              <a:gd name="connsiteX7" fmla="*/ 280770 w 622514"/>
              <a:gd name="connsiteY7" fmla="*/ 121509 h 1115588"/>
              <a:gd name="connsiteX8" fmla="*/ 276976 w 622514"/>
              <a:gd name="connsiteY8" fmla="*/ 136686 h 1115588"/>
              <a:gd name="connsiteX9" fmla="*/ 269388 w 622514"/>
              <a:gd name="connsiteY9" fmla="*/ 144275 h 1115588"/>
              <a:gd name="connsiteX10" fmla="*/ 261799 w 622514"/>
              <a:gd name="connsiteY10" fmla="*/ 159451 h 1115588"/>
              <a:gd name="connsiteX11" fmla="*/ 258005 w 622514"/>
              <a:gd name="connsiteY11" fmla="*/ 174628 h 1115588"/>
              <a:gd name="connsiteX12" fmla="*/ 231446 w 622514"/>
              <a:gd name="connsiteY12" fmla="*/ 220158 h 1115588"/>
              <a:gd name="connsiteX13" fmla="*/ 216269 w 622514"/>
              <a:gd name="connsiteY13" fmla="*/ 269483 h 1115588"/>
              <a:gd name="connsiteX14" fmla="*/ 208681 w 622514"/>
              <a:gd name="connsiteY14" fmla="*/ 303631 h 1115588"/>
              <a:gd name="connsiteX15" fmla="*/ 182121 w 622514"/>
              <a:gd name="connsiteY15" fmla="*/ 383309 h 1115588"/>
              <a:gd name="connsiteX16" fmla="*/ 174533 w 622514"/>
              <a:gd name="connsiteY16" fmla="*/ 402280 h 1115588"/>
              <a:gd name="connsiteX17" fmla="*/ 155562 w 622514"/>
              <a:gd name="connsiteY17" fmla="*/ 417456 h 1115588"/>
              <a:gd name="connsiteX18" fmla="*/ 151768 w 622514"/>
              <a:gd name="connsiteY18" fmla="*/ 428839 h 1115588"/>
              <a:gd name="connsiteX19" fmla="*/ 147974 w 622514"/>
              <a:gd name="connsiteY19" fmla="*/ 444016 h 1115588"/>
              <a:gd name="connsiteX20" fmla="*/ 140385 w 622514"/>
              <a:gd name="connsiteY20" fmla="*/ 459192 h 1115588"/>
              <a:gd name="connsiteX21" fmla="*/ 132797 w 622514"/>
              <a:gd name="connsiteY21" fmla="*/ 470575 h 1115588"/>
              <a:gd name="connsiteX22" fmla="*/ 117620 w 622514"/>
              <a:gd name="connsiteY22" fmla="*/ 478163 h 1115588"/>
              <a:gd name="connsiteX23" fmla="*/ 106238 w 622514"/>
              <a:gd name="connsiteY23" fmla="*/ 504723 h 1115588"/>
              <a:gd name="connsiteX24" fmla="*/ 102443 w 622514"/>
              <a:gd name="connsiteY24" fmla="*/ 538870 h 1115588"/>
              <a:gd name="connsiteX25" fmla="*/ 98649 w 622514"/>
              <a:gd name="connsiteY25" fmla="*/ 554047 h 1115588"/>
              <a:gd name="connsiteX26" fmla="*/ 87267 w 622514"/>
              <a:gd name="connsiteY26" fmla="*/ 614754 h 1115588"/>
              <a:gd name="connsiteX27" fmla="*/ 68296 w 622514"/>
              <a:gd name="connsiteY27" fmla="*/ 660285 h 1115588"/>
              <a:gd name="connsiteX28" fmla="*/ 56913 w 622514"/>
              <a:gd name="connsiteY28" fmla="*/ 690638 h 1115588"/>
              <a:gd name="connsiteX29" fmla="*/ 53119 w 622514"/>
              <a:gd name="connsiteY29" fmla="*/ 705815 h 1115588"/>
              <a:gd name="connsiteX30" fmla="*/ 49325 w 622514"/>
              <a:gd name="connsiteY30" fmla="*/ 732374 h 1115588"/>
              <a:gd name="connsiteX31" fmla="*/ 41736 w 622514"/>
              <a:gd name="connsiteY31" fmla="*/ 747551 h 1115588"/>
              <a:gd name="connsiteX32" fmla="*/ 34148 w 622514"/>
              <a:gd name="connsiteY32" fmla="*/ 777905 h 1115588"/>
              <a:gd name="connsiteX33" fmla="*/ 30354 w 622514"/>
              <a:gd name="connsiteY33" fmla="*/ 793081 h 1115588"/>
              <a:gd name="connsiteX34" fmla="*/ 22765 w 622514"/>
              <a:gd name="connsiteY34" fmla="*/ 812052 h 1115588"/>
              <a:gd name="connsiteX35" fmla="*/ 18971 w 622514"/>
              <a:gd name="connsiteY35" fmla="*/ 831023 h 1115588"/>
              <a:gd name="connsiteX36" fmla="*/ 11383 w 622514"/>
              <a:gd name="connsiteY36" fmla="*/ 853788 h 1115588"/>
              <a:gd name="connsiteX37" fmla="*/ 0 w 622514"/>
              <a:gd name="connsiteY37" fmla="*/ 899319 h 1115588"/>
              <a:gd name="connsiteX38" fmla="*/ 3794 w 622514"/>
              <a:gd name="connsiteY38" fmla="*/ 1089028 h 1115588"/>
              <a:gd name="connsiteX39" fmla="*/ 15177 w 622514"/>
              <a:gd name="connsiteY39" fmla="*/ 1104205 h 1115588"/>
              <a:gd name="connsiteX40" fmla="*/ 34148 w 622514"/>
              <a:gd name="connsiteY40" fmla="*/ 1115588 h 1115588"/>
              <a:gd name="connsiteX41" fmla="*/ 98649 w 622514"/>
              <a:gd name="connsiteY41" fmla="*/ 1111793 h 1115588"/>
              <a:gd name="connsiteX42" fmla="*/ 113826 w 622514"/>
              <a:gd name="connsiteY42" fmla="*/ 1100411 h 1115588"/>
              <a:gd name="connsiteX43" fmla="*/ 155562 w 622514"/>
              <a:gd name="connsiteY43" fmla="*/ 1062469 h 1115588"/>
              <a:gd name="connsiteX44" fmla="*/ 170739 w 622514"/>
              <a:gd name="connsiteY44" fmla="*/ 1047292 h 1115588"/>
              <a:gd name="connsiteX45" fmla="*/ 189710 w 622514"/>
              <a:gd name="connsiteY45" fmla="*/ 1024527 h 1115588"/>
              <a:gd name="connsiteX46" fmla="*/ 204887 w 622514"/>
              <a:gd name="connsiteY46" fmla="*/ 1016939 h 1115588"/>
              <a:gd name="connsiteX47" fmla="*/ 212475 w 622514"/>
              <a:gd name="connsiteY47" fmla="*/ 997968 h 1115588"/>
              <a:gd name="connsiteX48" fmla="*/ 223857 w 622514"/>
              <a:gd name="connsiteY48" fmla="*/ 986585 h 1115588"/>
              <a:gd name="connsiteX49" fmla="*/ 235240 w 622514"/>
              <a:gd name="connsiteY49" fmla="*/ 971408 h 1115588"/>
              <a:gd name="connsiteX50" fmla="*/ 246623 w 622514"/>
              <a:gd name="connsiteY50" fmla="*/ 941055 h 1115588"/>
              <a:gd name="connsiteX51" fmla="*/ 265594 w 622514"/>
              <a:gd name="connsiteY51" fmla="*/ 922084 h 1115588"/>
              <a:gd name="connsiteX52" fmla="*/ 299741 w 622514"/>
              <a:gd name="connsiteY52" fmla="*/ 880348 h 1115588"/>
              <a:gd name="connsiteX53" fmla="*/ 337683 w 622514"/>
              <a:gd name="connsiteY53" fmla="*/ 842406 h 1115588"/>
              <a:gd name="connsiteX54" fmla="*/ 364243 w 622514"/>
              <a:gd name="connsiteY54" fmla="*/ 808258 h 1115588"/>
              <a:gd name="connsiteX55" fmla="*/ 387008 w 622514"/>
              <a:gd name="connsiteY55" fmla="*/ 770316 h 1115588"/>
              <a:gd name="connsiteX56" fmla="*/ 402184 w 622514"/>
              <a:gd name="connsiteY56" fmla="*/ 732374 h 1115588"/>
              <a:gd name="connsiteX57" fmla="*/ 413567 w 622514"/>
              <a:gd name="connsiteY57" fmla="*/ 713403 h 1115588"/>
              <a:gd name="connsiteX58" fmla="*/ 432538 w 622514"/>
              <a:gd name="connsiteY58" fmla="*/ 656490 h 1115588"/>
              <a:gd name="connsiteX59" fmla="*/ 440126 w 622514"/>
              <a:gd name="connsiteY59" fmla="*/ 622343 h 1115588"/>
              <a:gd name="connsiteX60" fmla="*/ 447715 w 622514"/>
              <a:gd name="connsiteY60" fmla="*/ 584401 h 1115588"/>
              <a:gd name="connsiteX61" fmla="*/ 459097 w 622514"/>
              <a:gd name="connsiteY61" fmla="*/ 569224 h 1115588"/>
              <a:gd name="connsiteX62" fmla="*/ 466686 w 622514"/>
              <a:gd name="connsiteY62" fmla="*/ 557841 h 1115588"/>
              <a:gd name="connsiteX63" fmla="*/ 470480 w 622514"/>
              <a:gd name="connsiteY63" fmla="*/ 546459 h 1115588"/>
              <a:gd name="connsiteX64" fmla="*/ 478068 w 622514"/>
              <a:gd name="connsiteY64" fmla="*/ 535076 h 1115588"/>
              <a:gd name="connsiteX65" fmla="*/ 481862 w 622514"/>
              <a:gd name="connsiteY65" fmla="*/ 516105 h 1115588"/>
              <a:gd name="connsiteX66" fmla="*/ 493245 w 622514"/>
              <a:gd name="connsiteY66" fmla="*/ 497134 h 1115588"/>
              <a:gd name="connsiteX67" fmla="*/ 516010 w 622514"/>
              <a:gd name="connsiteY67" fmla="*/ 455398 h 1115588"/>
              <a:gd name="connsiteX68" fmla="*/ 527393 w 622514"/>
              <a:gd name="connsiteY68" fmla="*/ 440222 h 1115588"/>
              <a:gd name="connsiteX69" fmla="*/ 538775 w 622514"/>
              <a:gd name="connsiteY69" fmla="*/ 421251 h 1115588"/>
              <a:gd name="connsiteX70" fmla="*/ 553952 w 622514"/>
              <a:gd name="connsiteY70" fmla="*/ 398485 h 1115588"/>
              <a:gd name="connsiteX71" fmla="*/ 561540 w 622514"/>
              <a:gd name="connsiteY71" fmla="*/ 379514 h 1115588"/>
              <a:gd name="connsiteX72" fmla="*/ 584306 w 622514"/>
              <a:gd name="connsiteY72" fmla="*/ 352955 h 1115588"/>
              <a:gd name="connsiteX73" fmla="*/ 614659 w 622514"/>
              <a:gd name="connsiteY73" fmla="*/ 284660 h 1115588"/>
              <a:gd name="connsiteX74" fmla="*/ 618453 w 622514"/>
              <a:gd name="connsiteY74" fmla="*/ 261895 h 1115588"/>
              <a:gd name="connsiteX75" fmla="*/ 614659 w 622514"/>
              <a:gd name="connsiteY75" fmla="*/ 49420 h 1115588"/>
              <a:gd name="connsiteX76" fmla="*/ 603277 w 622514"/>
              <a:gd name="connsiteY76" fmla="*/ 15272 h 1115588"/>
              <a:gd name="connsiteX77" fmla="*/ 561540 w 622514"/>
              <a:gd name="connsiteY77" fmla="*/ 95 h 1115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622514" h="1115588">
                <a:moveTo>
                  <a:pt x="561540" y="95"/>
                </a:moveTo>
                <a:cubicBezTo>
                  <a:pt x="544466" y="-537"/>
                  <a:pt x="561878" y="1840"/>
                  <a:pt x="500833" y="11478"/>
                </a:cubicBezTo>
                <a:cubicBezTo>
                  <a:pt x="489316" y="13296"/>
                  <a:pt x="478229" y="17417"/>
                  <a:pt x="466686" y="19066"/>
                </a:cubicBezTo>
                <a:cubicBezTo>
                  <a:pt x="442766" y="22483"/>
                  <a:pt x="418626" y="24125"/>
                  <a:pt x="394596" y="26655"/>
                </a:cubicBezTo>
                <a:cubicBezTo>
                  <a:pt x="384478" y="29184"/>
                  <a:pt x="373460" y="29363"/>
                  <a:pt x="364243" y="34243"/>
                </a:cubicBezTo>
                <a:cubicBezTo>
                  <a:pt x="349145" y="42236"/>
                  <a:pt x="315170" y="73400"/>
                  <a:pt x="303535" y="87362"/>
                </a:cubicBezTo>
                <a:cubicBezTo>
                  <a:pt x="298814" y="93027"/>
                  <a:pt x="296244" y="100197"/>
                  <a:pt x="292153" y="106333"/>
                </a:cubicBezTo>
                <a:cubicBezTo>
                  <a:pt x="288645" y="111594"/>
                  <a:pt x="284564" y="116450"/>
                  <a:pt x="280770" y="121509"/>
                </a:cubicBezTo>
                <a:cubicBezTo>
                  <a:pt x="279505" y="126568"/>
                  <a:pt x="279308" y="132022"/>
                  <a:pt x="276976" y="136686"/>
                </a:cubicBezTo>
                <a:cubicBezTo>
                  <a:pt x="275376" y="139886"/>
                  <a:pt x="271372" y="141299"/>
                  <a:pt x="269388" y="144275"/>
                </a:cubicBezTo>
                <a:cubicBezTo>
                  <a:pt x="266251" y="148981"/>
                  <a:pt x="264329" y="154392"/>
                  <a:pt x="261799" y="159451"/>
                </a:cubicBezTo>
                <a:cubicBezTo>
                  <a:pt x="260534" y="164510"/>
                  <a:pt x="260337" y="169964"/>
                  <a:pt x="258005" y="174628"/>
                </a:cubicBezTo>
                <a:cubicBezTo>
                  <a:pt x="250148" y="190343"/>
                  <a:pt x="236613" y="203365"/>
                  <a:pt x="231446" y="220158"/>
                </a:cubicBezTo>
                <a:cubicBezTo>
                  <a:pt x="226387" y="236600"/>
                  <a:pt x="220795" y="252887"/>
                  <a:pt x="216269" y="269483"/>
                </a:cubicBezTo>
                <a:cubicBezTo>
                  <a:pt x="213201" y="280732"/>
                  <a:pt x="211712" y="292372"/>
                  <a:pt x="208681" y="303631"/>
                </a:cubicBezTo>
                <a:cubicBezTo>
                  <a:pt x="180610" y="407896"/>
                  <a:pt x="201627" y="339421"/>
                  <a:pt x="182121" y="383309"/>
                </a:cubicBezTo>
                <a:cubicBezTo>
                  <a:pt x="179355" y="389533"/>
                  <a:pt x="178714" y="396904"/>
                  <a:pt x="174533" y="402280"/>
                </a:cubicBezTo>
                <a:cubicBezTo>
                  <a:pt x="169561" y="408672"/>
                  <a:pt x="161886" y="412397"/>
                  <a:pt x="155562" y="417456"/>
                </a:cubicBezTo>
                <a:cubicBezTo>
                  <a:pt x="154297" y="421250"/>
                  <a:pt x="152867" y="424993"/>
                  <a:pt x="151768" y="428839"/>
                </a:cubicBezTo>
                <a:cubicBezTo>
                  <a:pt x="150336" y="433853"/>
                  <a:pt x="149805" y="439133"/>
                  <a:pt x="147974" y="444016"/>
                </a:cubicBezTo>
                <a:cubicBezTo>
                  <a:pt x="145988" y="449312"/>
                  <a:pt x="143191" y="454281"/>
                  <a:pt x="140385" y="459192"/>
                </a:cubicBezTo>
                <a:cubicBezTo>
                  <a:pt x="138123" y="463151"/>
                  <a:pt x="136300" y="467656"/>
                  <a:pt x="132797" y="470575"/>
                </a:cubicBezTo>
                <a:cubicBezTo>
                  <a:pt x="128452" y="474196"/>
                  <a:pt x="122679" y="475634"/>
                  <a:pt x="117620" y="478163"/>
                </a:cubicBezTo>
                <a:cubicBezTo>
                  <a:pt x="113826" y="487016"/>
                  <a:pt x="108574" y="495379"/>
                  <a:pt x="106238" y="504723"/>
                </a:cubicBezTo>
                <a:cubicBezTo>
                  <a:pt x="103460" y="515833"/>
                  <a:pt x="104185" y="527551"/>
                  <a:pt x="102443" y="538870"/>
                </a:cubicBezTo>
                <a:cubicBezTo>
                  <a:pt x="101650" y="544024"/>
                  <a:pt x="99672" y="548934"/>
                  <a:pt x="98649" y="554047"/>
                </a:cubicBezTo>
                <a:cubicBezTo>
                  <a:pt x="92248" y="586053"/>
                  <a:pt x="97179" y="575105"/>
                  <a:pt x="87267" y="614754"/>
                </a:cubicBezTo>
                <a:cubicBezTo>
                  <a:pt x="81137" y="639274"/>
                  <a:pt x="78861" y="637041"/>
                  <a:pt x="68296" y="660285"/>
                </a:cubicBezTo>
                <a:cubicBezTo>
                  <a:pt x="65211" y="667073"/>
                  <a:pt x="59344" y="682129"/>
                  <a:pt x="56913" y="690638"/>
                </a:cubicBezTo>
                <a:cubicBezTo>
                  <a:pt x="55480" y="695652"/>
                  <a:pt x="54052" y="700684"/>
                  <a:pt x="53119" y="705815"/>
                </a:cubicBezTo>
                <a:cubicBezTo>
                  <a:pt x="51519" y="714614"/>
                  <a:pt x="51678" y="723746"/>
                  <a:pt x="49325" y="732374"/>
                </a:cubicBezTo>
                <a:cubicBezTo>
                  <a:pt x="47837" y="737831"/>
                  <a:pt x="44266" y="742492"/>
                  <a:pt x="41736" y="747551"/>
                </a:cubicBezTo>
                <a:cubicBezTo>
                  <a:pt x="34024" y="786115"/>
                  <a:pt x="41925" y="750685"/>
                  <a:pt x="34148" y="777905"/>
                </a:cubicBezTo>
                <a:cubicBezTo>
                  <a:pt x="32716" y="782919"/>
                  <a:pt x="32003" y="788134"/>
                  <a:pt x="30354" y="793081"/>
                </a:cubicBezTo>
                <a:cubicBezTo>
                  <a:pt x="28200" y="799542"/>
                  <a:pt x="25295" y="805728"/>
                  <a:pt x="22765" y="812052"/>
                </a:cubicBezTo>
                <a:cubicBezTo>
                  <a:pt x="21500" y="818376"/>
                  <a:pt x="20668" y="824801"/>
                  <a:pt x="18971" y="831023"/>
                </a:cubicBezTo>
                <a:cubicBezTo>
                  <a:pt x="16866" y="838740"/>
                  <a:pt x="13059" y="845967"/>
                  <a:pt x="11383" y="853788"/>
                </a:cubicBezTo>
                <a:cubicBezTo>
                  <a:pt x="1268" y="900992"/>
                  <a:pt x="15266" y="868788"/>
                  <a:pt x="0" y="899319"/>
                </a:cubicBezTo>
                <a:cubicBezTo>
                  <a:pt x="1265" y="962555"/>
                  <a:pt x="-878" y="1025952"/>
                  <a:pt x="3794" y="1089028"/>
                </a:cubicBezTo>
                <a:cubicBezTo>
                  <a:pt x="4261" y="1095335"/>
                  <a:pt x="10418" y="1100041"/>
                  <a:pt x="15177" y="1104205"/>
                </a:cubicBezTo>
                <a:cubicBezTo>
                  <a:pt x="20727" y="1109061"/>
                  <a:pt x="27824" y="1111794"/>
                  <a:pt x="34148" y="1115588"/>
                </a:cubicBezTo>
                <a:cubicBezTo>
                  <a:pt x="55648" y="1114323"/>
                  <a:pt x="77492" y="1115823"/>
                  <a:pt x="98649" y="1111793"/>
                </a:cubicBezTo>
                <a:cubicBezTo>
                  <a:pt x="104861" y="1110610"/>
                  <a:pt x="108680" y="1104086"/>
                  <a:pt x="113826" y="1100411"/>
                </a:cubicBezTo>
                <a:cubicBezTo>
                  <a:pt x="140992" y="1081007"/>
                  <a:pt x="109818" y="1108213"/>
                  <a:pt x="155562" y="1062469"/>
                </a:cubicBezTo>
                <a:cubicBezTo>
                  <a:pt x="164123" y="1036784"/>
                  <a:pt x="152059" y="1062859"/>
                  <a:pt x="170739" y="1047292"/>
                </a:cubicBezTo>
                <a:cubicBezTo>
                  <a:pt x="182229" y="1037717"/>
                  <a:pt x="178803" y="1031798"/>
                  <a:pt x="189710" y="1024527"/>
                </a:cubicBezTo>
                <a:cubicBezTo>
                  <a:pt x="194416" y="1021390"/>
                  <a:pt x="199828" y="1019468"/>
                  <a:pt x="204887" y="1016939"/>
                </a:cubicBezTo>
                <a:cubicBezTo>
                  <a:pt x="207416" y="1010615"/>
                  <a:pt x="208865" y="1003744"/>
                  <a:pt x="212475" y="997968"/>
                </a:cubicBezTo>
                <a:cubicBezTo>
                  <a:pt x="215319" y="993418"/>
                  <a:pt x="220365" y="990659"/>
                  <a:pt x="223857" y="986585"/>
                </a:cubicBezTo>
                <a:cubicBezTo>
                  <a:pt x="227972" y="981784"/>
                  <a:pt x="231446" y="976467"/>
                  <a:pt x="235240" y="971408"/>
                </a:cubicBezTo>
                <a:cubicBezTo>
                  <a:pt x="237999" y="960369"/>
                  <a:pt x="239311" y="950455"/>
                  <a:pt x="246623" y="941055"/>
                </a:cubicBezTo>
                <a:cubicBezTo>
                  <a:pt x="252114" y="933996"/>
                  <a:pt x="259705" y="928814"/>
                  <a:pt x="265594" y="922084"/>
                </a:cubicBezTo>
                <a:cubicBezTo>
                  <a:pt x="277431" y="908556"/>
                  <a:pt x="287031" y="893058"/>
                  <a:pt x="299741" y="880348"/>
                </a:cubicBezTo>
                <a:cubicBezTo>
                  <a:pt x="312388" y="867701"/>
                  <a:pt x="328480" y="857743"/>
                  <a:pt x="337683" y="842406"/>
                </a:cubicBezTo>
                <a:cubicBezTo>
                  <a:pt x="384284" y="764741"/>
                  <a:pt x="313256" y="879640"/>
                  <a:pt x="364243" y="808258"/>
                </a:cubicBezTo>
                <a:cubicBezTo>
                  <a:pt x="372816" y="796256"/>
                  <a:pt x="379420" y="782963"/>
                  <a:pt x="387008" y="770316"/>
                </a:cubicBezTo>
                <a:cubicBezTo>
                  <a:pt x="392211" y="749503"/>
                  <a:pt x="389525" y="755582"/>
                  <a:pt x="402184" y="732374"/>
                </a:cubicBezTo>
                <a:cubicBezTo>
                  <a:pt x="405715" y="725900"/>
                  <a:pt x="410828" y="720250"/>
                  <a:pt x="413567" y="713403"/>
                </a:cubicBezTo>
                <a:cubicBezTo>
                  <a:pt x="420994" y="694836"/>
                  <a:pt x="426939" y="675687"/>
                  <a:pt x="432538" y="656490"/>
                </a:cubicBezTo>
                <a:cubicBezTo>
                  <a:pt x="435803" y="645296"/>
                  <a:pt x="437724" y="633753"/>
                  <a:pt x="440126" y="622343"/>
                </a:cubicBezTo>
                <a:cubicBezTo>
                  <a:pt x="442783" y="609722"/>
                  <a:pt x="443377" y="596547"/>
                  <a:pt x="447715" y="584401"/>
                </a:cubicBezTo>
                <a:cubicBezTo>
                  <a:pt x="449842" y="578446"/>
                  <a:pt x="455422" y="574370"/>
                  <a:pt x="459097" y="569224"/>
                </a:cubicBezTo>
                <a:cubicBezTo>
                  <a:pt x="461748" y="565513"/>
                  <a:pt x="464156" y="561635"/>
                  <a:pt x="466686" y="557841"/>
                </a:cubicBezTo>
                <a:cubicBezTo>
                  <a:pt x="467951" y="554047"/>
                  <a:pt x="468692" y="550036"/>
                  <a:pt x="470480" y="546459"/>
                </a:cubicBezTo>
                <a:cubicBezTo>
                  <a:pt x="472519" y="542380"/>
                  <a:pt x="476467" y="539346"/>
                  <a:pt x="478068" y="535076"/>
                </a:cubicBezTo>
                <a:cubicBezTo>
                  <a:pt x="480332" y="529038"/>
                  <a:pt x="479467" y="522093"/>
                  <a:pt x="481862" y="516105"/>
                </a:cubicBezTo>
                <a:cubicBezTo>
                  <a:pt x="484601" y="509258"/>
                  <a:pt x="489714" y="503608"/>
                  <a:pt x="493245" y="497134"/>
                </a:cubicBezTo>
                <a:cubicBezTo>
                  <a:pt x="506202" y="473381"/>
                  <a:pt x="501762" y="476770"/>
                  <a:pt x="516010" y="455398"/>
                </a:cubicBezTo>
                <a:cubicBezTo>
                  <a:pt x="519518" y="450137"/>
                  <a:pt x="523885" y="445483"/>
                  <a:pt x="527393" y="440222"/>
                </a:cubicBezTo>
                <a:cubicBezTo>
                  <a:pt x="531484" y="434086"/>
                  <a:pt x="534816" y="427473"/>
                  <a:pt x="538775" y="421251"/>
                </a:cubicBezTo>
                <a:cubicBezTo>
                  <a:pt x="543671" y="413556"/>
                  <a:pt x="549585" y="406492"/>
                  <a:pt x="553952" y="398485"/>
                </a:cubicBezTo>
                <a:cubicBezTo>
                  <a:pt x="557213" y="392506"/>
                  <a:pt x="557762" y="385181"/>
                  <a:pt x="561540" y="379514"/>
                </a:cubicBezTo>
                <a:cubicBezTo>
                  <a:pt x="568008" y="369812"/>
                  <a:pt x="578609" y="363129"/>
                  <a:pt x="584306" y="352955"/>
                </a:cubicBezTo>
                <a:cubicBezTo>
                  <a:pt x="596478" y="331219"/>
                  <a:pt x="614659" y="284660"/>
                  <a:pt x="614659" y="284660"/>
                </a:cubicBezTo>
                <a:cubicBezTo>
                  <a:pt x="615924" y="277072"/>
                  <a:pt x="617724" y="269553"/>
                  <a:pt x="618453" y="261895"/>
                </a:cubicBezTo>
                <a:cubicBezTo>
                  <a:pt x="626308" y="179422"/>
                  <a:pt x="621519" y="152323"/>
                  <a:pt x="614659" y="49420"/>
                </a:cubicBezTo>
                <a:cubicBezTo>
                  <a:pt x="614273" y="43635"/>
                  <a:pt x="606193" y="18188"/>
                  <a:pt x="603277" y="15272"/>
                </a:cubicBezTo>
                <a:cubicBezTo>
                  <a:pt x="599590" y="11585"/>
                  <a:pt x="578614" y="727"/>
                  <a:pt x="561540" y="95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B620AE5-7D36-4C47-8070-D5A31280FEEC}"/>
              </a:ext>
            </a:extLst>
          </p:cNvPr>
          <p:cNvGrpSpPr/>
          <p:nvPr/>
        </p:nvGrpSpPr>
        <p:grpSpPr>
          <a:xfrm>
            <a:off x="4420738" y="4267202"/>
            <a:ext cx="2971064" cy="1349805"/>
            <a:chOff x="4420738" y="4267202"/>
            <a:chExt cx="2971064" cy="134980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2D32D32-7091-3649-B4BC-10E286D0B8C3}"/>
                </a:ext>
              </a:extLst>
            </p:cNvPr>
            <p:cNvGrpSpPr/>
            <p:nvPr/>
          </p:nvGrpSpPr>
          <p:grpSpPr>
            <a:xfrm>
              <a:off x="4420738" y="4267202"/>
              <a:ext cx="2971064" cy="1349805"/>
              <a:chOff x="325821" y="4319752"/>
              <a:chExt cx="2971064" cy="1349805"/>
            </a:xfrm>
          </p:grpSpPr>
          <p:pic>
            <p:nvPicPr>
              <p:cNvPr id="1026" name="Picture 2">
                <a:extLst>
                  <a:ext uri="{FF2B5EF4-FFF2-40B4-BE49-F238E27FC236}">
                    <a16:creationId xmlns:a16="http://schemas.microsoft.com/office/drawing/2014/main" id="{1D3B33E7-5B9E-7846-BBB9-0343848632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879" t="58358" r="22673" b="23921"/>
              <a:stretch/>
            </p:blipFill>
            <p:spPr bwMode="auto">
              <a:xfrm>
                <a:off x="378373" y="4466897"/>
                <a:ext cx="2858813" cy="10195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24A3D24-BD3D-8D48-A762-5941C34E3844}"/>
                  </a:ext>
                </a:extLst>
              </p:cNvPr>
              <p:cNvSpPr txBox="1"/>
              <p:nvPr/>
            </p:nvSpPr>
            <p:spPr>
              <a:xfrm>
                <a:off x="2596052" y="5423336"/>
                <a:ext cx="70083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/>
                  <a:t>pMEK1/2</a:t>
                </a: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1789DAF-D5F2-174F-931C-4CD0FF38B682}"/>
                  </a:ext>
                </a:extLst>
              </p:cNvPr>
              <p:cNvSpPr/>
              <p:nvPr/>
            </p:nvSpPr>
            <p:spPr>
              <a:xfrm>
                <a:off x="325821" y="4319752"/>
                <a:ext cx="378372" cy="2627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E4FE38D-E4C9-415E-BB9A-26660A08A029}"/>
                </a:ext>
              </a:extLst>
            </p:cNvPr>
            <p:cNvSpPr txBox="1"/>
            <p:nvPr/>
          </p:nvSpPr>
          <p:spPr>
            <a:xfrm>
              <a:off x="5019046" y="4357244"/>
              <a:ext cx="104986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Vemurafenib</a:t>
              </a:r>
              <a:endParaRPr lang="en-GB" sz="1200" dirty="0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05184A0A-E913-46B4-B3E0-6D18DE9D1AB6}"/>
              </a:ext>
            </a:extLst>
          </p:cNvPr>
          <p:cNvSpPr/>
          <p:nvPr/>
        </p:nvSpPr>
        <p:spPr>
          <a:xfrm>
            <a:off x="4654011" y="5055317"/>
            <a:ext cx="2656660" cy="312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627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BD43FCD-9FD9-46C9-9C6C-CE766924B9F8}"/>
              </a:ext>
            </a:extLst>
          </p:cNvPr>
          <p:cNvSpPr/>
          <p:nvPr/>
        </p:nvSpPr>
        <p:spPr>
          <a:xfrm>
            <a:off x="1186360" y="1883869"/>
            <a:ext cx="1317508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C2F5E7A-C097-4650-979C-2F4A84DAC881}"/>
              </a:ext>
            </a:extLst>
          </p:cNvPr>
          <p:cNvGrpSpPr>
            <a:grpSpLocks noChangeAspect="1"/>
          </p:cNvGrpSpPr>
          <p:nvPr/>
        </p:nvGrpSpPr>
        <p:grpSpPr>
          <a:xfrm>
            <a:off x="1525430" y="1571076"/>
            <a:ext cx="447483" cy="900000"/>
            <a:chOff x="2841453" y="539409"/>
            <a:chExt cx="653773" cy="131490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4490F38-6758-4A80-836F-C8298ADF52E4}"/>
                </a:ext>
              </a:extLst>
            </p:cNvPr>
            <p:cNvSpPr/>
            <p:nvPr/>
          </p:nvSpPr>
          <p:spPr>
            <a:xfrm>
              <a:off x="2980505" y="897701"/>
              <a:ext cx="102688" cy="614938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1AAD490-0B15-41AA-A6F6-5868B0ECDB43}"/>
                </a:ext>
              </a:extLst>
            </p:cNvPr>
            <p:cNvSpPr/>
            <p:nvPr/>
          </p:nvSpPr>
          <p:spPr>
            <a:xfrm>
              <a:off x="3253485" y="897701"/>
              <a:ext cx="102688" cy="614938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53C79C7-30BF-4DE1-8A15-FFA7C26B1A4D}"/>
                </a:ext>
              </a:extLst>
            </p:cNvPr>
            <p:cNvSpPr/>
            <p:nvPr/>
          </p:nvSpPr>
          <p:spPr>
            <a:xfrm>
              <a:off x="2915751" y="1260316"/>
              <a:ext cx="205377" cy="593564"/>
            </a:xfrm>
            <a:prstGeom prst="ellipse">
              <a:avLst/>
            </a:prstGeom>
            <a:solidFill>
              <a:srgbClr val="0432FF"/>
            </a:solidFill>
            <a:ln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6218AD0-F536-4586-B805-DCFAE537A695}"/>
                </a:ext>
              </a:extLst>
            </p:cNvPr>
            <p:cNvSpPr/>
            <p:nvPr/>
          </p:nvSpPr>
          <p:spPr>
            <a:xfrm>
              <a:off x="3191616" y="1260316"/>
              <a:ext cx="205377" cy="594000"/>
            </a:xfrm>
            <a:prstGeom prst="ellipse">
              <a:avLst/>
            </a:prstGeom>
            <a:solidFill>
              <a:srgbClr val="0432FF"/>
            </a:solidFill>
            <a:ln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8" name="Pie 73">
              <a:extLst>
                <a:ext uri="{FF2B5EF4-FFF2-40B4-BE49-F238E27FC236}">
                  <a16:creationId xmlns:a16="http://schemas.microsoft.com/office/drawing/2014/main" id="{7A417658-A40C-447F-A806-68AA7C2AB7D1}"/>
                </a:ext>
              </a:extLst>
            </p:cNvPr>
            <p:cNvSpPr/>
            <p:nvPr/>
          </p:nvSpPr>
          <p:spPr>
            <a:xfrm rot="18748666">
              <a:off x="2855376" y="525486"/>
              <a:ext cx="364039" cy="391885"/>
            </a:xfrm>
            <a:prstGeom prst="pi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/>
                </a:solidFill>
              </a:endParaRPr>
            </a:p>
          </p:txBody>
        </p:sp>
        <p:sp>
          <p:nvSpPr>
            <p:cNvPr id="9" name="Pie 74">
              <a:extLst>
                <a:ext uri="{FF2B5EF4-FFF2-40B4-BE49-F238E27FC236}">
                  <a16:creationId xmlns:a16="http://schemas.microsoft.com/office/drawing/2014/main" id="{61AED698-120E-4045-A664-8377E5CA658D}"/>
                </a:ext>
              </a:extLst>
            </p:cNvPr>
            <p:cNvSpPr/>
            <p:nvPr/>
          </p:nvSpPr>
          <p:spPr>
            <a:xfrm rot="18748666">
              <a:off x="3117264" y="525486"/>
              <a:ext cx="364039" cy="391885"/>
            </a:xfrm>
            <a:prstGeom prst="pi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/>
                </a:solidFill>
              </a:endParaRPr>
            </a:p>
          </p:txBody>
        </p: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E43CB5E6-DB9B-4059-AAEF-728F89F914E6}"/>
              </a:ext>
            </a:extLst>
          </p:cNvPr>
          <p:cNvSpPr/>
          <p:nvPr/>
        </p:nvSpPr>
        <p:spPr>
          <a:xfrm>
            <a:off x="873205" y="2681529"/>
            <a:ext cx="949688" cy="325015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000000"/>
                </a:solidFill>
              </a:rPr>
              <a:t>GRB-2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5C00CAC-90C7-4C43-A7C3-C45E7EF47E99}"/>
              </a:ext>
            </a:extLst>
          </p:cNvPr>
          <p:cNvSpPr/>
          <p:nvPr/>
        </p:nvSpPr>
        <p:spPr>
          <a:xfrm>
            <a:off x="1652146" y="2688014"/>
            <a:ext cx="949685" cy="325015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000000"/>
                </a:solidFill>
              </a:rPr>
              <a:t>SOS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AF42CA9-17D6-47FE-999E-DB4473651A6D}"/>
              </a:ext>
            </a:extLst>
          </p:cNvPr>
          <p:cNvSpPr/>
          <p:nvPr/>
        </p:nvSpPr>
        <p:spPr>
          <a:xfrm>
            <a:off x="1302583" y="3268428"/>
            <a:ext cx="849600" cy="171527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000000"/>
                </a:solidFill>
              </a:rPr>
              <a:t>RAS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22A9B7A-3AB7-4828-9D14-6AA192BDA347}"/>
              </a:ext>
            </a:extLst>
          </p:cNvPr>
          <p:cNvSpPr/>
          <p:nvPr/>
        </p:nvSpPr>
        <p:spPr>
          <a:xfrm>
            <a:off x="1598344" y="3715557"/>
            <a:ext cx="850993" cy="19836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000000"/>
                </a:solidFill>
              </a:rPr>
              <a:t>BRAF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701C048-400F-4CC9-B627-3BAC71890651}"/>
              </a:ext>
            </a:extLst>
          </p:cNvPr>
          <p:cNvSpPr/>
          <p:nvPr/>
        </p:nvSpPr>
        <p:spPr>
          <a:xfrm>
            <a:off x="1302583" y="4196701"/>
            <a:ext cx="849599" cy="168776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err="1">
                <a:solidFill>
                  <a:srgbClr val="000000"/>
                </a:solidFill>
              </a:rPr>
              <a:t>pMEK</a:t>
            </a: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39C48A8-6788-4B2D-BFAE-C0B6466B3EE6}"/>
              </a:ext>
            </a:extLst>
          </p:cNvPr>
          <p:cNvSpPr/>
          <p:nvPr/>
        </p:nvSpPr>
        <p:spPr>
          <a:xfrm>
            <a:off x="1302583" y="4670117"/>
            <a:ext cx="849594" cy="168767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err="1">
                <a:solidFill>
                  <a:srgbClr val="000000"/>
                </a:solidFill>
              </a:rPr>
              <a:t>pERK</a:t>
            </a: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E1A74F-0202-456A-91AB-7FF056B27C08}"/>
              </a:ext>
            </a:extLst>
          </p:cNvPr>
          <p:cNvSpPr txBox="1"/>
          <p:nvPr/>
        </p:nvSpPr>
        <p:spPr>
          <a:xfrm>
            <a:off x="230898" y="5051114"/>
            <a:ext cx="29994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Cell proliferation</a:t>
            </a:r>
          </a:p>
          <a:p>
            <a:pPr algn="ctr"/>
            <a:r>
              <a:rPr lang="en-US" b="1" dirty="0"/>
              <a:t>Activated by Vemurafenib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0BE2F9F-81CE-4667-A3A5-BCB02880D8A4}"/>
              </a:ext>
            </a:extLst>
          </p:cNvPr>
          <p:cNvCxnSpPr>
            <a:cxnSpLocks/>
          </p:cNvCxnSpPr>
          <p:nvPr/>
        </p:nvCxnSpPr>
        <p:spPr>
          <a:xfrm>
            <a:off x="1733042" y="2480505"/>
            <a:ext cx="0" cy="216000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A0FBCA2-DE6D-468C-BB7D-96E246AFB626}"/>
              </a:ext>
            </a:extLst>
          </p:cNvPr>
          <p:cNvCxnSpPr>
            <a:cxnSpLocks/>
          </p:cNvCxnSpPr>
          <p:nvPr/>
        </p:nvCxnSpPr>
        <p:spPr>
          <a:xfrm>
            <a:off x="1733042" y="3012280"/>
            <a:ext cx="0" cy="216000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59C6AB9-55E1-4A6F-BD5A-793CF9BD071E}"/>
              </a:ext>
            </a:extLst>
          </p:cNvPr>
          <p:cNvCxnSpPr>
            <a:cxnSpLocks/>
          </p:cNvCxnSpPr>
          <p:nvPr/>
        </p:nvCxnSpPr>
        <p:spPr>
          <a:xfrm>
            <a:off x="1733042" y="3485687"/>
            <a:ext cx="0" cy="216000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1EB2AEC-8E9C-498E-ADE9-1A8705457413}"/>
              </a:ext>
            </a:extLst>
          </p:cNvPr>
          <p:cNvCxnSpPr>
            <a:cxnSpLocks/>
          </p:cNvCxnSpPr>
          <p:nvPr/>
        </p:nvCxnSpPr>
        <p:spPr>
          <a:xfrm>
            <a:off x="1733042" y="3942886"/>
            <a:ext cx="0" cy="216000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460C3AB-7C17-46F0-AAF9-FFA099EB6B42}"/>
              </a:ext>
            </a:extLst>
          </p:cNvPr>
          <p:cNvCxnSpPr>
            <a:cxnSpLocks/>
          </p:cNvCxnSpPr>
          <p:nvPr/>
        </p:nvCxnSpPr>
        <p:spPr>
          <a:xfrm>
            <a:off x="1733042" y="4406569"/>
            <a:ext cx="0" cy="216000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65CB103-002D-4B99-8B30-15E68B11DFFB}"/>
              </a:ext>
            </a:extLst>
          </p:cNvPr>
          <p:cNvCxnSpPr>
            <a:cxnSpLocks/>
          </p:cNvCxnSpPr>
          <p:nvPr/>
        </p:nvCxnSpPr>
        <p:spPr>
          <a:xfrm>
            <a:off x="1733042" y="4887171"/>
            <a:ext cx="0" cy="216000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ardrop 22">
            <a:extLst>
              <a:ext uri="{FF2B5EF4-FFF2-40B4-BE49-F238E27FC236}">
                <a16:creationId xmlns:a16="http://schemas.microsoft.com/office/drawing/2014/main" id="{7F69AD46-25D2-4994-82A8-9C0C4123F105}"/>
              </a:ext>
            </a:extLst>
          </p:cNvPr>
          <p:cNvSpPr/>
          <p:nvPr/>
        </p:nvSpPr>
        <p:spPr>
          <a:xfrm rot="8094261">
            <a:off x="1736827" y="1425447"/>
            <a:ext cx="199696" cy="197996"/>
          </a:xfrm>
          <a:prstGeom prst="teardrop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7D5C4C4-8A46-472C-9336-2C3709C436DB}"/>
              </a:ext>
            </a:extLst>
          </p:cNvPr>
          <p:cNvSpPr/>
          <p:nvPr/>
        </p:nvSpPr>
        <p:spPr>
          <a:xfrm>
            <a:off x="935175" y="3715557"/>
            <a:ext cx="850993" cy="19836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000000"/>
                </a:solidFill>
              </a:rPr>
              <a:t>BRAF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4AEB95A-1B55-410B-89F9-81DB3B5B5168}"/>
              </a:ext>
            </a:extLst>
          </p:cNvPr>
          <p:cNvSpPr txBox="1"/>
          <p:nvPr/>
        </p:nvSpPr>
        <p:spPr>
          <a:xfrm>
            <a:off x="1102799" y="1513206"/>
            <a:ext cx="422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000000"/>
                </a:solidFill>
              </a:rPr>
              <a:t>RTK</a:t>
            </a:r>
          </a:p>
        </p:txBody>
      </p:sp>
      <p:sp>
        <p:nvSpPr>
          <p:cNvPr id="26" name="Teardrop 25">
            <a:extLst>
              <a:ext uri="{FF2B5EF4-FFF2-40B4-BE49-F238E27FC236}">
                <a16:creationId xmlns:a16="http://schemas.microsoft.com/office/drawing/2014/main" id="{B836C102-8894-407B-A7A3-FC473137D931}"/>
              </a:ext>
            </a:extLst>
          </p:cNvPr>
          <p:cNvSpPr/>
          <p:nvPr/>
        </p:nvSpPr>
        <p:spPr>
          <a:xfrm rot="8094261">
            <a:off x="1555594" y="1425447"/>
            <a:ext cx="199696" cy="197996"/>
          </a:xfrm>
          <a:prstGeom prst="teardrop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AC85E49-851B-4A64-A0E9-53609E1E9E63}"/>
              </a:ext>
            </a:extLst>
          </p:cNvPr>
          <p:cNvSpPr/>
          <p:nvPr/>
        </p:nvSpPr>
        <p:spPr>
          <a:xfrm>
            <a:off x="5203831" y="1869292"/>
            <a:ext cx="1317508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5C214F6-245B-40FB-8293-9EFB6CA2DC56}"/>
              </a:ext>
            </a:extLst>
          </p:cNvPr>
          <p:cNvGrpSpPr>
            <a:grpSpLocks noChangeAspect="1"/>
          </p:cNvGrpSpPr>
          <p:nvPr/>
        </p:nvGrpSpPr>
        <p:grpSpPr>
          <a:xfrm>
            <a:off x="5542901" y="1556499"/>
            <a:ext cx="447483" cy="900000"/>
            <a:chOff x="2841453" y="539409"/>
            <a:chExt cx="653773" cy="1314907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8F5EBB1-EE1C-435B-A089-3B3234A228A4}"/>
                </a:ext>
              </a:extLst>
            </p:cNvPr>
            <p:cNvSpPr/>
            <p:nvPr/>
          </p:nvSpPr>
          <p:spPr>
            <a:xfrm>
              <a:off x="2980505" y="897701"/>
              <a:ext cx="102688" cy="614938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2F81951-8FC7-4863-BBF1-9B427C7D3C77}"/>
                </a:ext>
              </a:extLst>
            </p:cNvPr>
            <p:cNvSpPr/>
            <p:nvPr/>
          </p:nvSpPr>
          <p:spPr>
            <a:xfrm>
              <a:off x="3253485" y="897701"/>
              <a:ext cx="102688" cy="614938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5A95599-88DA-406E-8351-3DA4C880E1B3}"/>
                </a:ext>
              </a:extLst>
            </p:cNvPr>
            <p:cNvSpPr/>
            <p:nvPr/>
          </p:nvSpPr>
          <p:spPr>
            <a:xfrm>
              <a:off x="2915751" y="1260316"/>
              <a:ext cx="205377" cy="593564"/>
            </a:xfrm>
            <a:prstGeom prst="ellipse">
              <a:avLst/>
            </a:prstGeom>
            <a:solidFill>
              <a:srgbClr val="0432FF"/>
            </a:solidFill>
            <a:ln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CBDF3CE-EDCE-4FE8-AC98-8A69754B3C6C}"/>
                </a:ext>
              </a:extLst>
            </p:cNvPr>
            <p:cNvSpPr/>
            <p:nvPr/>
          </p:nvSpPr>
          <p:spPr>
            <a:xfrm>
              <a:off x="3191616" y="1260316"/>
              <a:ext cx="205377" cy="594000"/>
            </a:xfrm>
            <a:prstGeom prst="ellipse">
              <a:avLst/>
            </a:prstGeom>
            <a:solidFill>
              <a:srgbClr val="0432FF"/>
            </a:solidFill>
            <a:ln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33" name="Pie 73">
              <a:extLst>
                <a:ext uri="{FF2B5EF4-FFF2-40B4-BE49-F238E27FC236}">
                  <a16:creationId xmlns:a16="http://schemas.microsoft.com/office/drawing/2014/main" id="{DFE03AA4-4FD5-4722-9AA2-43CF3996C24F}"/>
                </a:ext>
              </a:extLst>
            </p:cNvPr>
            <p:cNvSpPr/>
            <p:nvPr/>
          </p:nvSpPr>
          <p:spPr>
            <a:xfrm rot="18748666">
              <a:off x="2855376" y="525486"/>
              <a:ext cx="364039" cy="391885"/>
            </a:xfrm>
            <a:prstGeom prst="pi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/>
                </a:solidFill>
              </a:endParaRPr>
            </a:p>
          </p:txBody>
        </p:sp>
        <p:sp>
          <p:nvSpPr>
            <p:cNvPr id="34" name="Pie 74">
              <a:extLst>
                <a:ext uri="{FF2B5EF4-FFF2-40B4-BE49-F238E27FC236}">
                  <a16:creationId xmlns:a16="http://schemas.microsoft.com/office/drawing/2014/main" id="{6152D2DD-390E-4D3F-98AD-269F57A2A84A}"/>
                </a:ext>
              </a:extLst>
            </p:cNvPr>
            <p:cNvSpPr/>
            <p:nvPr/>
          </p:nvSpPr>
          <p:spPr>
            <a:xfrm rot="18748666">
              <a:off x="3117264" y="525486"/>
              <a:ext cx="364039" cy="391885"/>
            </a:xfrm>
            <a:prstGeom prst="pi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/>
                </a:solidFill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6F75B256-9A0C-4C3D-83C7-C9F25137DDCA}"/>
              </a:ext>
            </a:extLst>
          </p:cNvPr>
          <p:cNvSpPr/>
          <p:nvPr/>
        </p:nvSpPr>
        <p:spPr>
          <a:xfrm>
            <a:off x="4890676" y="2666952"/>
            <a:ext cx="949688" cy="325015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000000"/>
                </a:solidFill>
              </a:rPr>
              <a:t>GRB-2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F3B2D57-1C6F-4094-80FF-4CE7636BB860}"/>
              </a:ext>
            </a:extLst>
          </p:cNvPr>
          <p:cNvSpPr/>
          <p:nvPr/>
        </p:nvSpPr>
        <p:spPr>
          <a:xfrm>
            <a:off x="5669617" y="2673437"/>
            <a:ext cx="949685" cy="325015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000000"/>
                </a:solidFill>
              </a:rPr>
              <a:t>SOS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B3B65A2-7A50-4D9A-BE74-77CDA6023FED}"/>
              </a:ext>
            </a:extLst>
          </p:cNvPr>
          <p:cNvSpPr/>
          <p:nvPr/>
        </p:nvSpPr>
        <p:spPr>
          <a:xfrm>
            <a:off x="5320054" y="3253851"/>
            <a:ext cx="849600" cy="171527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000000"/>
                </a:solidFill>
              </a:rPr>
              <a:t>RAS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35F216E-AFAA-4A25-8646-30E37B57AF1E}"/>
              </a:ext>
            </a:extLst>
          </p:cNvPr>
          <p:cNvSpPr/>
          <p:nvPr/>
        </p:nvSpPr>
        <p:spPr>
          <a:xfrm>
            <a:off x="5320054" y="4182124"/>
            <a:ext cx="849599" cy="168776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err="1">
                <a:solidFill>
                  <a:srgbClr val="000000"/>
                </a:solidFill>
              </a:rPr>
              <a:t>pMEK</a:t>
            </a: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744824E-EDFE-4C75-BBAB-982FB02E25CC}"/>
              </a:ext>
            </a:extLst>
          </p:cNvPr>
          <p:cNvSpPr/>
          <p:nvPr/>
        </p:nvSpPr>
        <p:spPr>
          <a:xfrm>
            <a:off x="5320054" y="4655540"/>
            <a:ext cx="849594" cy="168767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err="1">
                <a:solidFill>
                  <a:srgbClr val="000000"/>
                </a:solidFill>
              </a:rPr>
              <a:t>pERK</a:t>
            </a: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1FF475D-ED10-4CD3-B4CC-C14B24E4E6E0}"/>
              </a:ext>
            </a:extLst>
          </p:cNvPr>
          <p:cNvSpPr txBox="1"/>
          <p:nvPr/>
        </p:nvSpPr>
        <p:spPr>
          <a:xfrm>
            <a:off x="4301377" y="5036537"/>
            <a:ext cx="2898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Cell proliferation</a:t>
            </a:r>
          </a:p>
          <a:p>
            <a:pPr algn="ctr"/>
            <a:r>
              <a:rPr lang="en-US" b="1" dirty="0"/>
              <a:t>Sensitive to Vemurafenib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3E91D76F-9374-4313-BC5D-8A514FBF6BFD}"/>
              </a:ext>
            </a:extLst>
          </p:cNvPr>
          <p:cNvCxnSpPr>
            <a:cxnSpLocks/>
          </p:cNvCxnSpPr>
          <p:nvPr/>
        </p:nvCxnSpPr>
        <p:spPr>
          <a:xfrm>
            <a:off x="5750513" y="2465928"/>
            <a:ext cx="0" cy="216000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2A399ED-5217-4481-AA12-0F1543316291}"/>
              </a:ext>
            </a:extLst>
          </p:cNvPr>
          <p:cNvCxnSpPr>
            <a:cxnSpLocks/>
          </p:cNvCxnSpPr>
          <p:nvPr/>
        </p:nvCxnSpPr>
        <p:spPr>
          <a:xfrm>
            <a:off x="5750513" y="2997703"/>
            <a:ext cx="0" cy="216000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1F83D5C-A828-4747-AB65-63F236C95381}"/>
              </a:ext>
            </a:extLst>
          </p:cNvPr>
          <p:cNvCxnSpPr>
            <a:cxnSpLocks/>
          </p:cNvCxnSpPr>
          <p:nvPr/>
        </p:nvCxnSpPr>
        <p:spPr>
          <a:xfrm>
            <a:off x="5750513" y="3471110"/>
            <a:ext cx="0" cy="216000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AF7F4A3-4257-4242-80F5-0231E90402F2}"/>
              </a:ext>
            </a:extLst>
          </p:cNvPr>
          <p:cNvCxnSpPr>
            <a:cxnSpLocks/>
          </p:cNvCxnSpPr>
          <p:nvPr/>
        </p:nvCxnSpPr>
        <p:spPr>
          <a:xfrm>
            <a:off x="5750513" y="3928309"/>
            <a:ext cx="0" cy="216000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ABD7F7D2-2361-4F7A-8CEE-A91F2D890024}"/>
              </a:ext>
            </a:extLst>
          </p:cNvPr>
          <p:cNvCxnSpPr>
            <a:cxnSpLocks/>
          </p:cNvCxnSpPr>
          <p:nvPr/>
        </p:nvCxnSpPr>
        <p:spPr>
          <a:xfrm>
            <a:off x="5750513" y="4391992"/>
            <a:ext cx="0" cy="216000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0DC668AE-591D-43FA-831C-5E9DCEA57240}"/>
              </a:ext>
            </a:extLst>
          </p:cNvPr>
          <p:cNvCxnSpPr>
            <a:cxnSpLocks/>
          </p:cNvCxnSpPr>
          <p:nvPr/>
        </p:nvCxnSpPr>
        <p:spPr>
          <a:xfrm>
            <a:off x="5750513" y="4872594"/>
            <a:ext cx="0" cy="216000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ardrop 47">
            <a:extLst>
              <a:ext uri="{FF2B5EF4-FFF2-40B4-BE49-F238E27FC236}">
                <a16:creationId xmlns:a16="http://schemas.microsoft.com/office/drawing/2014/main" id="{86894A9C-E864-4EB6-B6AA-15754273A165}"/>
              </a:ext>
            </a:extLst>
          </p:cNvPr>
          <p:cNvSpPr/>
          <p:nvPr/>
        </p:nvSpPr>
        <p:spPr>
          <a:xfrm rot="8094261">
            <a:off x="5754298" y="1410870"/>
            <a:ext cx="199696" cy="197996"/>
          </a:xfrm>
          <a:prstGeom prst="teardrop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1D4FE55-400F-4EA9-999E-674DD60E2AB1}"/>
              </a:ext>
            </a:extLst>
          </p:cNvPr>
          <p:cNvSpPr/>
          <p:nvPr/>
        </p:nvSpPr>
        <p:spPr>
          <a:xfrm>
            <a:off x="5175075" y="3700980"/>
            <a:ext cx="1152474" cy="19836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BRAF</a:t>
            </a:r>
            <a:r>
              <a:rPr lang="en-US" sz="1200" baseline="30000" dirty="0">
                <a:solidFill>
                  <a:srgbClr val="000000"/>
                </a:solidFill>
              </a:rPr>
              <a:t>V600E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039743D-220D-4902-85B3-436376EC2202}"/>
              </a:ext>
            </a:extLst>
          </p:cNvPr>
          <p:cNvSpPr txBox="1"/>
          <p:nvPr/>
        </p:nvSpPr>
        <p:spPr>
          <a:xfrm>
            <a:off x="5120270" y="1498629"/>
            <a:ext cx="422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000000"/>
                </a:solidFill>
              </a:rPr>
              <a:t>RTK</a:t>
            </a:r>
          </a:p>
        </p:txBody>
      </p:sp>
      <p:sp>
        <p:nvSpPr>
          <p:cNvPr id="51" name="Teardrop 50">
            <a:extLst>
              <a:ext uri="{FF2B5EF4-FFF2-40B4-BE49-F238E27FC236}">
                <a16:creationId xmlns:a16="http://schemas.microsoft.com/office/drawing/2014/main" id="{11B827F0-E83E-46F8-B079-979A45AE4A80}"/>
              </a:ext>
            </a:extLst>
          </p:cNvPr>
          <p:cNvSpPr/>
          <p:nvPr/>
        </p:nvSpPr>
        <p:spPr>
          <a:xfrm rot="8094261">
            <a:off x="5573065" y="1410870"/>
            <a:ext cx="199696" cy="197996"/>
          </a:xfrm>
          <a:prstGeom prst="teardrop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874AE6A-E060-498D-881A-DF0F65C586A3}"/>
              </a:ext>
            </a:extLst>
          </p:cNvPr>
          <p:cNvSpPr/>
          <p:nvPr/>
        </p:nvSpPr>
        <p:spPr>
          <a:xfrm>
            <a:off x="9375083" y="1875539"/>
            <a:ext cx="1317508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26FBC61-D448-4806-AC02-03C4FF7A4C10}"/>
              </a:ext>
            </a:extLst>
          </p:cNvPr>
          <p:cNvGrpSpPr>
            <a:grpSpLocks noChangeAspect="1"/>
          </p:cNvGrpSpPr>
          <p:nvPr/>
        </p:nvGrpSpPr>
        <p:grpSpPr>
          <a:xfrm>
            <a:off x="9714153" y="1562746"/>
            <a:ext cx="447483" cy="900000"/>
            <a:chOff x="2841453" y="539409"/>
            <a:chExt cx="653773" cy="1314907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21803CB3-97F3-4187-86EE-047288F3CD56}"/>
                </a:ext>
              </a:extLst>
            </p:cNvPr>
            <p:cNvSpPr/>
            <p:nvPr/>
          </p:nvSpPr>
          <p:spPr>
            <a:xfrm>
              <a:off x="2980505" y="897701"/>
              <a:ext cx="102688" cy="614938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F70DE32-7054-455E-8824-7B3027BF8D37}"/>
                </a:ext>
              </a:extLst>
            </p:cNvPr>
            <p:cNvSpPr/>
            <p:nvPr/>
          </p:nvSpPr>
          <p:spPr>
            <a:xfrm>
              <a:off x="3253485" y="897701"/>
              <a:ext cx="102688" cy="614938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828FF9EE-F5C9-40DB-8902-2B16D29ECCDA}"/>
                </a:ext>
              </a:extLst>
            </p:cNvPr>
            <p:cNvSpPr/>
            <p:nvPr/>
          </p:nvSpPr>
          <p:spPr>
            <a:xfrm>
              <a:off x="2915751" y="1260316"/>
              <a:ext cx="205377" cy="593564"/>
            </a:xfrm>
            <a:prstGeom prst="ellipse">
              <a:avLst/>
            </a:prstGeom>
            <a:solidFill>
              <a:srgbClr val="0432FF"/>
            </a:solidFill>
            <a:ln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F90E05D4-0942-4F7D-8964-795F167692BD}"/>
                </a:ext>
              </a:extLst>
            </p:cNvPr>
            <p:cNvSpPr/>
            <p:nvPr/>
          </p:nvSpPr>
          <p:spPr>
            <a:xfrm>
              <a:off x="3191616" y="1260316"/>
              <a:ext cx="205377" cy="594000"/>
            </a:xfrm>
            <a:prstGeom prst="ellipse">
              <a:avLst/>
            </a:prstGeom>
            <a:solidFill>
              <a:srgbClr val="0432FF"/>
            </a:solidFill>
            <a:ln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58" name="Pie 73">
              <a:extLst>
                <a:ext uri="{FF2B5EF4-FFF2-40B4-BE49-F238E27FC236}">
                  <a16:creationId xmlns:a16="http://schemas.microsoft.com/office/drawing/2014/main" id="{650D6FC6-66B5-4F5F-9871-71F8DF38674A}"/>
                </a:ext>
              </a:extLst>
            </p:cNvPr>
            <p:cNvSpPr/>
            <p:nvPr/>
          </p:nvSpPr>
          <p:spPr>
            <a:xfrm rot="18748666">
              <a:off x="2855376" y="525486"/>
              <a:ext cx="364039" cy="391885"/>
            </a:xfrm>
            <a:prstGeom prst="pi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/>
                </a:solidFill>
              </a:endParaRPr>
            </a:p>
          </p:txBody>
        </p:sp>
        <p:sp>
          <p:nvSpPr>
            <p:cNvPr id="59" name="Pie 74">
              <a:extLst>
                <a:ext uri="{FF2B5EF4-FFF2-40B4-BE49-F238E27FC236}">
                  <a16:creationId xmlns:a16="http://schemas.microsoft.com/office/drawing/2014/main" id="{9169E6D7-5CA3-4793-8B55-F3EC2F63CA45}"/>
                </a:ext>
              </a:extLst>
            </p:cNvPr>
            <p:cNvSpPr/>
            <p:nvPr/>
          </p:nvSpPr>
          <p:spPr>
            <a:xfrm rot="18748666">
              <a:off x="3117264" y="525486"/>
              <a:ext cx="364039" cy="391885"/>
            </a:xfrm>
            <a:prstGeom prst="pi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/>
                </a:solidFill>
              </a:endParaRPr>
            </a:p>
          </p:txBody>
        </p:sp>
      </p:grpSp>
      <p:sp>
        <p:nvSpPr>
          <p:cNvPr id="60" name="Oval 59">
            <a:extLst>
              <a:ext uri="{FF2B5EF4-FFF2-40B4-BE49-F238E27FC236}">
                <a16:creationId xmlns:a16="http://schemas.microsoft.com/office/drawing/2014/main" id="{E66038BF-E429-4F13-A1F0-F6EDEF44ADAA}"/>
              </a:ext>
            </a:extLst>
          </p:cNvPr>
          <p:cNvSpPr/>
          <p:nvPr/>
        </p:nvSpPr>
        <p:spPr>
          <a:xfrm>
            <a:off x="9061928" y="2673199"/>
            <a:ext cx="949688" cy="325015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000000"/>
                </a:solidFill>
              </a:rPr>
              <a:t>GRB-2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D3C19986-0B78-4524-86FE-CC6EB4040628}"/>
              </a:ext>
            </a:extLst>
          </p:cNvPr>
          <p:cNvSpPr/>
          <p:nvPr/>
        </p:nvSpPr>
        <p:spPr>
          <a:xfrm>
            <a:off x="9840869" y="2679684"/>
            <a:ext cx="949685" cy="325015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000000"/>
                </a:solidFill>
              </a:rPr>
              <a:t>SOS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702F6D30-C2C5-46DB-80BD-B417EB8FB4B6}"/>
              </a:ext>
            </a:extLst>
          </p:cNvPr>
          <p:cNvSpPr/>
          <p:nvPr/>
        </p:nvSpPr>
        <p:spPr>
          <a:xfrm>
            <a:off x="9491306" y="3260098"/>
            <a:ext cx="849600" cy="171527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000000"/>
                </a:solidFill>
              </a:rPr>
              <a:t>RAS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380D8828-5005-4047-9149-22C42E0CCB1C}"/>
              </a:ext>
            </a:extLst>
          </p:cNvPr>
          <p:cNvSpPr/>
          <p:nvPr/>
        </p:nvSpPr>
        <p:spPr>
          <a:xfrm>
            <a:off x="9491306" y="4188371"/>
            <a:ext cx="849599" cy="168776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err="1">
                <a:solidFill>
                  <a:srgbClr val="000000"/>
                </a:solidFill>
              </a:rPr>
              <a:t>pMEK</a:t>
            </a: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942646A2-D576-41DE-8FCD-C1C9424778A0}"/>
              </a:ext>
            </a:extLst>
          </p:cNvPr>
          <p:cNvSpPr/>
          <p:nvPr/>
        </p:nvSpPr>
        <p:spPr>
          <a:xfrm>
            <a:off x="9491306" y="4661787"/>
            <a:ext cx="849594" cy="168767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err="1">
                <a:solidFill>
                  <a:srgbClr val="000000"/>
                </a:solidFill>
              </a:rPr>
              <a:t>pERK</a:t>
            </a: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C705FD8-E082-4FFD-9737-9A0899298C2C}"/>
              </a:ext>
            </a:extLst>
          </p:cNvPr>
          <p:cNvSpPr txBox="1"/>
          <p:nvPr/>
        </p:nvSpPr>
        <p:spPr>
          <a:xfrm>
            <a:off x="8903324" y="5042784"/>
            <a:ext cx="29137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Cell proliferation</a:t>
            </a:r>
          </a:p>
          <a:p>
            <a:r>
              <a:rPr lang="en-US" b="1" dirty="0"/>
              <a:t>Resistant to Vemurafenib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A5AD2480-D62B-4F6A-BF5B-6CAD2E8BBF3B}"/>
              </a:ext>
            </a:extLst>
          </p:cNvPr>
          <p:cNvCxnSpPr>
            <a:cxnSpLocks/>
          </p:cNvCxnSpPr>
          <p:nvPr/>
        </p:nvCxnSpPr>
        <p:spPr>
          <a:xfrm>
            <a:off x="9921765" y="2472175"/>
            <a:ext cx="0" cy="216000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5CB112B2-F027-4442-AB2E-F3A7411DCE92}"/>
              </a:ext>
            </a:extLst>
          </p:cNvPr>
          <p:cNvCxnSpPr>
            <a:cxnSpLocks/>
          </p:cNvCxnSpPr>
          <p:nvPr/>
        </p:nvCxnSpPr>
        <p:spPr>
          <a:xfrm>
            <a:off x="9921765" y="3003950"/>
            <a:ext cx="0" cy="216000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A0871994-CDB9-43C2-B222-04B12FCB89C8}"/>
              </a:ext>
            </a:extLst>
          </p:cNvPr>
          <p:cNvCxnSpPr>
            <a:cxnSpLocks/>
          </p:cNvCxnSpPr>
          <p:nvPr/>
        </p:nvCxnSpPr>
        <p:spPr>
          <a:xfrm>
            <a:off x="9921765" y="3477357"/>
            <a:ext cx="0" cy="216000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449D7DAE-2782-4C40-BF5B-7F111C14B662}"/>
              </a:ext>
            </a:extLst>
          </p:cNvPr>
          <p:cNvCxnSpPr>
            <a:cxnSpLocks/>
          </p:cNvCxnSpPr>
          <p:nvPr/>
        </p:nvCxnSpPr>
        <p:spPr>
          <a:xfrm>
            <a:off x="9921765" y="3934556"/>
            <a:ext cx="0" cy="216000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53A581BC-AF66-4749-B661-8CB4426650B8}"/>
              </a:ext>
            </a:extLst>
          </p:cNvPr>
          <p:cNvCxnSpPr>
            <a:cxnSpLocks/>
          </p:cNvCxnSpPr>
          <p:nvPr/>
        </p:nvCxnSpPr>
        <p:spPr>
          <a:xfrm>
            <a:off x="9921765" y="4398239"/>
            <a:ext cx="0" cy="216000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214CBCD6-5914-4455-A63E-D10A274EE07E}"/>
              </a:ext>
            </a:extLst>
          </p:cNvPr>
          <p:cNvCxnSpPr>
            <a:cxnSpLocks/>
          </p:cNvCxnSpPr>
          <p:nvPr/>
        </p:nvCxnSpPr>
        <p:spPr>
          <a:xfrm>
            <a:off x="9921765" y="4878841"/>
            <a:ext cx="0" cy="216000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ardrop 71">
            <a:extLst>
              <a:ext uri="{FF2B5EF4-FFF2-40B4-BE49-F238E27FC236}">
                <a16:creationId xmlns:a16="http://schemas.microsoft.com/office/drawing/2014/main" id="{F3F025FF-9F42-4AA4-8ACB-D1450DED0ED4}"/>
              </a:ext>
            </a:extLst>
          </p:cNvPr>
          <p:cNvSpPr/>
          <p:nvPr/>
        </p:nvSpPr>
        <p:spPr>
          <a:xfrm rot="8094261">
            <a:off x="9925550" y="1417117"/>
            <a:ext cx="199696" cy="197996"/>
          </a:xfrm>
          <a:prstGeom prst="teardrop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470F1F6E-A9C6-48E7-B8FD-B3CF79067E6C}"/>
              </a:ext>
            </a:extLst>
          </p:cNvPr>
          <p:cNvSpPr/>
          <p:nvPr/>
        </p:nvSpPr>
        <p:spPr>
          <a:xfrm>
            <a:off x="9777019" y="3707227"/>
            <a:ext cx="1644941" cy="198360"/>
          </a:xfrm>
          <a:prstGeom prst="ellipse">
            <a:avLst/>
          </a:prstGeom>
          <a:pattFill prst="wdUpDiag">
            <a:fgClr>
              <a:schemeClr val="accent3">
                <a:lumMod val="40000"/>
                <a:lumOff val="60000"/>
              </a:schemeClr>
            </a:fgClr>
            <a:bgClr>
              <a:schemeClr val="bg1"/>
            </a:bgClr>
          </a:patt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BRAF</a:t>
            </a:r>
            <a:r>
              <a:rPr lang="en-US" sz="1200" baseline="30000" dirty="0">
                <a:solidFill>
                  <a:srgbClr val="000000"/>
                </a:solidFill>
              </a:rPr>
              <a:t>V600E:</a:t>
            </a:r>
            <a:r>
              <a:rPr lang="el-GR" sz="1200" baseline="30000" dirty="0">
                <a:solidFill>
                  <a:srgbClr val="000000"/>
                </a:solidFill>
              </a:rPr>
              <a:t>Δ</a:t>
            </a:r>
            <a:r>
              <a:rPr lang="en-US" sz="1200" baseline="30000" dirty="0">
                <a:solidFill>
                  <a:srgbClr val="000000"/>
                </a:solidFill>
              </a:rPr>
              <a:t>Exons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03185FA-C715-4D64-AD30-05D3726B9BCC}"/>
              </a:ext>
            </a:extLst>
          </p:cNvPr>
          <p:cNvSpPr txBox="1"/>
          <p:nvPr/>
        </p:nvSpPr>
        <p:spPr>
          <a:xfrm>
            <a:off x="9291522" y="1504876"/>
            <a:ext cx="422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000000"/>
                </a:solidFill>
              </a:rPr>
              <a:t>RTK</a:t>
            </a:r>
          </a:p>
        </p:txBody>
      </p:sp>
      <p:sp>
        <p:nvSpPr>
          <p:cNvPr id="75" name="Teardrop 74">
            <a:extLst>
              <a:ext uri="{FF2B5EF4-FFF2-40B4-BE49-F238E27FC236}">
                <a16:creationId xmlns:a16="http://schemas.microsoft.com/office/drawing/2014/main" id="{E768F33E-0360-437F-9D08-ABFD8A692C16}"/>
              </a:ext>
            </a:extLst>
          </p:cNvPr>
          <p:cNvSpPr/>
          <p:nvPr/>
        </p:nvSpPr>
        <p:spPr>
          <a:xfrm rot="8094261">
            <a:off x="9744317" y="1417117"/>
            <a:ext cx="199696" cy="197996"/>
          </a:xfrm>
          <a:prstGeom prst="teardrop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315A9186-DAF8-4F54-B010-BD7FC01FB8A6}"/>
              </a:ext>
            </a:extLst>
          </p:cNvPr>
          <p:cNvSpPr/>
          <p:nvPr/>
        </p:nvSpPr>
        <p:spPr>
          <a:xfrm>
            <a:off x="8414814" y="3707227"/>
            <a:ext cx="1644941" cy="198360"/>
          </a:xfrm>
          <a:prstGeom prst="ellipse">
            <a:avLst/>
          </a:prstGeom>
          <a:pattFill prst="wdUpDiag">
            <a:fgClr>
              <a:schemeClr val="accent3">
                <a:lumMod val="40000"/>
                <a:lumOff val="60000"/>
              </a:schemeClr>
            </a:fgClr>
            <a:bgClr>
              <a:schemeClr val="bg1"/>
            </a:bgClr>
          </a:patt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BRAF</a:t>
            </a:r>
            <a:r>
              <a:rPr lang="en-US" sz="1200" baseline="30000" dirty="0">
                <a:solidFill>
                  <a:srgbClr val="000000"/>
                </a:solidFill>
              </a:rPr>
              <a:t>V600E:</a:t>
            </a:r>
            <a:r>
              <a:rPr lang="el-GR" sz="1200" baseline="30000" dirty="0">
                <a:solidFill>
                  <a:srgbClr val="000000"/>
                </a:solidFill>
              </a:rPr>
              <a:t>Δ</a:t>
            </a:r>
            <a:r>
              <a:rPr lang="en-US" sz="1200" baseline="30000" dirty="0">
                <a:solidFill>
                  <a:srgbClr val="000000"/>
                </a:solidFill>
              </a:rPr>
              <a:t>Exons</a:t>
            </a:r>
          </a:p>
        </p:txBody>
      </p:sp>
      <p:sp>
        <p:nvSpPr>
          <p:cNvPr id="78" name="Title 1">
            <a:extLst>
              <a:ext uri="{FF2B5EF4-FFF2-40B4-BE49-F238E27FC236}">
                <a16:creationId xmlns:a16="http://schemas.microsoft.com/office/drawing/2014/main" id="{09E7C796-F89F-4BD0-BE44-4534E56EBFD3}"/>
              </a:ext>
            </a:extLst>
          </p:cNvPr>
          <p:cNvSpPr txBox="1">
            <a:spLocks/>
          </p:cNvSpPr>
          <p:nvPr/>
        </p:nvSpPr>
        <p:spPr>
          <a:xfrm>
            <a:off x="3190972" y="250825"/>
            <a:ext cx="5815868" cy="7135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sz="3200" dirty="0">
                <a:solidFill>
                  <a:srgbClr val="00B0F0"/>
                </a:solidFill>
              </a:rPr>
              <a:t>BRAF Dependent Oncogenesis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5884F33-482F-4073-B93E-6908458C2FFE}"/>
              </a:ext>
            </a:extLst>
          </p:cNvPr>
          <p:cNvSpPr txBox="1"/>
          <p:nvPr/>
        </p:nvSpPr>
        <p:spPr>
          <a:xfrm>
            <a:off x="844758" y="914426"/>
            <a:ext cx="19860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j-lt"/>
              </a:rPr>
              <a:t>BRAF</a:t>
            </a:r>
            <a:r>
              <a:rPr lang="en-US" sz="2000" baseline="30000" dirty="0">
                <a:latin typeface="+mj-lt"/>
              </a:rPr>
              <a:t>WT</a:t>
            </a:r>
            <a:r>
              <a:rPr lang="en-US" sz="2000" dirty="0">
                <a:latin typeface="+mj-lt"/>
              </a:rPr>
              <a:t> - dimer</a:t>
            </a:r>
            <a:endParaRPr lang="en-GB" sz="2000" dirty="0">
              <a:latin typeface="+mj-lt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53DC9B05-A659-4CFD-B3B9-66C879163C1B}"/>
              </a:ext>
            </a:extLst>
          </p:cNvPr>
          <p:cNvSpPr txBox="1"/>
          <p:nvPr/>
        </p:nvSpPr>
        <p:spPr>
          <a:xfrm>
            <a:off x="4586017" y="914426"/>
            <a:ext cx="26693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j-lt"/>
              </a:rPr>
              <a:t>BRAF</a:t>
            </a:r>
            <a:r>
              <a:rPr lang="en-US" sz="2000" baseline="30000" dirty="0">
                <a:latin typeface="+mj-lt"/>
              </a:rPr>
              <a:t>V600E</a:t>
            </a:r>
            <a:r>
              <a:rPr lang="en-US" sz="2000" dirty="0">
                <a:latin typeface="+mj-lt"/>
              </a:rPr>
              <a:t> - monomer</a:t>
            </a:r>
            <a:endParaRPr lang="en-GB" sz="2000" dirty="0">
              <a:latin typeface="+mj-lt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824B618-7F0C-4FC3-BDA6-65294F800230}"/>
              </a:ext>
            </a:extLst>
          </p:cNvPr>
          <p:cNvSpPr txBox="1"/>
          <p:nvPr/>
        </p:nvSpPr>
        <p:spPr>
          <a:xfrm>
            <a:off x="8562500" y="914426"/>
            <a:ext cx="34805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j-lt"/>
              </a:rPr>
              <a:t>BRAF</a:t>
            </a:r>
            <a:r>
              <a:rPr lang="en-US" sz="2000" baseline="30000" dirty="0">
                <a:latin typeface="+mj-lt"/>
              </a:rPr>
              <a:t>V600E:</a:t>
            </a:r>
            <a:r>
              <a:rPr lang="el-GR" sz="2000" baseline="30000" dirty="0">
                <a:latin typeface="+mj-lt"/>
              </a:rPr>
              <a:t>Δ</a:t>
            </a:r>
            <a:r>
              <a:rPr lang="en-US" sz="2000" baseline="30000" dirty="0">
                <a:latin typeface="+mj-lt"/>
              </a:rPr>
              <a:t>Internal Exons</a:t>
            </a:r>
            <a:r>
              <a:rPr lang="en-US" sz="2000" dirty="0">
                <a:latin typeface="+mj-lt"/>
              </a:rPr>
              <a:t> – dimer</a:t>
            </a:r>
            <a:endParaRPr lang="en-GB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0786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/>
      <p:bldP spid="72" grpId="0" animBg="1"/>
      <p:bldP spid="73" grpId="0" animBg="1"/>
      <p:bldP spid="74" grpId="0"/>
      <p:bldP spid="75" grpId="0" animBg="1"/>
      <p:bldP spid="76" grpId="0" animBg="1"/>
      <p:bldP spid="8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95">
            <a:extLst>
              <a:ext uri="{FF2B5EF4-FFF2-40B4-BE49-F238E27FC236}">
                <a16:creationId xmlns:a16="http://schemas.microsoft.com/office/drawing/2014/main" id="{FE5A62BA-BF03-114E-B509-7C53BC4F6EC6}"/>
              </a:ext>
            </a:extLst>
          </p:cNvPr>
          <p:cNvSpPr txBox="1"/>
          <p:nvPr/>
        </p:nvSpPr>
        <p:spPr>
          <a:xfrm>
            <a:off x="30841" y="1073188"/>
            <a:ext cx="12161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>
                <a:latin typeface="+mj-lt"/>
              </a:rPr>
              <a:t>BRAF</a:t>
            </a:r>
            <a:r>
              <a:rPr lang="el-GR" sz="2000" baseline="30000">
                <a:latin typeface="+mj-lt"/>
              </a:rPr>
              <a:t>Δ</a:t>
            </a:r>
            <a:r>
              <a:rPr lang="en-US" sz="2000" baseline="30000">
                <a:latin typeface="+mj-lt"/>
              </a:rPr>
              <a:t>Internal Exons </a:t>
            </a:r>
            <a:r>
              <a:rPr lang="en-US" sz="2000">
                <a:latin typeface="+mj-lt"/>
              </a:rPr>
              <a:t>are a common mechanism of resistance to BRAF</a:t>
            </a:r>
            <a:r>
              <a:rPr lang="en-US" sz="2000" baseline="30000">
                <a:latin typeface="+mj-lt"/>
              </a:rPr>
              <a:t>V600E</a:t>
            </a:r>
            <a:r>
              <a:rPr lang="en-US" sz="2000">
                <a:latin typeface="+mj-lt"/>
              </a:rPr>
              <a:t> inhibitors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C191BF-7D41-C74E-882B-B12D37DBF52E}"/>
              </a:ext>
            </a:extLst>
          </p:cNvPr>
          <p:cNvSpPr txBox="1"/>
          <p:nvPr/>
        </p:nvSpPr>
        <p:spPr>
          <a:xfrm>
            <a:off x="7638963" y="6386682"/>
            <a:ext cx="4539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err="1"/>
              <a:t>Poulikakos</a:t>
            </a:r>
            <a:r>
              <a:rPr lang="en-GB" sz="1200"/>
              <a:t>, P.I. </a:t>
            </a:r>
            <a:r>
              <a:rPr lang="en-GB" sz="1200" i="1"/>
              <a:t>et.al</a:t>
            </a:r>
            <a:r>
              <a:rPr lang="en-GB" sz="1200"/>
              <a:t>. 2011. </a:t>
            </a:r>
            <a:r>
              <a:rPr lang="en-GB" sz="1200" i="1"/>
              <a:t>Nature.</a:t>
            </a:r>
            <a:r>
              <a:rPr lang="en-GB" sz="1200"/>
              <a:t> </a:t>
            </a:r>
            <a:r>
              <a:rPr lang="en-GB" sz="1200" b="1"/>
              <a:t>480: </a:t>
            </a:r>
            <a:r>
              <a:rPr lang="en-GB" sz="1200"/>
              <a:t>388-391.</a:t>
            </a:r>
          </a:p>
          <a:p>
            <a:r>
              <a:rPr lang="en-GB" sz="1200"/>
              <a:t>Tung, J.K. et.al. 2020. </a:t>
            </a:r>
            <a:r>
              <a:rPr lang="en-GB" sz="1200" i="1"/>
              <a:t>Cold Spring </a:t>
            </a:r>
            <a:r>
              <a:rPr lang="en-GB" sz="1200" i="1" err="1"/>
              <a:t>Harb</a:t>
            </a:r>
            <a:r>
              <a:rPr lang="en-GB" sz="1200" i="1"/>
              <a:t> Mol Case Stud.</a:t>
            </a:r>
            <a:r>
              <a:rPr lang="en-GB" sz="1200"/>
              <a:t> </a:t>
            </a:r>
            <a:r>
              <a:rPr lang="en-GB" sz="1200" b="1"/>
              <a:t>6: </a:t>
            </a:r>
            <a:r>
              <a:rPr lang="en-GB" sz="1200"/>
              <a:t>a005140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34C05FA-A8CB-5649-8C22-9DB1BC0CD902}"/>
              </a:ext>
            </a:extLst>
          </p:cNvPr>
          <p:cNvGrpSpPr/>
          <p:nvPr/>
        </p:nvGrpSpPr>
        <p:grpSpPr>
          <a:xfrm>
            <a:off x="370306" y="1942514"/>
            <a:ext cx="4916821" cy="2994676"/>
            <a:chOff x="370306" y="1754944"/>
            <a:chExt cx="4916821" cy="2994676"/>
          </a:xfrm>
        </p:grpSpPr>
        <p:pic>
          <p:nvPicPr>
            <p:cNvPr id="8" name="Picture 138">
              <a:extLst>
                <a:ext uri="{FF2B5EF4-FFF2-40B4-BE49-F238E27FC236}">
                  <a16:creationId xmlns:a16="http://schemas.microsoft.com/office/drawing/2014/main" id="{54D9012A-6E47-7442-90D4-DD9B1473BFF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902" b="1"/>
            <a:stretch/>
          </p:blipFill>
          <p:spPr bwMode="auto">
            <a:xfrm>
              <a:off x="370306" y="2793070"/>
              <a:ext cx="4916821" cy="1956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D88281C-5243-EA4D-B9AE-03B57799D82F}"/>
                </a:ext>
              </a:extLst>
            </p:cNvPr>
            <p:cNvSpPr txBox="1"/>
            <p:nvPr/>
          </p:nvSpPr>
          <p:spPr>
            <a:xfrm>
              <a:off x="373766" y="1754944"/>
              <a:ext cx="47838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latin typeface="+mj-lt"/>
                </a:rPr>
                <a:t>Melanoma patients who progressed on Vemurafenib</a:t>
              </a: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426C2800-E0A6-4A29-BC71-C0264026174E}"/>
              </a:ext>
            </a:extLst>
          </p:cNvPr>
          <p:cNvSpPr txBox="1">
            <a:spLocks/>
          </p:cNvSpPr>
          <p:nvPr/>
        </p:nvSpPr>
        <p:spPr>
          <a:xfrm>
            <a:off x="3190972" y="250825"/>
            <a:ext cx="5815868" cy="7135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sz="3200">
                <a:solidFill>
                  <a:srgbClr val="00B0F0"/>
                </a:solidFill>
              </a:rPr>
              <a:t>BRAF Dependent Oncogenesis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0546EC1-5A79-415F-ABC7-29C940B1F90B}"/>
              </a:ext>
            </a:extLst>
          </p:cNvPr>
          <p:cNvGrpSpPr/>
          <p:nvPr/>
        </p:nvGrpSpPr>
        <p:grpSpPr>
          <a:xfrm>
            <a:off x="5601846" y="1956582"/>
            <a:ext cx="6552188" cy="3715272"/>
            <a:chOff x="5626726" y="1956582"/>
            <a:chExt cx="6552188" cy="371527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ADEA43BF-E55C-DF4B-8A2E-7169C0E49745}"/>
                </a:ext>
              </a:extLst>
            </p:cNvPr>
            <p:cNvGrpSpPr/>
            <p:nvPr/>
          </p:nvGrpSpPr>
          <p:grpSpPr>
            <a:xfrm>
              <a:off x="5626726" y="1956582"/>
              <a:ext cx="6552188" cy="3695621"/>
              <a:chOff x="5608795" y="1769012"/>
              <a:chExt cx="6552188" cy="3695621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79B30F00-59AE-6D4C-B303-C53A33838F21}"/>
                  </a:ext>
                </a:extLst>
              </p:cNvPr>
              <p:cNvGrpSpPr/>
              <p:nvPr/>
            </p:nvGrpSpPr>
            <p:grpSpPr>
              <a:xfrm>
                <a:off x="5608795" y="1769012"/>
                <a:ext cx="6552188" cy="2521345"/>
                <a:chOff x="5532595" y="1769012"/>
                <a:chExt cx="6552188" cy="2521345"/>
              </a:xfrm>
            </p:grpSpPr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B8157562-1748-4D4A-A6B3-D1DC06CF67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5393" t="8448" b="19894"/>
                <a:stretch/>
              </p:blipFill>
              <p:spPr>
                <a:xfrm>
                  <a:off x="5532595" y="2795377"/>
                  <a:ext cx="6552188" cy="1494980"/>
                </a:xfrm>
                <a:prstGeom prst="rect">
                  <a:avLst/>
                </a:prstGeom>
              </p:spPr>
            </p:pic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177A7E9-8860-884E-A452-78C30ED24287}"/>
                    </a:ext>
                  </a:extLst>
                </p:cNvPr>
                <p:cNvSpPr txBox="1"/>
                <p:nvPr/>
              </p:nvSpPr>
              <p:spPr>
                <a:xfrm>
                  <a:off x="6099851" y="1769012"/>
                  <a:ext cx="541545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>
                      <a:latin typeface="+mj-lt"/>
                    </a:rPr>
                    <a:t>CRC patient who progressed on Vemurafenib</a:t>
                  </a:r>
                </a:p>
              </p:txBody>
            </p:sp>
          </p:grp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57E4A6B3-F887-1846-82BE-78A5EB0847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b="80974"/>
              <a:stretch/>
            </p:blipFill>
            <p:spPr>
              <a:xfrm>
                <a:off x="6772726" y="4481841"/>
                <a:ext cx="4462179" cy="422174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C948AC59-F267-EE48-874B-5D8DD012DBD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-244" t="39737" r="244" b="41237"/>
              <a:stretch/>
            </p:blipFill>
            <p:spPr>
              <a:xfrm>
                <a:off x="6761840" y="5042459"/>
                <a:ext cx="4462179" cy="422174"/>
              </a:xfrm>
              <a:prstGeom prst="rect">
                <a:avLst/>
              </a:prstGeom>
            </p:spPr>
          </p:pic>
        </p:grp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7DC0276-C99A-4871-8A07-33A3366E08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40227" y="5491550"/>
              <a:ext cx="124281" cy="18030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8027CCA-8A6F-48DB-A6AA-5FB19F21828C}"/>
                </a:ext>
              </a:extLst>
            </p:cNvPr>
            <p:cNvCxnSpPr>
              <a:cxnSpLocks/>
            </p:cNvCxnSpPr>
            <p:nvPr/>
          </p:nvCxnSpPr>
          <p:spPr>
            <a:xfrm>
              <a:off x="9164291" y="5491550"/>
              <a:ext cx="124281" cy="18030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6571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Arrow: Notched Right 76">
            <a:extLst>
              <a:ext uri="{FF2B5EF4-FFF2-40B4-BE49-F238E27FC236}">
                <a16:creationId xmlns:a16="http://schemas.microsoft.com/office/drawing/2014/main" id="{649C27BC-D8BE-41C6-B74A-21979A0B5EE2}"/>
              </a:ext>
            </a:extLst>
          </p:cNvPr>
          <p:cNvSpPr/>
          <p:nvPr/>
        </p:nvSpPr>
        <p:spPr>
          <a:xfrm>
            <a:off x="556530" y="1612131"/>
            <a:ext cx="10439426" cy="1463040"/>
          </a:xfrm>
          <a:prstGeom prst="notchedRightArrow">
            <a:avLst/>
          </a:prstGeom>
        </p:spPr>
        <p:style>
          <a:lnRef idx="0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ADE9CC1A-61A1-428B-89D3-19E38D373AB0}"/>
              </a:ext>
            </a:extLst>
          </p:cNvPr>
          <p:cNvSpPr/>
          <p:nvPr/>
        </p:nvSpPr>
        <p:spPr>
          <a:xfrm>
            <a:off x="3048325" y="2156953"/>
            <a:ext cx="71999" cy="365760"/>
          </a:xfrm>
          <a:prstGeom prst="rect">
            <a:avLst/>
          </a:prstGeom>
          <a:solidFill>
            <a:srgbClr val="0F4C81"/>
          </a:solidFill>
          <a:ln>
            <a:solidFill>
              <a:srgbClr val="0F4C8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5C35AEBA-3C23-41D7-ABF3-00E4FABC9486}"/>
              </a:ext>
            </a:extLst>
          </p:cNvPr>
          <p:cNvSpPr/>
          <p:nvPr/>
        </p:nvSpPr>
        <p:spPr>
          <a:xfrm>
            <a:off x="6606744" y="2168683"/>
            <a:ext cx="71999" cy="365760"/>
          </a:xfrm>
          <a:prstGeom prst="rect">
            <a:avLst/>
          </a:prstGeom>
          <a:solidFill>
            <a:srgbClr val="0F4C81"/>
          </a:solidFill>
          <a:ln>
            <a:solidFill>
              <a:srgbClr val="0F4C8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9E357B57-D7A1-4923-A626-A7E9D31951CF}"/>
              </a:ext>
            </a:extLst>
          </p:cNvPr>
          <p:cNvSpPr/>
          <p:nvPr/>
        </p:nvSpPr>
        <p:spPr>
          <a:xfrm>
            <a:off x="9704068" y="1765424"/>
            <a:ext cx="1724378" cy="1463040"/>
          </a:xfrm>
          <a:custGeom>
            <a:avLst/>
            <a:gdLst>
              <a:gd name="connsiteX0" fmla="*/ 0 w 1742827"/>
              <a:gd name="connsiteY0" fmla="*/ 0 h 1463040"/>
              <a:gd name="connsiteX1" fmla="*/ 1742827 w 1742827"/>
              <a:gd name="connsiteY1" fmla="*/ 0 h 1463040"/>
              <a:gd name="connsiteX2" fmla="*/ 1742827 w 1742827"/>
              <a:gd name="connsiteY2" fmla="*/ 1463040 h 1463040"/>
              <a:gd name="connsiteX3" fmla="*/ 0 w 1742827"/>
              <a:gd name="connsiteY3" fmla="*/ 1463040 h 1463040"/>
              <a:gd name="connsiteX4" fmla="*/ 0 w 1742827"/>
              <a:gd name="connsiteY4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2827" h="1463040">
                <a:moveTo>
                  <a:pt x="0" y="0"/>
                </a:moveTo>
                <a:lnTo>
                  <a:pt x="1742827" y="0"/>
                </a:lnTo>
                <a:lnTo>
                  <a:pt x="1742827" y="1463040"/>
                </a:lnTo>
                <a:lnTo>
                  <a:pt x="0" y="146304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170688" rIns="170688" bIns="170688" numCol="1" spcCol="1270" anchor="b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>
                <a:latin typeface="Franklin Gothic Demi"/>
              </a:rPr>
              <a:t>2021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F5C26920-54CE-4CF3-8B4A-838B9CB95841}"/>
              </a:ext>
            </a:extLst>
          </p:cNvPr>
          <p:cNvSpPr/>
          <p:nvPr/>
        </p:nvSpPr>
        <p:spPr>
          <a:xfrm>
            <a:off x="10250282" y="2156209"/>
            <a:ext cx="71999" cy="365760"/>
          </a:xfrm>
          <a:prstGeom prst="rect">
            <a:avLst/>
          </a:prstGeom>
          <a:solidFill>
            <a:srgbClr val="0F4C81"/>
          </a:solidFill>
          <a:ln>
            <a:solidFill>
              <a:srgbClr val="0F4C8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BA5961F-540E-439F-8C3A-8F845BDDEBB9}"/>
              </a:ext>
            </a:extLst>
          </p:cNvPr>
          <p:cNvCxnSpPr>
            <a:cxnSpLocks/>
            <a:stCxn id="77" idx="1"/>
          </p:cNvCxnSpPr>
          <p:nvPr/>
        </p:nvCxnSpPr>
        <p:spPr>
          <a:xfrm>
            <a:off x="922290" y="2343651"/>
            <a:ext cx="10044000" cy="1"/>
          </a:xfrm>
          <a:prstGeom prst="line">
            <a:avLst/>
          </a:prstGeom>
          <a:ln w="76200">
            <a:solidFill>
              <a:srgbClr val="0F4C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08DA726F-CB2A-48DD-92DF-FFAC65EE69E1}"/>
              </a:ext>
            </a:extLst>
          </p:cNvPr>
          <p:cNvGrpSpPr/>
          <p:nvPr/>
        </p:nvGrpSpPr>
        <p:grpSpPr>
          <a:xfrm>
            <a:off x="492516" y="2377890"/>
            <a:ext cx="1887512" cy="1331911"/>
            <a:chOff x="237866" y="1574678"/>
            <a:chExt cx="1887512" cy="1331911"/>
          </a:xfrm>
        </p:grpSpPr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46060E74-0E23-41DC-97CE-28730E82B807}"/>
                </a:ext>
              </a:extLst>
            </p:cNvPr>
            <p:cNvCxnSpPr>
              <a:cxnSpLocks/>
            </p:cNvCxnSpPr>
            <p:nvPr/>
          </p:nvCxnSpPr>
          <p:spPr>
            <a:xfrm>
              <a:off x="2063134" y="1574678"/>
              <a:ext cx="0" cy="830185"/>
            </a:xfrm>
            <a:prstGeom prst="straightConnector1">
              <a:avLst/>
            </a:prstGeom>
            <a:ln w="57150">
              <a:solidFill>
                <a:schemeClr val="accent2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338C003A-8695-49B0-8981-E8E5FC1E6716}"/>
                </a:ext>
              </a:extLst>
            </p:cNvPr>
            <p:cNvSpPr/>
            <p:nvPr/>
          </p:nvSpPr>
          <p:spPr>
            <a:xfrm>
              <a:off x="306948" y="2393233"/>
              <a:ext cx="1764791" cy="504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E1504013-AFC7-4A3E-9C77-9F5604583EB3}"/>
                </a:ext>
              </a:extLst>
            </p:cNvPr>
            <p:cNvSpPr txBox="1"/>
            <p:nvPr/>
          </p:nvSpPr>
          <p:spPr>
            <a:xfrm>
              <a:off x="237866" y="2383369"/>
              <a:ext cx="18875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Colorectal cancer,</a:t>
              </a:r>
            </a:p>
            <a:p>
              <a:pPr algn="ctr"/>
              <a:r>
                <a:rPr lang="en-US" sz="1400"/>
                <a:t>liver </a:t>
              </a:r>
              <a:r>
                <a:rPr lang="en-US" sz="1400" err="1"/>
                <a:t>mets</a:t>
              </a:r>
              <a:r>
                <a:rPr lang="en-US" sz="1400"/>
                <a:t>. </a:t>
              </a:r>
            </a:p>
          </p:txBody>
        </p:sp>
      </p:grp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06B2FBD8-D68B-4EF4-A979-CD90032C1181}"/>
              </a:ext>
            </a:extLst>
          </p:cNvPr>
          <p:cNvGrpSpPr/>
          <p:nvPr/>
        </p:nvGrpSpPr>
        <p:grpSpPr>
          <a:xfrm>
            <a:off x="4360914" y="2371245"/>
            <a:ext cx="1163129" cy="1350720"/>
            <a:chOff x="3689574" y="1568033"/>
            <a:chExt cx="1163129" cy="1350720"/>
          </a:xfrm>
        </p:grpSpPr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9F05843C-7D81-4806-BD44-14FDBE4FEF11}"/>
                </a:ext>
              </a:extLst>
            </p:cNvPr>
            <p:cNvCxnSpPr>
              <a:cxnSpLocks/>
            </p:cNvCxnSpPr>
            <p:nvPr/>
          </p:nvCxnSpPr>
          <p:spPr>
            <a:xfrm>
              <a:off x="4323780" y="1568033"/>
              <a:ext cx="0" cy="830185"/>
            </a:xfrm>
            <a:prstGeom prst="straightConnector1">
              <a:avLst/>
            </a:prstGeom>
            <a:ln w="57150">
              <a:solidFill>
                <a:schemeClr val="accent2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E8AEA580-D525-4BE9-9A7F-8BE2211C0ACD}"/>
                </a:ext>
              </a:extLst>
            </p:cNvPr>
            <p:cNvSpPr/>
            <p:nvPr/>
          </p:nvSpPr>
          <p:spPr>
            <a:xfrm>
              <a:off x="3689574" y="2383369"/>
              <a:ext cx="1150321" cy="504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FDC6070F-C177-4480-8ECF-52A6D534A0D5}"/>
                </a:ext>
              </a:extLst>
            </p:cNvPr>
            <p:cNvSpPr txBox="1"/>
            <p:nvPr/>
          </p:nvSpPr>
          <p:spPr>
            <a:xfrm>
              <a:off x="3749396" y="2395533"/>
              <a:ext cx="11033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F4C81"/>
                  </a:solidFill>
                </a:rPr>
                <a:t>Lesions sig. reduced</a:t>
              </a:r>
            </a:p>
          </p:txBody>
        </p:sp>
      </p:grp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2E58DA36-9BB7-4192-A6D1-1DEFA3B2A652}"/>
              </a:ext>
            </a:extLst>
          </p:cNvPr>
          <p:cNvGrpSpPr/>
          <p:nvPr/>
        </p:nvGrpSpPr>
        <p:grpSpPr>
          <a:xfrm>
            <a:off x="3944224" y="975004"/>
            <a:ext cx="1564236" cy="1320397"/>
            <a:chOff x="3689574" y="171792"/>
            <a:chExt cx="1564236" cy="1320397"/>
          </a:xfrm>
        </p:grpSpPr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ACE0885E-6477-4E57-B535-2600750A80B8}"/>
                </a:ext>
              </a:extLst>
            </p:cNvPr>
            <p:cNvSpPr/>
            <p:nvPr/>
          </p:nvSpPr>
          <p:spPr>
            <a:xfrm>
              <a:off x="3766258" y="190389"/>
              <a:ext cx="1487552" cy="70830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3722504D-BB21-44DE-B3ED-D705489BB4E7}"/>
                </a:ext>
              </a:extLst>
            </p:cNvPr>
            <p:cNvSpPr txBox="1"/>
            <p:nvPr/>
          </p:nvSpPr>
          <p:spPr>
            <a:xfrm>
              <a:off x="3689574" y="171792"/>
              <a:ext cx="1487552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NZ" sz="1400" b="1" err="1"/>
                <a:t>Encorafenib</a:t>
              </a:r>
              <a:r>
                <a:rPr lang="en-NZ" sz="1400" b="1"/>
                <a:t>, </a:t>
              </a:r>
              <a:r>
                <a:rPr lang="en-NZ" sz="1400" b="1" err="1"/>
                <a:t>binimetinib</a:t>
              </a:r>
              <a:r>
                <a:rPr lang="en-NZ" sz="1400" b="1"/>
                <a:t>, cetuximab</a:t>
              </a:r>
              <a:endParaRPr lang="en-US" sz="1400" b="1"/>
            </a:p>
          </p:txBody>
        </p: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23B3D1E4-A222-4C2B-AF23-15FC29562D22}"/>
                </a:ext>
              </a:extLst>
            </p:cNvPr>
            <p:cNvCxnSpPr>
              <a:cxnSpLocks/>
            </p:cNvCxnSpPr>
            <p:nvPr/>
          </p:nvCxnSpPr>
          <p:spPr>
            <a:xfrm>
              <a:off x="4181739" y="916189"/>
              <a:ext cx="0" cy="57600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F837310A-2C6C-4FF5-8077-9E77E6B606C7}"/>
              </a:ext>
            </a:extLst>
          </p:cNvPr>
          <p:cNvGrpSpPr/>
          <p:nvPr/>
        </p:nvGrpSpPr>
        <p:grpSpPr>
          <a:xfrm>
            <a:off x="2054338" y="2367053"/>
            <a:ext cx="1210832" cy="2250131"/>
            <a:chOff x="1842349" y="1531986"/>
            <a:chExt cx="1210832" cy="2250131"/>
          </a:xfrm>
        </p:grpSpPr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D1685BA0-45BC-4624-A68B-B19AC62649D3}"/>
                </a:ext>
              </a:extLst>
            </p:cNvPr>
            <p:cNvSpPr/>
            <p:nvPr/>
          </p:nvSpPr>
          <p:spPr>
            <a:xfrm>
              <a:off x="1872301" y="3469116"/>
              <a:ext cx="1161259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cxnSp>
          <p:nvCxnSpPr>
            <p:cNvPr id="178" name="Straight Arrow Connector 177">
              <a:extLst>
                <a:ext uri="{FF2B5EF4-FFF2-40B4-BE49-F238E27FC236}">
                  <a16:creationId xmlns:a16="http://schemas.microsoft.com/office/drawing/2014/main" id="{CF4C6A17-D848-42FD-9D5C-308F02E4D904}"/>
                </a:ext>
              </a:extLst>
            </p:cNvPr>
            <p:cNvCxnSpPr>
              <a:cxnSpLocks/>
            </p:cNvCxnSpPr>
            <p:nvPr/>
          </p:nvCxnSpPr>
          <p:spPr>
            <a:xfrm>
              <a:off x="2581186" y="1531986"/>
              <a:ext cx="0" cy="1843200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966A991C-5B28-4782-B67F-810B61816054}"/>
                </a:ext>
              </a:extLst>
            </p:cNvPr>
            <p:cNvSpPr txBox="1"/>
            <p:nvPr/>
          </p:nvSpPr>
          <p:spPr>
            <a:xfrm>
              <a:off x="1842349" y="3474340"/>
              <a:ext cx="12108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/>
                <a:t>BRAF V600E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8CEF534-8E80-4CC0-8ADB-D5F2E793FDF9}"/>
              </a:ext>
            </a:extLst>
          </p:cNvPr>
          <p:cNvGrpSpPr/>
          <p:nvPr/>
        </p:nvGrpSpPr>
        <p:grpSpPr>
          <a:xfrm>
            <a:off x="8619576" y="4360404"/>
            <a:ext cx="2427737" cy="1006342"/>
            <a:chOff x="8648152" y="3557192"/>
            <a:chExt cx="2427737" cy="1006342"/>
          </a:xfrm>
        </p:grpSpPr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71622232-A562-4B47-9E6A-4FD4EDC91EE0}"/>
                </a:ext>
              </a:extLst>
            </p:cNvPr>
            <p:cNvSpPr/>
            <p:nvPr/>
          </p:nvSpPr>
          <p:spPr>
            <a:xfrm>
              <a:off x="8648152" y="3557192"/>
              <a:ext cx="2379819" cy="100634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ADEC6422-BF4B-4BA8-BDB1-A1BDB0BFD162}"/>
                </a:ext>
              </a:extLst>
            </p:cNvPr>
            <p:cNvSpPr txBox="1"/>
            <p:nvPr/>
          </p:nvSpPr>
          <p:spPr>
            <a:xfrm>
              <a:off x="8669417" y="3609427"/>
              <a:ext cx="240647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/>
                <a:t>BRAF V600E</a:t>
              </a:r>
            </a:p>
            <a:p>
              <a:r>
                <a:rPr lang="en-US" sz="1400" b="1"/>
                <a:t>BRAF exons 2-10 deletion</a:t>
              </a:r>
            </a:p>
            <a:p>
              <a:r>
                <a:rPr lang="en-US" sz="1400" b="1"/>
                <a:t>BRIP1 R798*</a:t>
              </a:r>
            </a:p>
            <a:p>
              <a:r>
                <a:rPr lang="en-US" sz="1400" b="1"/>
                <a:t>TP53 559+2T&gt;G (splice)</a:t>
              </a:r>
            </a:p>
          </p:txBody>
        </p:sp>
      </p:grp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084A14B8-4841-D44F-A029-A8D49D3D74B9}"/>
              </a:ext>
            </a:extLst>
          </p:cNvPr>
          <p:cNvCxnSpPr>
            <a:cxnSpLocks/>
          </p:cNvCxnSpPr>
          <p:nvPr/>
        </p:nvCxnSpPr>
        <p:spPr>
          <a:xfrm>
            <a:off x="9833178" y="2415685"/>
            <a:ext cx="0" cy="1842352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8" name="Group 97">
            <a:extLst>
              <a:ext uri="{FF2B5EF4-FFF2-40B4-BE49-F238E27FC236}">
                <a16:creationId xmlns:a16="http://schemas.microsoft.com/office/drawing/2014/main" id="{57E4ABA1-BE24-5647-BF7A-552CBAB74E30}"/>
              </a:ext>
            </a:extLst>
          </p:cNvPr>
          <p:cNvGrpSpPr/>
          <p:nvPr/>
        </p:nvGrpSpPr>
        <p:grpSpPr>
          <a:xfrm>
            <a:off x="8490216" y="2397683"/>
            <a:ext cx="1324365" cy="1537775"/>
            <a:chOff x="8235566" y="1594471"/>
            <a:chExt cx="1324365" cy="1537775"/>
          </a:xfrm>
        </p:grpSpPr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90D2F5D1-6F2A-8145-8E84-DEAFF8D4C0F5}"/>
                </a:ext>
              </a:extLst>
            </p:cNvPr>
            <p:cNvCxnSpPr>
              <a:cxnSpLocks/>
            </p:cNvCxnSpPr>
            <p:nvPr/>
          </p:nvCxnSpPr>
          <p:spPr>
            <a:xfrm>
              <a:off x="8955370" y="1594471"/>
              <a:ext cx="0" cy="830185"/>
            </a:xfrm>
            <a:prstGeom prst="straightConnector1">
              <a:avLst/>
            </a:prstGeom>
            <a:ln w="57150">
              <a:solidFill>
                <a:schemeClr val="accent2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1E0A31AB-A8BB-CB4A-AEEB-60B0E028308A}"/>
                </a:ext>
              </a:extLst>
            </p:cNvPr>
            <p:cNvSpPr/>
            <p:nvPr/>
          </p:nvSpPr>
          <p:spPr>
            <a:xfrm>
              <a:off x="8326277" y="2409807"/>
              <a:ext cx="1150321" cy="7003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B4D0DD26-99A6-4643-ABAB-DB46269D418B}"/>
                </a:ext>
              </a:extLst>
            </p:cNvPr>
            <p:cNvSpPr txBox="1"/>
            <p:nvPr/>
          </p:nvSpPr>
          <p:spPr>
            <a:xfrm>
              <a:off x="8235566" y="2393582"/>
              <a:ext cx="132436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Progressing liver +</a:t>
              </a:r>
            </a:p>
            <a:p>
              <a:pPr algn="ctr"/>
              <a:r>
                <a:rPr lang="en-US" sz="1400"/>
                <a:t>bone </a:t>
              </a:r>
              <a:r>
                <a:rPr lang="en-US" sz="1400" err="1"/>
                <a:t>mets</a:t>
              </a:r>
              <a:endParaRPr lang="en-US" sz="1400"/>
            </a:p>
          </p:txBody>
        </p:sp>
      </p:grpSp>
      <p:sp>
        <p:nvSpPr>
          <p:cNvPr id="111" name="Freeform: Shape 83">
            <a:extLst>
              <a:ext uri="{FF2B5EF4-FFF2-40B4-BE49-F238E27FC236}">
                <a16:creationId xmlns:a16="http://schemas.microsoft.com/office/drawing/2014/main" id="{3CB43F87-E7C9-1544-A860-446049B93F89}"/>
              </a:ext>
            </a:extLst>
          </p:cNvPr>
          <p:cNvSpPr/>
          <p:nvPr/>
        </p:nvSpPr>
        <p:spPr>
          <a:xfrm>
            <a:off x="5518130" y="2521969"/>
            <a:ext cx="1742827" cy="664618"/>
          </a:xfrm>
          <a:custGeom>
            <a:avLst/>
            <a:gdLst>
              <a:gd name="connsiteX0" fmla="*/ 0 w 1742827"/>
              <a:gd name="connsiteY0" fmla="*/ 0 h 1463040"/>
              <a:gd name="connsiteX1" fmla="*/ 1742827 w 1742827"/>
              <a:gd name="connsiteY1" fmla="*/ 0 h 1463040"/>
              <a:gd name="connsiteX2" fmla="*/ 1742827 w 1742827"/>
              <a:gd name="connsiteY2" fmla="*/ 1463040 h 1463040"/>
              <a:gd name="connsiteX3" fmla="*/ 0 w 1742827"/>
              <a:gd name="connsiteY3" fmla="*/ 1463040 h 1463040"/>
              <a:gd name="connsiteX4" fmla="*/ 0 w 1742827"/>
              <a:gd name="connsiteY4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2827" h="1463040">
                <a:moveTo>
                  <a:pt x="0" y="0"/>
                </a:moveTo>
                <a:lnTo>
                  <a:pt x="1742827" y="0"/>
                </a:lnTo>
                <a:lnTo>
                  <a:pt x="1742827" y="1463040"/>
                </a:lnTo>
                <a:lnTo>
                  <a:pt x="0" y="146304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170688" rIns="170688" bIns="170688" numCol="1" spcCol="1270" anchor="t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>
                <a:latin typeface="Franklin Gothic Demi"/>
              </a:rPr>
              <a:t>2020</a:t>
            </a:r>
          </a:p>
        </p:txBody>
      </p:sp>
      <p:sp>
        <p:nvSpPr>
          <p:cNvPr id="112" name="Freeform: Shape 81">
            <a:extLst>
              <a:ext uri="{FF2B5EF4-FFF2-40B4-BE49-F238E27FC236}">
                <a16:creationId xmlns:a16="http://schemas.microsoft.com/office/drawing/2014/main" id="{FEAC064C-ED08-8840-82C1-9624085ADDA4}"/>
              </a:ext>
            </a:extLst>
          </p:cNvPr>
          <p:cNvSpPr/>
          <p:nvPr/>
        </p:nvSpPr>
        <p:spPr>
          <a:xfrm>
            <a:off x="2086467" y="2611001"/>
            <a:ext cx="1561927" cy="583764"/>
          </a:xfrm>
          <a:custGeom>
            <a:avLst/>
            <a:gdLst>
              <a:gd name="connsiteX0" fmla="*/ 0 w 1742827"/>
              <a:gd name="connsiteY0" fmla="*/ 0 h 1463040"/>
              <a:gd name="connsiteX1" fmla="*/ 1742827 w 1742827"/>
              <a:gd name="connsiteY1" fmla="*/ 0 h 1463040"/>
              <a:gd name="connsiteX2" fmla="*/ 1742827 w 1742827"/>
              <a:gd name="connsiteY2" fmla="*/ 1463040 h 1463040"/>
              <a:gd name="connsiteX3" fmla="*/ 0 w 1742827"/>
              <a:gd name="connsiteY3" fmla="*/ 1463040 h 1463040"/>
              <a:gd name="connsiteX4" fmla="*/ 0 w 1742827"/>
              <a:gd name="connsiteY4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2827" h="1463040">
                <a:moveTo>
                  <a:pt x="0" y="0"/>
                </a:moveTo>
                <a:lnTo>
                  <a:pt x="1742827" y="0"/>
                </a:lnTo>
                <a:lnTo>
                  <a:pt x="1742827" y="1463040"/>
                </a:lnTo>
                <a:lnTo>
                  <a:pt x="0" y="146304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170688" rIns="170688" bIns="170688" numCol="1" spcCol="1270" anchor="b" anchorCtr="0">
            <a:noAutofit/>
          </a:bodyPr>
          <a:lstStyle/>
          <a:p>
            <a:pPr marL="0" lvl="0" indent="0" algn="ctr" defTabSz="10668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>
                <a:latin typeface="Franklin Gothic Demi"/>
              </a:rPr>
              <a:t>2019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BE898F4B-A735-4696-8745-BA77603F2FCA}"/>
              </a:ext>
            </a:extLst>
          </p:cNvPr>
          <p:cNvGrpSpPr/>
          <p:nvPr/>
        </p:nvGrpSpPr>
        <p:grpSpPr>
          <a:xfrm>
            <a:off x="8943525" y="1015237"/>
            <a:ext cx="1489873" cy="1284303"/>
            <a:chOff x="4114597" y="190389"/>
            <a:chExt cx="1489873" cy="1284303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49D7EF79-B12E-46D6-83B9-E69FF76E7F04}"/>
                </a:ext>
              </a:extLst>
            </p:cNvPr>
            <p:cNvSpPr/>
            <p:nvPr/>
          </p:nvSpPr>
          <p:spPr>
            <a:xfrm>
              <a:off x="4114597" y="190389"/>
              <a:ext cx="1487552" cy="70830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2997F37B-0B6F-4A75-9C72-21C76DC60807}"/>
                </a:ext>
              </a:extLst>
            </p:cNvPr>
            <p:cNvSpPr txBox="1"/>
            <p:nvPr/>
          </p:nvSpPr>
          <p:spPr>
            <a:xfrm>
              <a:off x="4116918" y="285060"/>
              <a:ext cx="148755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NZ" sz="1400" b="1" err="1"/>
                <a:t>Encorafenib</a:t>
              </a:r>
              <a:r>
                <a:rPr lang="en-NZ" sz="1400" b="1"/>
                <a:t>, cetuximab</a:t>
              </a:r>
              <a:endParaRPr lang="en-US" sz="1400" b="1"/>
            </a:p>
          </p:txBody>
        </p: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BD1DB9D4-D934-4480-B149-7002135B159D}"/>
                </a:ext>
              </a:extLst>
            </p:cNvPr>
            <p:cNvCxnSpPr>
              <a:cxnSpLocks/>
            </p:cNvCxnSpPr>
            <p:nvPr/>
          </p:nvCxnSpPr>
          <p:spPr>
            <a:xfrm>
              <a:off x="4511660" y="898692"/>
              <a:ext cx="0" cy="57600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FA444EC-58BD-4A0A-B6C9-079FEA656AD0}"/>
              </a:ext>
            </a:extLst>
          </p:cNvPr>
          <p:cNvSpPr txBox="1"/>
          <p:nvPr/>
        </p:nvSpPr>
        <p:spPr>
          <a:xfrm>
            <a:off x="1934451" y="5528395"/>
            <a:ext cx="1843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33FF"/>
                </a:solidFill>
                <a:latin typeface="+mj-lt"/>
              </a:rPr>
              <a:t>Oncogene</a:t>
            </a:r>
          </a:p>
          <a:p>
            <a:r>
              <a:rPr lang="en-US" dirty="0">
                <a:solidFill>
                  <a:srgbClr val="3333FF"/>
                </a:solidFill>
                <a:latin typeface="+mj-lt"/>
              </a:rPr>
              <a:t>Driver mutation</a:t>
            </a:r>
            <a:endParaRPr lang="en-GB" dirty="0">
              <a:solidFill>
                <a:srgbClr val="3333FF"/>
              </a:solidFill>
              <a:latin typeface="+mj-lt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E1003567-4E58-42F1-8909-00AF7AE37195}"/>
              </a:ext>
            </a:extLst>
          </p:cNvPr>
          <p:cNvSpPr txBox="1"/>
          <p:nvPr/>
        </p:nvSpPr>
        <p:spPr>
          <a:xfrm>
            <a:off x="8339016" y="5528395"/>
            <a:ext cx="29008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3333FF"/>
                </a:solidFill>
                <a:latin typeface="+mj-lt"/>
              </a:rPr>
              <a:t>Tumour</a:t>
            </a:r>
            <a:r>
              <a:rPr lang="en-US" dirty="0">
                <a:solidFill>
                  <a:srgbClr val="3333FF"/>
                </a:solidFill>
                <a:latin typeface="+mj-lt"/>
              </a:rPr>
              <a:t> suppressor genes</a:t>
            </a:r>
          </a:p>
          <a:p>
            <a:r>
              <a:rPr lang="en-US" dirty="0">
                <a:solidFill>
                  <a:srgbClr val="3333FF"/>
                </a:solidFill>
                <a:latin typeface="+mj-lt"/>
              </a:rPr>
              <a:t>DNA repair pathways</a:t>
            </a:r>
          </a:p>
          <a:p>
            <a:r>
              <a:rPr lang="en-US" dirty="0" err="1">
                <a:solidFill>
                  <a:srgbClr val="3333FF"/>
                </a:solidFill>
                <a:latin typeface="+mj-lt"/>
              </a:rPr>
              <a:t>Tumour</a:t>
            </a:r>
            <a:r>
              <a:rPr lang="en-US" dirty="0">
                <a:solidFill>
                  <a:srgbClr val="3333FF"/>
                </a:solidFill>
                <a:latin typeface="+mj-lt"/>
              </a:rPr>
              <a:t> evolution</a:t>
            </a:r>
          </a:p>
          <a:p>
            <a:r>
              <a:rPr lang="en-US" dirty="0">
                <a:solidFill>
                  <a:srgbClr val="3333FF"/>
                </a:solidFill>
                <a:latin typeface="+mj-lt"/>
              </a:rPr>
              <a:t>Acquired resistance</a:t>
            </a:r>
            <a:endParaRPr lang="en-GB" dirty="0">
              <a:solidFill>
                <a:srgbClr val="3333FF"/>
              </a:solidFill>
              <a:latin typeface="+mj-lt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0D534CD-3844-4F42-ADAE-C812486B3C62}"/>
              </a:ext>
            </a:extLst>
          </p:cNvPr>
          <p:cNvSpPr txBox="1"/>
          <p:nvPr/>
        </p:nvSpPr>
        <p:spPr>
          <a:xfrm>
            <a:off x="2346740" y="126075"/>
            <a:ext cx="1558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33FF"/>
                </a:solidFill>
                <a:latin typeface="+mj-lt"/>
              </a:rPr>
              <a:t>Targeting</a:t>
            </a:r>
          </a:p>
          <a:p>
            <a:r>
              <a:rPr lang="en-US" dirty="0">
                <a:solidFill>
                  <a:srgbClr val="3333FF"/>
                </a:solidFill>
                <a:latin typeface="+mj-lt"/>
              </a:rPr>
              <a:t>angiogenesis</a:t>
            </a:r>
            <a:endParaRPr lang="en-GB" dirty="0">
              <a:solidFill>
                <a:srgbClr val="3333FF"/>
              </a:solidFill>
              <a:latin typeface="+mj-lt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952AA888-82E4-4EF1-8DA8-D364136F6E36}"/>
              </a:ext>
            </a:extLst>
          </p:cNvPr>
          <p:cNvGrpSpPr/>
          <p:nvPr/>
        </p:nvGrpSpPr>
        <p:grpSpPr>
          <a:xfrm>
            <a:off x="2388470" y="988020"/>
            <a:ext cx="1538505" cy="1321762"/>
            <a:chOff x="2133820" y="190389"/>
            <a:chExt cx="1538505" cy="1321762"/>
          </a:xfrm>
        </p:grpSpPr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E93AE0F6-4166-4EDA-8004-7F1B4210BDB8}"/>
                </a:ext>
              </a:extLst>
            </p:cNvPr>
            <p:cNvSpPr/>
            <p:nvPr/>
          </p:nvSpPr>
          <p:spPr>
            <a:xfrm>
              <a:off x="2184773" y="190389"/>
              <a:ext cx="1487552" cy="72006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F473A22E-5CC2-4589-A480-F8D5873296AD}"/>
                </a:ext>
              </a:extLst>
            </p:cNvPr>
            <p:cNvSpPr txBox="1"/>
            <p:nvPr/>
          </p:nvSpPr>
          <p:spPr>
            <a:xfrm>
              <a:off x="2133820" y="241350"/>
              <a:ext cx="147453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err="1"/>
                <a:t>Folfoxiri</a:t>
              </a:r>
              <a:r>
                <a:rPr lang="en-NZ" sz="1400" b="1"/>
                <a:t>+</a:t>
              </a:r>
            </a:p>
            <a:p>
              <a:pPr algn="ctr"/>
              <a:r>
                <a:rPr lang="en-NZ" sz="1400" b="1"/>
                <a:t>bevacizumab</a:t>
              </a:r>
              <a:endParaRPr lang="en-US" sz="1400" b="1"/>
            </a:p>
          </p:txBody>
        </p: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600AE4B1-FC20-488A-9226-A58F0079249D}"/>
                </a:ext>
              </a:extLst>
            </p:cNvPr>
            <p:cNvCxnSpPr>
              <a:cxnSpLocks/>
            </p:cNvCxnSpPr>
            <p:nvPr/>
          </p:nvCxnSpPr>
          <p:spPr>
            <a:xfrm>
              <a:off x="2601592" y="936151"/>
              <a:ext cx="0" cy="57600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41B36BF5-9240-438D-983F-31AB19E4C526}"/>
              </a:ext>
            </a:extLst>
          </p:cNvPr>
          <p:cNvSpPr txBox="1"/>
          <p:nvPr/>
        </p:nvSpPr>
        <p:spPr>
          <a:xfrm>
            <a:off x="3953494" y="126075"/>
            <a:ext cx="1651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333FF"/>
                </a:solidFill>
                <a:latin typeface="+mj-lt"/>
              </a:rPr>
              <a:t>Targeting RTK</a:t>
            </a:r>
            <a:r>
              <a:rPr lang="en-GB" dirty="0">
                <a:solidFill>
                  <a:srgbClr val="3333FF"/>
                </a:solidFill>
                <a:latin typeface="+mj-lt"/>
              </a:rPr>
              <a:t> signalling</a:t>
            </a:r>
            <a:endParaRPr lang="en-US" dirty="0">
              <a:solidFill>
                <a:srgbClr val="3333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97789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8097172-7C8C-4702-A3A4-126F969AB8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1837720"/>
              </p:ext>
            </p:extLst>
          </p:nvPr>
        </p:nvGraphicFramePr>
        <p:xfrm>
          <a:off x="465518" y="488632"/>
          <a:ext cx="10572834" cy="367522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72834">
                  <a:extLst>
                    <a:ext uri="{9D8B030D-6E8A-4147-A177-3AD203B41FA5}">
                      <a16:colId xmlns:a16="http://schemas.microsoft.com/office/drawing/2014/main" val="755232104"/>
                    </a:ext>
                  </a:extLst>
                </a:gridCol>
              </a:tblGrid>
              <a:tr h="521574">
                <a:tc>
                  <a:txBody>
                    <a:bodyPr/>
                    <a:lstStyle/>
                    <a:p>
                      <a:r>
                        <a:rPr lang="en-NZ" sz="2400" b="1" dirty="0">
                          <a:solidFill>
                            <a:schemeClr val="accent1"/>
                          </a:solidFill>
                          <a:latin typeface="+mn-lt"/>
                        </a:rPr>
                        <a:t>Session 4: Cancer Biology in Precision Oncology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8073370"/>
                  </a:ext>
                </a:extLst>
              </a:tr>
              <a:tr h="842464">
                <a:tc>
                  <a:txBody>
                    <a:bodyPr/>
                    <a:lstStyle/>
                    <a:p>
                      <a:pPr marL="0" indent="0" algn="just">
                        <a:buFont typeface="+mj-lt"/>
                        <a:buNone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Case Overview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5728705"/>
                  </a:ext>
                </a:extLst>
              </a:tr>
              <a:tr h="967472">
                <a:tc>
                  <a:txBody>
                    <a:bodyPr/>
                    <a:lstStyle/>
                    <a:p>
                      <a:pPr marL="0" indent="0" algn="just">
                        <a:buFont typeface="+mj-lt"/>
                        <a:buNone/>
                      </a:pPr>
                      <a:r>
                        <a:rPr lang="en-NZ" sz="1800" b="1" dirty="0">
                          <a:solidFill>
                            <a:schemeClr val="tx1"/>
                          </a:solidFill>
                        </a:rPr>
                        <a:t>Hallmarks of Cancer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3525962"/>
                  </a:ext>
                </a:extLst>
              </a:tr>
              <a:tr h="1343711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20000"/>
                        </a:lnSpc>
                        <a:buFont typeface="+mj-lt"/>
                        <a:buNone/>
                      </a:pPr>
                      <a:r>
                        <a:rPr lang="en-NZ" sz="1800" b="1">
                          <a:solidFill>
                            <a:schemeClr val="tx1"/>
                          </a:solidFill>
                          <a:effectLst/>
                        </a:rPr>
                        <a:t>Tumour Evolution and Clonal Heterogeneity</a:t>
                      </a:r>
                    </a:p>
                    <a:p>
                      <a:pPr marL="285750" indent="-285750" algn="just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NZ" sz="1800" b="1">
                          <a:solidFill>
                            <a:schemeClr val="tx1"/>
                          </a:solidFill>
                          <a:effectLst/>
                        </a:rPr>
                        <a:t>Emergence of Therapy Resistance </a:t>
                      </a:r>
                      <a:endParaRPr lang="en-NZ" sz="1800" b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13465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75187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AD41F08-D28B-4B88-820F-E2DC472D8A91}"/>
              </a:ext>
            </a:extLst>
          </p:cNvPr>
          <p:cNvSpPr txBox="1">
            <a:spLocks/>
          </p:cNvSpPr>
          <p:nvPr/>
        </p:nvSpPr>
        <p:spPr>
          <a:xfrm>
            <a:off x="27501" y="1521619"/>
            <a:ext cx="12164499" cy="35141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NZ" dirty="0">
                <a:solidFill>
                  <a:srgbClr val="00B0F0"/>
                </a:solidFill>
              </a:rPr>
            </a:br>
            <a:r>
              <a:rPr lang="en-NZ" dirty="0">
                <a:solidFill>
                  <a:srgbClr val="00B0F0"/>
                </a:solidFill>
              </a:rPr>
              <a:t>Thank you and feedback welcome!</a:t>
            </a:r>
            <a:br>
              <a:rPr lang="en-NZ" dirty="0">
                <a:solidFill>
                  <a:srgbClr val="00B0F0"/>
                </a:solidFill>
              </a:rPr>
            </a:br>
            <a:endParaRPr lang="en-NZ" dirty="0">
              <a:solidFill>
                <a:srgbClr val="00B0F0"/>
              </a:solidFill>
            </a:endParaRPr>
          </a:p>
          <a:p>
            <a:pPr algn="ctr"/>
            <a:br>
              <a:rPr lang="en-NZ" dirty="0">
                <a:solidFill>
                  <a:srgbClr val="00B0F0"/>
                </a:solidFill>
              </a:rPr>
            </a:br>
            <a:r>
              <a:rPr lang="en-NZ" sz="3200" dirty="0">
                <a:solidFill>
                  <a:srgbClr val="00B0F0"/>
                </a:solidFill>
              </a:rPr>
              <a:t>Anassuya Ramachandran</a:t>
            </a:r>
          </a:p>
          <a:p>
            <a:pPr algn="ctr"/>
            <a:r>
              <a:rPr lang="en-NZ" sz="3200" dirty="0">
                <a:solidFill>
                  <a:srgbClr val="00B0F0"/>
                </a:solidFill>
              </a:rPr>
              <a:t>anassuya.ramachandran@auckland.ac.nz</a:t>
            </a:r>
          </a:p>
        </p:txBody>
      </p:sp>
    </p:spTree>
    <p:extLst>
      <p:ext uri="{BB962C8B-B14F-4D97-AF65-F5344CB8AC3E}">
        <p14:creationId xmlns:p14="http://schemas.microsoft.com/office/powerpoint/2010/main" val="3991041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Arrow: Notched Right 76">
            <a:extLst>
              <a:ext uri="{FF2B5EF4-FFF2-40B4-BE49-F238E27FC236}">
                <a16:creationId xmlns:a16="http://schemas.microsoft.com/office/drawing/2014/main" id="{649C27BC-D8BE-41C6-B74A-21979A0B5EE2}"/>
              </a:ext>
            </a:extLst>
          </p:cNvPr>
          <p:cNvSpPr/>
          <p:nvPr/>
        </p:nvSpPr>
        <p:spPr>
          <a:xfrm>
            <a:off x="556530" y="808919"/>
            <a:ext cx="10439426" cy="1463040"/>
          </a:xfrm>
          <a:prstGeom prst="notchedRightArrow">
            <a:avLst/>
          </a:prstGeom>
        </p:spPr>
        <p:style>
          <a:lnRef idx="0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ADE9CC1A-61A1-428B-89D3-19E38D373AB0}"/>
              </a:ext>
            </a:extLst>
          </p:cNvPr>
          <p:cNvSpPr/>
          <p:nvPr/>
        </p:nvSpPr>
        <p:spPr>
          <a:xfrm>
            <a:off x="3048325" y="1353741"/>
            <a:ext cx="71999" cy="365760"/>
          </a:xfrm>
          <a:prstGeom prst="rect">
            <a:avLst/>
          </a:prstGeom>
          <a:solidFill>
            <a:srgbClr val="0F4C81"/>
          </a:solidFill>
          <a:ln>
            <a:solidFill>
              <a:srgbClr val="0F4C8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5C35AEBA-3C23-41D7-ABF3-00E4FABC9486}"/>
              </a:ext>
            </a:extLst>
          </p:cNvPr>
          <p:cNvSpPr/>
          <p:nvPr/>
        </p:nvSpPr>
        <p:spPr>
          <a:xfrm>
            <a:off x="6606744" y="1365471"/>
            <a:ext cx="71999" cy="365760"/>
          </a:xfrm>
          <a:prstGeom prst="rect">
            <a:avLst/>
          </a:prstGeom>
          <a:solidFill>
            <a:srgbClr val="0F4C81"/>
          </a:solidFill>
          <a:ln>
            <a:solidFill>
              <a:srgbClr val="0F4C8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9E357B57-D7A1-4923-A626-A7E9D31951CF}"/>
              </a:ext>
            </a:extLst>
          </p:cNvPr>
          <p:cNvSpPr/>
          <p:nvPr/>
        </p:nvSpPr>
        <p:spPr>
          <a:xfrm>
            <a:off x="9704068" y="962212"/>
            <a:ext cx="1724378" cy="1463040"/>
          </a:xfrm>
          <a:custGeom>
            <a:avLst/>
            <a:gdLst>
              <a:gd name="connsiteX0" fmla="*/ 0 w 1742827"/>
              <a:gd name="connsiteY0" fmla="*/ 0 h 1463040"/>
              <a:gd name="connsiteX1" fmla="*/ 1742827 w 1742827"/>
              <a:gd name="connsiteY1" fmla="*/ 0 h 1463040"/>
              <a:gd name="connsiteX2" fmla="*/ 1742827 w 1742827"/>
              <a:gd name="connsiteY2" fmla="*/ 1463040 h 1463040"/>
              <a:gd name="connsiteX3" fmla="*/ 0 w 1742827"/>
              <a:gd name="connsiteY3" fmla="*/ 1463040 h 1463040"/>
              <a:gd name="connsiteX4" fmla="*/ 0 w 1742827"/>
              <a:gd name="connsiteY4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2827" h="1463040">
                <a:moveTo>
                  <a:pt x="0" y="0"/>
                </a:moveTo>
                <a:lnTo>
                  <a:pt x="1742827" y="0"/>
                </a:lnTo>
                <a:lnTo>
                  <a:pt x="1742827" y="1463040"/>
                </a:lnTo>
                <a:lnTo>
                  <a:pt x="0" y="146304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170688" rIns="170688" bIns="170688" numCol="1" spcCol="1270" anchor="b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>
                <a:latin typeface="Franklin Gothic Demi"/>
              </a:rPr>
              <a:t>2021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F5C26920-54CE-4CF3-8B4A-838B9CB95841}"/>
              </a:ext>
            </a:extLst>
          </p:cNvPr>
          <p:cNvSpPr/>
          <p:nvPr/>
        </p:nvSpPr>
        <p:spPr>
          <a:xfrm>
            <a:off x="10250282" y="1352997"/>
            <a:ext cx="71999" cy="365760"/>
          </a:xfrm>
          <a:prstGeom prst="rect">
            <a:avLst/>
          </a:prstGeom>
          <a:solidFill>
            <a:srgbClr val="0F4C81"/>
          </a:solidFill>
          <a:ln>
            <a:solidFill>
              <a:srgbClr val="0F4C8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BA5961F-540E-439F-8C3A-8F845BDDEBB9}"/>
              </a:ext>
            </a:extLst>
          </p:cNvPr>
          <p:cNvCxnSpPr>
            <a:cxnSpLocks/>
            <a:stCxn id="77" idx="1"/>
          </p:cNvCxnSpPr>
          <p:nvPr/>
        </p:nvCxnSpPr>
        <p:spPr>
          <a:xfrm>
            <a:off x="922290" y="1540439"/>
            <a:ext cx="10044000" cy="1"/>
          </a:xfrm>
          <a:prstGeom prst="line">
            <a:avLst/>
          </a:prstGeom>
          <a:ln w="76200">
            <a:solidFill>
              <a:srgbClr val="0F4C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08DA726F-CB2A-48DD-92DF-FFAC65EE69E1}"/>
              </a:ext>
            </a:extLst>
          </p:cNvPr>
          <p:cNvGrpSpPr/>
          <p:nvPr/>
        </p:nvGrpSpPr>
        <p:grpSpPr>
          <a:xfrm>
            <a:off x="492516" y="1574678"/>
            <a:ext cx="1887512" cy="1331911"/>
            <a:chOff x="237866" y="1574678"/>
            <a:chExt cx="1887512" cy="1331911"/>
          </a:xfrm>
        </p:grpSpPr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46060E74-0E23-41DC-97CE-28730E82B807}"/>
                </a:ext>
              </a:extLst>
            </p:cNvPr>
            <p:cNvCxnSpPr>
              <a:cxnSpLocks/>
            </p:cNvCxnSpPr>
            <p:nvPr/>
          </p:nvCxnSpPr>
          <p:spPr>
            <a:xfrm>
              <a:off x="2063134" y="1574678"/>
              <a:ext cx="0" cy="830185"/>
            </a:xfrm>
            <a:prstGeom prst="straightConnector1">
              <a:avLst/>
            </a:prstGeom>
            <a:ln w="57150">
              <a:solidFill>
                <a:schemeClr val="accent2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338C003A-8695-49B0-8981-E8E5FC1E6716}"/>
                </a:ext>
              </a:extLst>
            </p:cNvPr>
            <p:cNvSpPr/>
            <p:nvPr/>
          </p:nvSpPr>
          <p:spPr>
            <a:xfrm>
              <a:off x="306948" y="2393233"/>
              <a:ext cx="1764791" cy="504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E1504013-AFC7-4A3E-9C77-9F5604583EB3}"/>
                </a:ext>
              </a:extLst>
            </p:cNvPr>
            <p:cNvSpPr txBox="1"/>
            <p:nvPr/>
          </p:nvSpPr>
          <p:spPr>
            <a:xfrm>
              <a:off x="237866" y="2383369"/>
              <a:ext cx="18875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Colorectal cancer,</a:t>
              </a:r>
            </a:p>
            <a:p>
              <a:pPr algn="ctr"/>
              <a:r>
                <a:rPr lang="en-US" sz="1400"/>
                <a:t>liver </a:t>
              </a:r>
              <a:r>
                <a:rPr lang="en-US" sz="1400" err="1"/>
                <a:t>mets</a:t>
              </a:r>
              <a:r>
                <a:rPr lang="en-US" sz="1400"/>
                <a:t>. </a:t>
              </a:r>
            </a:p>
          </p:txBody>
        </p:sp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9D117D1D-4F22-4FB4-9200-C7986EF842D6}"/>
              </a:ext>
            </a:extLst>
          </p:cNvPr>
          <p:cNvGrpSpPr/>
          <p:nvPr/>
        </p:nvGrpSpPr>
        <p:grpSpPr>
          <a:xfrm>
            <a:off x="2388470" y="190389"/>
            <a:ext cx="1538505" cy="1321762"/>
            <a:chOff x="2133820" y="190389"/>
            <a:chExt cx="1538505" cy="1321762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6AAD027D-F3DF-4629-B875-891FF6602087}"/>
                </a:ext>
              </a:extLst>
            </p:cNvPr>
            <p:cNvSpPr/>
            <p:nvPr/>
          </p:nvSpPr>
          <p:spPr>
            <a:xfrm>
              <a:off x="2184773" y="190389"/>
              <a:ext cx="1487552" cy="72006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4E3B135E-9C18-4F4C-AEF0-B137AE691FB4}"/>
                </a:ext>
              </a:extLst>
            </p:cNvPr>
            <p:cNvSpPr txBox="1"/>
            <p:nvPr/>
          </p:nvSpPr>
          <p:spPr>
            <a:xfrm>
              <a:off x="2133820" y="241350"/>
              <a:ext cx="147453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err="1"/>
                <a:t>Folfoxiri</a:t>
              </a:r>
              <a:r>
                <a:rPr lang="en-NZ" sz="1400"/>
                <a:t>+</a:t>
              </a:r>
            </a:p>
            <a:p>
              <a:pPr algn="ctr"/>
              <a:r>
                <a:rPr lang="en-NZ" sz="1400"/>
                <a:t>bevacizumab</a:t>
              </a:r>
              <a:endParaRPr lang="en-US" sz="1400"/>
            </a:p>
          </p:txBody>
        </p: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9E435DF8-613C-42B7-95F0-72D990C14D10}"/>
                </a:ext>
              </a:extLst>
            </p:cNvPr>
            <p:cNvCxnSpPr>
              <a:cxnSpLocks/>
            </p:cNvCxnSpPr>
            <p:nvPr/>
          </p:nvCxnSpPr>
          <p:spPr>
            <a:xfrm>
              <a:off x="2601592" y="936151"/>
              <a:ext cx="0" cy="57600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06B2FBD8-D68B-4EF4-A979-CD90032C1181}"/>
              </a:ext>
            </a:extLst>
          </p:cNvPr>
          <p:cNvGrpSpPr/>
          <p:nvPr/>
        </p:nvGrpSpPr>
        <p:grpSpPr>
          <a:xfrm>
            <a:off x="4360914" y="1568033"/>
            <a:ext cx="1163129" cy="1350720"/>
            <a:chOff x="3689574" y="1568033"/>
            <a:chExt cx="1163129" cy="1350720"/>
          </a:xfrm>
        </p:grpSpPr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9F05843C-7D81-4806-BD44-14FDBE4FEF11}"/>
                </a:ext>
              </a:extLst>
            </p:cNvPr>
            <p:cNvCxnSpPr>
              <a:cxnSpLocks/>
            </p:cNvCxnSpPr>
            <p:nvPr/>
          </p:nvCxnSpPr>
          <p:spPr>
            <a:xfrm>
              <a:off x="4323780" y="1568033"/>
              <a:ext cx="0" cy="830185"/>
            </a:xfrm>
            <a:prstGeom prst="straightConnector1">
              <a:avLst/>
            </a:prstGeom>
            <a:ln w="57150">
              <a:solidFill>
                <a:schemeClr val="accent2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E8AEA580-D525-4BE9-9A7F-8BE2211C0ACD}"/>
                </a:ext>
              </a:extLst>
            </p:cNvPr>
            <p:cNvSpPr/>
            <p:nvPr/>
          </p:nvSpPr>
          <p:spPr>
            <a:xfrm>
              <a:off x="3689574" y="2383369"/>
              <a:ext cx="1150321" cy="504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FDC6070F-C177-4480-8ECF-52A6D534A0D5}"/>
                </a:ext>
              </a:extLst>
            </p:cNvPr>
            <p:cNvSpPr txBox="1"/>
            <p:nvPr/>
          </p:nvSpPr>
          <p:spPr>
            <a:xfrm>
              <a:off x="3749396" y="2395533"/>
              <a:ext cx="11033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Lesions sig. reduced</a:t>
              </a:r>
            </a:p>
          </p:txBody>
        </p:sp>
      </p:grp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2E58DA36-9BB7-4192-A6D1-1DEFA3B2A652}"/>
              </a:ext>
            </a:extLst>
          </p:cNvPr>
          <p:cNvGrpSpPr/>
          <p:nvPr/>
        </p:nvGrpSpPr>
        <p:grpSpPr>
          <a:xfrm>
            <a:off x="4275314" y="164744"/>
            <a:ext cx="1581485" cy="1309948"/>
            <a:chOff x="4020664" y="164744"/>
            <a:chExt cx="1581485" cy="1309948"/>
          </a:xfrm>
        </p:grpSpPr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ACE0885E-6477-4E57-B535-2600750A80B8}"/>
                </a:ext>
              </a:extLst>
            </p:cNvPr>
            <p:cNvSpPr/>
            <p:nvPr/>
          </p:nvSpPr>
          <p:spPr>
            <a:xfrm>
              <a:off x="4114597" y="190389"/>
              <a:ext cx="1487552" cy="70830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3722504D-BB21-44DE-B3ED-D705489BB4E7}"/>
                </a:ext>
              </a:extLst>
            </p:cNvPr>
            <p:cNvSpPr txBox="1"/>
            <p:nvPr/>
          </p:nvSpPr>
          <p:spPr>
            <a:xfrm>
              <a:off x="4020664" y="164744"/>
              <a:ext cx="1487552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NZ" sz="1400" dirty="0" err="1"/>
                <a:t>Encorafenib</a:t>
              </a:r>
              <a:r>
                <a:rPr lang="en-NZ" sz="1400" dirty="0"/>
                <a:t>, </a:t>
              </a:r>
              <a:r>
                <a:rPr lang="en-NZ" sz="1400" dirty="0" err="1"/>
                <a:t>binimetinib</a:t>
              </a:r>
              <a:r>
                <a:rPr lang="en-NZ" sz="1400" dirty="0"/>
                <a:t>, cetuximab</a:t>
              </a:r>
              <a:endParaRPr lang="en-US" sz="1400" dirty="0"/>
            </a:p>
          </p:txBody>
        </p: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23B3D1E4-A222-4C2B-AF23-15FC29562D22}"/>
                </a:ext>
              </a:extLst>
            </p:cNvPr>
            <p:cNvCxnSpPr>
              <a:cxnSpLocks/>
            </p:cNvCxnSpPr>
            <p:nvPr/>
          </p:nvCxnSpPr>
          <p:spPr>
            <a:xfrm>
              <a:off x="4511660" y="898692"/>
              <a:ext cx="0" cy="57600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0EB7C628-AF95-4DD6-BCCA-07E06FE08479}"/>
              </a:ext>
            </a:extLst>
          </p:cNvPr>
          <p:cNvGrpSpPr/>
          <p:nvPr/>
        </p:nvGrpSpPr>
        <p:grpSpPr>
          <a:xfrm>
            <a:off x="7269946" y="186380"/>
            <a:ext cx="1437111" cy="1314662"/>
            <a:chOff x="7072800" y="197489"/>
            <a:chExt cx="1437111" cy="1314662"/>
          </a:xfrm>
        </p:grpSpPr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34A67339-0FF3-429A-928C-8CC782430840}"/>
                </a:ext>
              </a:extLst>
            </p:cNvPr>
            <p:cNvSpPr/>
            <p:nvPr/>
          </p:nvSpPr>
          <p:spPr>
            <a:xfrm>
              <a:off x="7138330" y="197489"/>
              <a:ext cx="1336731" cy="72070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774F939E-4888-4965-BFD1-CB0B7C1A4332}"/>
                </a:ext>
              </a:extLst>
            </p:cNvPr>
            <p:cNvSpPr txBox="1"/>
            <p:nvPr/>
          </p:nvSpPr>
          <p:spPr>
            <a:xfrm>
              <a:off x="7072800" y="281750"/>
              <a:ext cx="1437111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err="1"/>
                <a:t>Folfoxiri</a:t>
              </a:r>
              <a:r>
                <a:rPr lang="en-NZ" sz="1400"/>
                <a:t>+</a:t>
              </a:r>
            </a:p>
            <a:p>
              <a:pPr algn="ctr"/>
              <a:r>
                <a:rPr lang="en-NZ" sz="1400"/>
                <a:t>bevacizumab</a:t>
              </a:r>
              <a:endParaRPr lang="en-US" sz="1400"/>
            </a:p>
          </p:txBody>
        </p:sp>
        <p:cxnSp>
          <p:nvCxnSpPr>
            <p:cNvPr id="150" name="Straight Arrow Connector 149">
              <a:extLst>
                <a:ext uri="{FF2B5EF4-FFF2-40B4-BE49-F238E27FC236}">
                  <a16:creationId xmlns:a16="http://schemas.microsoft.com/office/drawing/2014/main" id="{7E802BD9-636D-4DBC-BB14-E404929E8A40}"/>
                </a:ext>
              </a:extLst>
            </p:cNvPr>
            <p:cNvCxnSpPr>
              <a:cxnSpLocks/>
            </p:cNvCxnSpPr>
            <p:nvPr/>
          </p:nvCxnSpPr>
          <p:spPr>
            <a:xfrm>
              <a:off x="7549422" y="936151"/>
              <a:ext cx="1" cy="57600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F837310A-2C6C-4FF5-8077-9E77E6B606C7}"/>
              </a:ext>
            </a:extLst>
          </p:cNvPr>
          <p:cNvGrpSpPr/>
          <p:nvPr/>
        </p:nvGrpSpPr>
        <p:grpSpPr>
          <a:xfrm>
            <a:off x="1857513" y="1524270"/>
            <a:ext cx="1463146" cy="4118829"/>
            <a:chOff x="1645524" y="1489122"/>
            <a:chExt cx="1463146" cy="4118829"/>
          </a:xfrm>
        </p:grpSpPr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D1685BA0-45BC-4624-A68B-B19AC62649D3}"/>
                </a:ext>
              </a:extLst>
            </p:cNvPr>
            <p:cNvSpPr/>
            <p:nvPr/>
          </p:nvSpPr>
          <p:spPr>
            <a:xfrm>
              <a:off x="1670371" y="5294106"/>
              <a:ext cx="1403243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cxnSp>
          <p:nvCxnSpPr>
            <p:cNvPr id="178" name="Straight Arrow Connector 177">
              <a:extLst>
                <a:ext uri="{FF2B5EF4-FFF2-40B4-BE49-F238E27FC236}">
                  <a16:creationId xmlns:a16="http://schemas.microsoft.com/office/drawing/2014/main" id="{CF4C6A17-D848-42FD-9D5C-308F02E4D904}"/>
                </a:ext>
              </a:extLst>
            </p:cNvPr>
            <p:cNvCxnSpPr>
              <a:cxnSpLocks/>
            </p:cNvCxnSpPr>
            <p:nvPr/>
          </p:nvCxnSpPr>
          <p:spPr>
            <a:xfrm>
              <a:off x="2581186" y="1489122"/>
              <a:ext cx="17528" cy="3782364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966A991C-5B28-4782-B67F-810B61816054}"/>
                </a:ext>
              </a:extLst>
            </p:cNvPr>
            <p:cNvSpPr txBox="1"/>
            <p:nvPr/>
          </p:nvSpPr>
          <p:spPr>
            <a:xfrm>
              <a:off x="1645524" y="5300174"/>
              <a:ext cx="14631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/>
                <a:t>BRAF V600E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D87AFA7-5F85-FA4E-9C60-10ECFED1416A}"/>
              </a:ext>
            </a:extLst>
          </p:cNvPr>
          <p:cNvGrpSpPr/>
          <p:nvPr/>
        </p:nvGrpSpPr>
        <p:grpSpPr>
          <a:xfrm>
            <a:off x="4766310" y="1559701"/>
            <a:ext cx="3813634" cy="4968661"/>
            <a:chOff x="4766310" y="1559701"/>
            <a:chExt cx="3813634" cy="4968661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01D8A03E-F450-4639-8B6B-081EE67D84B9}"/>
                </a:ext>
              </a:extLst>
            </p:cNvPr>
            <p:cNvSpPr/>
            <p:nvPr/>
          </p:nvSpPr>
          <p:spPr>
            <a:xfrm>
              <a:off x="7009081" y="4399486"/>
              <a:ext cx="1570863" cy="54836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3B436931-5F01-41FC-B255-68B22EF6538D}"/>
                </a:ext>
              </a:extLst>
            </p:cNvPr>
            <p:cNvGrpSpPr/>
            <p:nvPr/>
          </p:nvGrpSpPr>
          <p:grpSpPr>
            <a:xfrm>
              <a:off x="5197639" y="1559701"/>
              <a:ext cx="1836984" cy="2504429"/>
              <a:chOff x="4942989" y="1559701"/>
              <a:chExt cx="1836984" cy="2504429"/>
            </a:xfrm>
          </p:grpSpPr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0ABDC58F-4C58-4475-8B5B-ACD49A78A6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43237" y="1559701"/>
                <a:ext cx="0" cy="1846097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581B8A55-913B-4AE5-AAA7-DB023C469F61}"/>
                  </a:ext>
                </a:extLst>
              </p:cNvPr>
              <p:cNvSpPr/>
              <p:nvPr/>
            </p:nvSpPr>
            <p:spPr>
              <a:xfrm>
                <a:off x="4966184" y="3427307"/>
                <a:ext cx="1703794" cy="63682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C15DD841-F684-4C10-B7D8-B73C91671F9C}"/>
                  </a:ext>
                </a:extLst>
              </p:cNvPr>
              <p:cNvSpPr txBox="1"/>
              <p:nvPr/>
            </p:nvSpPr>
            <p:spPr>
              <a:xfrm>
                <a:off x="4942989" y="3474596"/>
                <a:ext cx="183698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>
                    <a:solidFill>
                      <a:srgbClr val="FF0000"/>
                    </a:solidFill>
                  </a:rPr>
                  <a:t>Sampled - tissue</a:t>
                </a:r>
              </a:p>
              <a:p>
                <a:pPr algn="ctr"/>
                <a:r>
                  <a:rPr lang="en-US" sz="1400">
                    <a:solidFill>
                      <a:srgbClr val="FF0000"/>
                    </a:solidFill>
                  </a:rPr>
                  <a:t>liver </a:t>
                </a:r>
                <a:r>
                  <a:rPr lang="en-US" sz="1400" err="1">
                    <a:solidFill>
                      <a:srgbClr val="FF0000"/>
                    </a:solidFill>
                  </a:rPr>
                  <a:t>mets</a:t>
                </a:r>
                <a:r>
                  <a:rPr lang="en-US" sz="1400">
                    <a:solidFill>
                      <a:srgbClr val="FF0000"/>
                    </a:solidFill>
                  </a:rPr>
                  <a:t>.</a:t>
                </a:r>
                <a:endParaRPr lang="en-NZ" sz="140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453A7301-D73F-4602-A55B-3B0F93C731F7}"/>
                </a:ext>
              </a:extLst>
            </p:cNvPr>
            <p:cNvGrpSpPr/>
            <p:nvPr/>
          </p:nvGrpSpPr>
          <p:grpSpPr>
            <a:xfrm>
              <a:off x="6899424" y="4064130"/>
              <a:ext cx="1627422" cy="850332"/>
              <a:chOff x="6644774" y="4064130"/>
              <a:chExt cx="1627422" cy="850332"/>
            </a:xfrm>
          </p:grpSpPr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9B409E8B-E029-4C7B-BDC4-2928DE7D514D}"/>
                  </a:ext>
                </a:extLst>
              </p:cNvPr>
              <p:cNvSpPr txBox="1"/>
              <p:nvPr/>
            </p:nvSpPr>
            <p:spPr>
              <a:xfrm>
                <a:off x="6779881" y="4391242"/>
                <a:ext cx="1492315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>
                    <a:solidFill>
                      <a:srgbClr val="FF0000"/>
                    </a:solidFill>
                  </a:rPr>
                  <a:t>Foundation One </a:t>
                </a:r>
                <a:r>
                  <a:rPr lang="en-US" sz="1400" err="1">
                    <a:solidFill>
                      <a:srgbClr val="FF0000"/>
                    </a:solidFill>
                  </a:rPr>
                  <a:t>CDx</a:t>
                </a:r>
                <a:r>
                  <a:rPr lang="en-US" sz="1400">
                    <a:solidFill>
                      <a:srgbClr val="FF0000"/>
                    </a:solidFill>
                  </a:rPr>
                  <a:t> tissue</a:t>
                </a:r>
                <a:endParaRPr lang="en-NZ" sz="140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42" name="Straight Arrow Connector 141">
                <a:extLst>
                  <a:ext uri="{FF2B5EF4-FFF2-40B4-BE49-F238E27FC236}">
                    <a16:creationId xmlns:a16="http://schemas.microsoft.com/office/drawing/2014/main" id="{6851B779-44C4-4AA8-83BB-B157CDB82F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44774" y="4064130"/>
                <a:ext cx="108265" cy="331441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37C22349-416D-48AA-AFD4-D6E88C4BADE7}"/>
                </a:ext>
              </a:extLst>
            </p:cNvPr>
            <p:cNvGrpSpPr/>
            <p:nvPr/>
          </p:nvGrpSpPr>
          <p:grpSpPr>
            <a:xfrm>
              <a:off x="4766310" y="4947854"/>
              <a:ext cx="2268221" cy="1580508"/>
              <a:chOff x="4511660" y="4947854"/>
              <a:chExt cx="2268221" cy="1580508"/>
            </a:xfrm>
          </p:grpSpPr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2CDB9501-4E1B-4C5B-9D91-428EF86D0A42}"/>
                  </a:ext>
                </a:extLst>
              </p:cNvPr>
              <p:cNvSpPr/>
              <p:nvPr/>
            </p:nvSpPr>
            <p:spPr>
              <a:xfrm>
                <a:off x="4511660" y="5245950"/>
                <a:ext cx="2174407" cy="128241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2601133E-BB1C-4DDE-9E34-4245F5918FFF}"/>
                  </a:ext>
                </a:extLst>
              </p:cNvPr>
              <p:cNvSpPr txBox="1"/>
              <p:nvPr/>
            </p:nvSpPr>
            <p:spPr>
              <a:xfrm>
                <a:off x="4528925" y="5283256"/>
                <a:ext cx="2174407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/>
                  <a:t>BRAF V600E</a:t>
                </a:r>
              </a:p>
              <a:p>
                <a:r>
                  <a:rPr lang="en-US" sz="1400"/>
                  <a:t>NRAS Q61H</a:t>
                </a:r>
              </a:p>
              <a:p>
                <a:r>
                  <a:rPr lang="en-US" sz="1400"/>
                  <a:t>BRIP1 R798*</a:t>
                </a:r>
              </a:p>
              <a:p>
                <a:r>
                  <a:rPr lang="en-US" sz="1400"/>
                  <a:t>MET – amplification</a:t>
                </a:r>
              </a:p>
              <a:p>
                <a:r>
                  <a:rPr lang="en-US" sz="1400"/>
                  <a:t>TP53 559+2T&gt;G (splice)</a:t>
                </a:r>
              </a:p>
            </p:txBody>
          </p:sp>
          <p:cxnSp>
            <p:nvCxnSpPr>
              <p:cNvPr id="183" name="Straight Arrow Connector 182">
                <a:extLst>
                  <a:ext uri="{FF2B5EF4-FFF2-40B4-BE49-F238E27FC236}">
                    <a16:creationId xmlns:a16="http://schemas.microsoft.com/office/drawing/2014/main" id="{F041C013-ABD8-4355-A53D-2398079CCD9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543237" y="4947854"/>
                <a:ext cx="236644" cy="307888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78A13CF-1570-4940-BBD2-032F60441144}"/>
              </a:ext>
            </a:extLst>
          </p:cNvPr>
          <p:cNvGrpSpPr/>
          <p:nvPr/>
        </p:nvGrpSpPr>
        <p:grpSpPr>
          <a:xfrm>
            <a:off x="9115234" y="1606187"/>
            <a:ext cx="2800735" cy="4687975"/>
            <a:chOff x="8847631" y="1612473"/>
            <a:chExt cx="2800735" cy="4687975"/>
          </a:xfrm>
        </p:grpSpPr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7F158157-B283-444B-8A42-6EB144EC0EB8}"/>
                </a:ext>
              </a:extLst>
            </p:cNvPr>
            <p:cNvSpPr/>
            <p:nvPr/>
          </p:nvSpPr>
          <p:spPr>
            <a:xfrm>
              <a:off x="8847631" y="4401059"/>
              <a:ext cx="1708154" cy="54836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grpSp>
          <p:nvGrpSpPr>
            <p:cNvPr id="214" name="Group 213">
              <a:extLst>
                <a:ext uri="{FF2B5EF4-FFF2-40B4-BE49-F238E27FC236}">
                  <a16:creationId xmlns:a16="http://schemas.microsoft.com/office/drawing/2014/main" id="{1B2C336F-5274-4A3F-B92E-984FF83A88E6}"/>
                </a:ext>
              </a:extLst>
            </p:cNvPr>
            <p:cNvGrpSpPr/>
            <p:nvPr/>
          </p:nvGrpSpPr>
          <p:grpSpPr>
            <a:xfrm>
              <a:off x="8857042" y="3454825"/>
              <a:ext cx="2625663" cy="1457869"/>
              <a:chOff x="8373791" y="3460898"/>
              <a:chExt cx="2625663" cy="1457869"/>
            </a:xfrm>
          </p:grpSpPr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E6D45227-7464-4348-AC73-45611BECC9BC}"/>
                  </a:ext>
                </a:extLst>
              </p:cNvPr>
              <p:cNvSpPr txBox="1"/>
              <p:nvPr/>
            </p:nvSpPr>
            <p:spPr>
              <a:xfrm>
                <a:off x="8373791" y="4395547"/>
                <a:ext cx="1905104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>
                    <a:solidFill>
                      <a:srgbClr val="FF0000"/>
                    </a:solidFill>
                  </a:rPr>
                  <a:t>Foundation One</a:t>
                </a:r>
              </a:p>
              <a:p>
                <a:pPr algn="ctr"/>
                <a:r>
                  <a:rPr lang="en-US" sz="1400">
                    <a:solidFill>
                      <a:srgbClr val="FF0000"/>
                    </a:solidFill>
                  </a:rPr>
                  <a:t>Liquid </a:t>
                </a:r>
                <a:r>
                  <a:rPr lang="en-US" sz="1400" err="1">
                    <a:solidFill>
                      <a:srgbClr val="FF0000"/>
                    </a:solidFill>
                  </a:rPr>
                  <a:t>Cdx</a:t>
                </a:r>
                <a:endParaRPr lang="en-NZ" sz="140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72" name="Straight Arrow Connector 171">
                <a:extLst>
                  <a:ext uri="{FF2B5EF4-FFF2-40B4-BE49-F238E27FC236}">
                    <a16:creationId xmlns:a16="http://schemas.microsoft.com/office/drawing/2014/main" id="{FA64FFFE-35AD-44F7-8B40-A4A5B9997B5B}"/>
                  </a:ext>
                </a:extLst>
              </p:cNvPr>
              <p:cNvCxnSpPr>
                <a:cxnSpLocks/>
                <a:endCxn id="171" idx="0"/>
              </p:cNvCxnSpPr>
              <p:nvPr/>
            </p:nvCxnSpPr>
            <p:spPr>
              <a:xfrm flipH="1">
                <a:off x="9326343" y="3980865"/>
                <a:ext cx="17528" cy="414682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81E37BC3-1F55-451A-96C2-501A8E339947}"/>
                  </a:ext>
                </a:extLst>
              </p:cNvPr>
              <p:cNvSpPr/>
              <p:nvPr/>
            </p:nvSpPr>
            <p:spPr>
              <a:xfrm>
                <a:off x="8581392" y="3460898"/>
                <a:ext cx="2418062" cy="54836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</p:grp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CA0E8E5E-0242-412B-9B55-81E69D16A1C5}"/>
                </a:ext>
              </a:extLst>
            </p:cNvPr>
            <p:cNvGrpSpPr/>
            <p:nvPr/>
          </p:nvGrpSpPr>
          <p:grpSpPr>
            <a:xfrm>
              <a:off x="9046287" y="4949427"/>
              <a:ext cx="2427737" cy="1351021"/>
              <a:chOff x="8571716" y="4949427"/>
              <a:chExt cx="2427737" cy="1351021"/>
            </a:xfrm>
          </p:grpSpPr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71622232-A562-4B47-9E6A-4FD4EDC91EE0}"/>
                  </a:ext>
                </a:extLst>
              </p:cNvPr>
              <p:cNvSpPr/>
              <p:nvPr/>
            </p:nvSpPr>
            <p:spPr>
              <a:xfrm>
                <a:off x="8571716" y="5294106"/>
                <a:ext cx="2379819" cy="100634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188" name="TextBox 187">
                <a:extLst>
                  <a:ext uri="{FF2B5EF4-FFF2-40B4-BE49-F238E27FC236}">
                    <a16:creationId xmlns:a16="http://schemas.microsoft.com/office/drawing/2014/main" id="{ADEC6422-BF4B-4BA8-BDB1-A1BDB0BFD162}"/>
                  </a:ext>
                </a:extLst>
              </p:cNvPr>
              <p:cNvSpPr txBox="1"/>
              <p:nvPr/>
            </p:nvSpPr>
            <p:spPr>
              <a:xfrm>
                <a:off x="8592981" y="5346341"/>
                <a:ext cx="2406472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/>
                  <a:t>BRAF V600E</a:t>
                </a:r>
              </a:p>
              <a:p>
                <a:r>
                  <a:rPr lang="en-US" sz="1400" b="1"/>
                  <a:t>BRAF exons 2-10 deletion</a:t>
                </a:r>
              </a:p>
              <a:p>
                <a:r>
                  <a:rPr lang="en-US" sz="1400"/>
                  <a:t>BRIP1 R798*</a:t>
                </a:r>
              </a:p>
              <a:p>
                <a:r>
                  <a:rPr lang="en-US" sz="1400"/>
                  <a:t>TP53 559+2T&gt;G (splice)</a:t>
                </a:r>
              </a:p>
            </p:txBody>
          </p:sp>
          <p:cxnSp>
            <p:nvCxnSpPr>
              <p:cNvPr id="189" name="Straight Arrow Connector 188">
                <a:extLst>
                  <a:ext uri="{FF2B5EF4-FFF2-40B4-BE49-F238E27FC236}">
                    <a16:creationId xmlns:a16="http://schemas.microsoft.com/office/drawing/2014/main" id="{673AF728-0328-4078-81A3-D3169261E65C}"/>
                  </a:ext>
                </a:extLst>
              </p:cNvPr>
              <p:cNvCxnSpPr>
                <a:cxnSpLocks/>
                <a:stCxn id="170" idx="2"/>
              </p:cNvCxnSpPr>
              <p:nvPr/>
            </p:nvCxnSpPr>
            <p:spPr>
              <a:xfrm>
                <a:off x="9481787" y="4949427"/>
                <a:ext cx="99287" cy="333895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FF4F68E1-FFAE-464D-A01C-5E0E745AA40A}"/>
                </a:ext>
              </a:extLst>
            </p:cNvPr>
            <p:cNvSpPr txBox="1"/>
            <p:nvPr/>
          </p:nvSpPr>
          <p:spPr>
            <a:xfrm>
              <a:off x="8848362" y="3457645"/>
              <a:ext cx="280000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FF0000"/>
                  </a:solidFill>
                </a:rPr>
                <a:t>Sampled – blood/plasma</a:t>
              </a:r>
            </a:p>
            <a:p>
              <a:pPr algn="ctr"/>
              <a:r>
                <a:rPr lang="en-US" sz="1400">
                  <a:solidFill>
                    <a:srgbClr val="FF0000"/>
                  </a:solidFill>
                </a:rPr>
                <a:t>ctDNA</a:t>
              </a:r>
              <a:endParaRPr lang="en-NZ" sz="1400">
                <a:solidFill>
                  <a:srgbClr val="FF0000"/>
                </a:solidFill>
              </a:endParaRPr>
            </a:p>
          </p:txBody>
        </p: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084A14B8-4841-D44F-A029-A8D49D3D74B9}"/>
                </a:ext>
              </a:extLst>
            </p:cNvPr>
            <p:cNvCxnSpPr>
              <a:cxnSpLocks/>
            </p:cNvCxnSpPr>
            <p:nvPr/>
          </p:nvCxnSpPr>
          <p:spPr>
            <a:xfrm>
              <a:off x="9833178" y="1612473"/>
              <a:ext cx="0" cy="1842352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57E4ABA1-BE24-5647-BF7A-552CBAB74E30}"/>
              </a:ext>
            </a:extLst>
          </p:cNvPr>
          <p:cNvGrpSpPr/>
          <p:nvPr/>
        </p:nvGrpSpPr>
        <p:grpSpPr>
          <a:xfrm>
            <a:off x="8178905" y="1626023"/>
            <a:ext cx="1896426" cy="1544390"/>
            <a:chOff x="7667194" y="1594471"/>
            <a:chExt cx="1896426" cy="1544390"/>
          </a:xfrm>
        </p:grpSpPr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90D2F5D1-6F2A-8145-8E84-DEAFF8D4C0F5}"/>
                </a:ext>
              </a:extLst>
            </p:cNvPr>
            <p:cNvCxnSpPr>
              <a:cxnSpLocks/>
            </p:cNvCxnSpPr>
            <p:nvPr/>
          </p:nvCxnSpPr>
          <p:spPr>
            <a:xfrm>
              <a:off x="8822350" y="1594471"/>
              <a:ext cx="0" cy="830185"/>
            </a:xfrm>
            <a:prstGeom prst="straightConnector1">
              <a:avLst/>
            </a:prstGeom>
            <a:ln w="57150">
              <a:solidFill>
                <a:schemeClr val="accent5">
                  <a:lumMod val="50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1E0A31AB-A8BB-CB4A-AEEB-60B0E028308A}"/>
                </a:ext>
              </a:extLst>
            </p:cNvPr>
            <p:cNvSpPr/>
            <p:nvPr/>
          </p:nvSpPr>
          <p:spPr>
            <a:xfrm>
              <a:off x="7878389" y="2409807"/>
              <a:ext cx="1598210" cy="70071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B4D0DD26-99A6-4643-ABAB-DB46269D418B}"/>
                </a:ext>
              </a:extLst>
            </p:cNvPr>
            <p:cNvSpPr txBox="1"/>
            <p:nvPr/>
          </p:nvSpPr>
          <p:spPr>
            <a:xfrm>
              <a:off x="7667194" y="2400197"/>
              <a:ext cx="189642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Progressing liver </a:t>
              </a:r>
              <a:r>
                <a:rPr lang="en-US" sz="1400" err="1"/>
                <a:t>mets</a:t>
              </a:r>
              <a:r>
                <a:rPr lang="en-US" sz="1400"/>
                <a:t> and</a:t>
              </a:r>
            </a:p>
            <a:p>
              <a:pPr algn="ctr"/>
              <a:r>
                <a:rPr lang="en-US" sz="1400"/>
                <a:t>- bone </a:t>
              </a:r>
              <a:r>
                <a:rPr lang="en-US" sz="1400" err="1"/>
                <a:t>mets</a:t>
              </a:r>
              <a:endParaRPr lang="en-US" sz="1400"/>
            </a:p>
          </p:txBody>
        </p:sp>
      </p:grpSp>
      <p:sp>
        <p:nvSpPr>
          <p:cNvPr id="111" name="Freeform: Shape 83">
            <a:extLst>
              <a:ext uri="{FF2B5EF4-FFF2-40B4-BE49-F238E27FC236}">
                <a16:creationId xmlns:a16="http://schemas.microsoft.com/office/drawing/2014/main" id="{3CB43F87-E7C9-1544-A860-446049B93F89}"/>
              </a:ext>
            </a:extLst>
          </p:cNvPr>
          <p:cNvSpPr/>
          <p:nvPr/>
        </p:nvSpPr>
        <p:spPr>
          <a:xfrm>
            <a:off x="5518130" y="1718757"/>
            <a:ext cx="1742827" cy="664618"/>
          </a:xfrm>
          <a:custGeom>
            <a:avLst/>
            <a:gdLst>
              <a:gd name="connsiteX0" fmla="*/ 0 w 1742827"/>
              <a:gd name="connsiteY0" fmla="*/ 0 h 1463040"/>
              <a:gd name="connsiteX1" fmla="*/ 1742827 w 1742827"/>
              <a:gd name="connsiteY1" fmla="*/ 0 h 1463040"/>
              <a:gd name="connsiteX2" fmla="*/ 1742827 w 1742827"/>
              <a:gd name="connsiteY2" fmla="*/ 1463040 h 1463040"/>
              <a:gd name="connsiteX3" fmla="*/ 0 w 1742827"/>
              <a:gd name="connsiteY3" fmla="*/ 1463040 h 1463040"/>
              <a:gd name="connsiteX4" fmla="*/ 0 w 1742827"/>
              <a:gd name="connsiteY4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2827" h="1463040">
                <a:moveTo>
                  <a:pt x="0" y="0"/>
                </a:moveTo>
                <a:lnTo>
                  <a:pt x="1742827" y="0"/>
                </a:lnTo>
                <a:lnTo>
                  <a:pt x="1742827" y="1463040"/>
                </a:lnTo>
                <a:lnTo>
                  <a:pt x="0" y="146304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170688" rIns="170688" bIns="170688" numCol="1" spcCol="1270" anchor="t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>
                <a:latin typeface="Franklin Gothic Demi"/>
              </a:rPr>
              <a:t>2020</a:t>
            </a:r>
          </a:p>
        </p:txBody>
      </p:sp>
      <p:sp>
        <p:nvSpPr>
          <p:cNvPr id="112" name="Freeform: Shape 81">
            <a:extLst>
              <a:ext uri="{FF2B5EF4-FFF2-40B4-BE49-F238E27FC236}">
                <a16:creationId xmlns:a16="http://schemas.microsoft.com/office/drawing/2014/main" id="{FEAC064C-ED08-8840-82C1-9624085ADDA4}"/>
              </a:ext>
            </a:extLst>
          </p:cNvPr>
          <p:cNvSpPr/>
          <p:nvPr/>
        </p:nvSpPr>
        <p:spPr>
          <a:xfrm>
            <a:off x="2241353" y="1782860"/>
            <a:ext cx="1561927" cy="583764"/>
          </a:xfrm>
          <a:custGeom>
            <a:avLst/>
            <a:gdLst>
              <a:gd name="connsiteX0" fmla="*/ 0 w 1742827"/>
              <a:gd name="connsiteY0" fmla="*/ 0 h 1463040"/>
              <a:gd name="connsiteX1" fmla="*/ 1742827 w 1742827"/>
              <a:gd name="connsiteY1" fmla="*/ 0 h 1463040"/>
              <a:gd name="connsiteX2" fmla="*/ 1742827 w 1742827"/>
              <a:gd name="connsiteY2" fmla="*/ 1463040 h 1463040"/>
              <a:gd name="connsiteX3" fmla="*/ 0 w 1742827"/>
              <a:gd name="connsiteY3" fmla="*/ 1463040 h 1463040"/>
              <a:gd name="connsiteX4" fmla="*/ 0 w 1742827"/>
              <a:gd name="connsiteY4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2827" h="1463040">
                <a:moveTo>
                  <a:pt x="0" y="0"/>
                </a:moveTo>
                <a:lnTo>
                  <a:pt x="1742827" y="0"/>
                </a:lnTo>
                <a:lnTo>
                  <a:pt x="1742827" y="1463040"/>
                </a:lnTo>
                <a:lnTo>
                  <a:pt x="0" y="146304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170688" rIns="170688" bIns="170688" numCol="1" spcCol="1270" anchor="b" anchorCtr="0">
            <a:noAutofit/>
          </a:bodyPr>
          <a:lstStyle/>
          <a:p>
            <a:pPr marL="0" lvl="0" indent="0" algn="ctr" defTabSz="10668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>
                <a:latin typeface="Franklin Gothic Demi"/>
              </a:rPr>
              <a:t>2019</a:t>
            </a:r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F2837470-2578-8E4A-90AA-1C01A91474DC}"/>
              </a:ext>
            </a:extLst>
          </p:cNvPr>
          <p:cNvGrpSpPr/>
          <p:nvPr/>
        </p:nvGrpSpPr>
        <p:grpSpPr>
          <a:xfrm>
            <a:off x="2729114" y="1574837"/>
            <a:ext cx="1150321" cy="1804226"/>
            <a:chOff x="2474464" y="1574837"/>
            <a:chExt cx="1150321" cy="1804226"/>
          </a:xfrm>
        </p:grpSpPr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BA0D3FF5-F075-1A4D-BE8F-E7FFFDBDEAC2}"/>
                </a:ext>
              </a:extLst>
            </p:cNvPr>
            <p:cNvCxnSpPr>
              <a:cxnSpLocks/>
            </p:cNvCxnSpPr>
            <p:nvPr/>
          </p:nvCxnSpPr>
          <p:spPr>
            <a:xfrm>
              <a:off x="3108670" y="1574837"/>
              <a:ext cx="0" cy="830185"/>
            </a:xfrm>
            <a:prstGeom prst="straightConnector1">
              <a:avLst/>
            </a:prstGeom>
            <a:ln w="57150">
              <a:solidFill>
                <a:schemeClr val="accent2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9F8CC237-58C4-D34E-B62D-2338F0F85017}"/>
                </a:ext>
              </a:extLst>
            </p:cNvPr>
            <p:cNvSpPr/>
            <p:nvPr/>
          </p:nvSpPr>
          <p:spPr>
            <a:xfrm>
              <a:off x="2474464" y="2390172"/>
              <a:ext cx="1150321" cy="98889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40E24B64-D35D-DF4F-A324-BAAF0F675A92}"/>
                </a:ext>
              </a:extLst>
            </p:cNvPr>
            <p:cNvSpPr txBox="1"/>
            <p:nvPr/>
          </p:nvSpPr>
          <p:spPr>
            <a:xfrm>
              <a:off x="2534287" y="2402337"/>
              <a:ext cx="107222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Reduction of primary+</a:t>
              </a:r>
            </a:p>
            <a:p>
              <a:pPr algn="ctr"/>
              <a:r>
                <a:rPr lang="en-US" sz="1400"/>
                <a:t>liver </a:t>
              </a:r>
              <a:r>
                <a:rPr lang="en-US" sz="1400" err="1"/>
                <a:t>mets</a:t>
              </a:r>
              <a:endParaRPr lang="en-US" sz="1400"/>
            </a:p>
          </p:txBody>
        </p:sp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361BDA88-8EB0-49D5-9547-05B7A9488EAB}"/>
              </a:ext>
            </a:extLst>
          </p:cNvPr>
          <p:cNvGrpSpPr/>
          <p:nvPr/>
        </p:nvGrpSpPr>
        <p:grpSpPr>
          <a:xfrm>
            <a:off x="5845953" y="1574678"/>
            <a:ext cx="1188578" cy="1353867"/>
            <a:chOff x="5591304" y="1574678"/>
            <a:chExt cx="1188578" cy="1353867"/>
          </a:xfrm>
        </p:grpSpPr>
        <p:cxnSp>
          <p:nvCxnSpPr>
            <p:cNvPr id="135" name="Straight Arrow Connector 134">
              <a:extLst>
                <a:ext uri="{FF2B5EF4-FFF2-40B4-BE49-F238E27FC236}">
                  <a16:creationId xmlns:a16="http://schemas.microsoft.com/office/drawing/2014/main" id="{FF5AF048-C69E-49AB-B9E7-F3D4059028C6}"/>
                </a:ext>
              </a:extLst>
            </p:cNvPr>
            <p:cNvCxnSpPr>
              <a:cxnSpLocks/>
            </p:cNvCxnSpPr>
            <p:nvPr/>
          </p:nvCxnSpPr>
          <p:spPr>
            <a:xfrm>
              <a:off x="6221605" y="1574678"/>
              <a:ext cx="0" cy="830185"/>
            </a:xfrm>
            <a:prstGeom prst="straightConnector1">
              <a:avLst/>
            </a:prstGeom>
            <a:ln w="57150">
              <a:solidFill>
                <a:schemeClr val="accent5">
                  <a:lumMod val="50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24805886-112B-4E60-85A5-5460C42B2E74}"/>
                </a:ext>
              </a:extLst>
            </p:cNvPr>
            <p:cNvSpPr/>
            <p:nvPr/>
          </p:nvSpPr>
          <p:spPr>
            <a:xfrm>
              <a:off x="5604111" y="2399348"/>
              <a:ext cx="1150321" cy="5291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0991C0F2-103A-45FC-84AB-EC86DC2C4E94}"/>
                </a:ext>
              </a:extLst>
            </p:cNvPr>
            <p:cNvSpPr txBox="1"/>
            <p:nvPr/>
          </p:nvSpPr>
          <p:spPr>
            <a:xfrm>
              <a:off x="5591304" y="2368688"/>
              <a:ext cx="11885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Liver lesions increased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2A87E71F-13CA-4215-BBF9-8A1EF8E2B465}"/>
              </a:ext>
            </a:extLst>
          </p:cNvPr>
          <p:cNvGrpSpPr/>
          <p:nvPr/>
        </p:nvGrpSpPr>
        <p:grpSpPr>
          <a:xfrm>
            <a:off x="8985057" y="186380"/>
            <a:ext cx="1581485" cy="1309948"/>
            <a:chOff x="4020664" y="164744"/>
            <a:chExt cx="1581485" cy="1309948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80A53E20-41A8-43FD-A35B-4F38837764D3}"/>
                </a:ext>
              </a:extLst>
            </p:cNvPr>
            <p:cNvSpPr/>
            <p:nvPr/>
          </p:nvSpPr>
          <p:spPr>
            <a:xfrm>
              <a:off x="4114597" y="190389"/>
              <a:ext cx="1487552" cy="70830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BD8EC8DD-D1B5-4212-825D-17BA4691D08A}"/>
                </a:ext>
              </a:extLst>
            </p:cNvPr>
            <p:cNvSpPr txBox="1"/>
            <p:nvPr/>
          </p:nvSpPr>
          <p:spPr>
            <a:xfrm>
              <a:off x="4020664" y="164744"/>
              <a:ext cx="148755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NZ" sz="1400" err="1"/>
                <a:t>Encorafenib</a:t>
              </a:r>
              <a:r>
                <a:rPr lang="en-NZ" sz="1400"/>
                <a:t>, cetuximab</a:t>
              </a:r>
              <a:endParaRPr lang="en-US" sz="1400"/>
            </a:p>
          </p:txBody>
        </p: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9BB473E0-AEAA-49AB-9CAD-40165848F9E1}"/>
                </a:ext>
              </a:extLst>
            </p:cNvPr>
            <p:cNvCxnSpPr>
              <a:cxnSpLocks/>
            </p:cNvCxnSpPr>
            <p:nvPr/>
          </p:nvCxnSpPr>
          <p:spPr>
            <a:xfrm>
              <a:off x="4511660" y="898692"/>
              <a:ext cx="0" cy="57600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098B721-DD30-4B85-8C90-0096BEBC4145}"/>
              </a:ext>
            </a:extLst>
          </p:cNvPr>
          <p:cNvGrpSpPr/>
          <p:nvPr/>
        </p:nvGrpSpPr>
        <p:grpSpPr>
          <a:xfrm>
            <a:off x="3466674" y="1569959"/>
            <a:ext cx="1150321" cy="2443127"/>
            <a:chOff x="3466674" y="1569959"/>
            <a:chExt cx="1150321" cy="2443127"/>
          </a:xfrm>
        </p:grpSpPr>
        <p:cxnSp>
          <p:nvCxnSpPr>
            <p:cNvPr id="2" name="Straight Arrow Connector 1">
              <a:extLst>
                <a:ext uri="{FF2B5EF4-FFF2-40B4-BE49-F238E27FC236}">
                  <a16:creationId xmlns:a16="http://schemas.microsoft.com/office/drawing/2014/main" id="{20AB71CF-3CEF-4303-A45C-319C6E26F625}"/>
                </a:ext>
              </a:extLst>
            </p:cNvPr>
            <p:cNvCxnSpPr>
              <a:cxnSpLocks/>
            </p:cNvCxnSpPr>
            <p:nvPr/>
          </p:nvCxnSpPr>
          <p:spPr>
            <a:xfrm>
              <a:off x="4036350" y="1569959"/>
              <a:ext cx="0" cy="1938928"/>
            </a:xfrm>
            <a:prstGeom prst="straightConnector1">
              <a:avLst/>
            </a:prstGeom>
            <a:ln w="57150">
              <a:solidFill>
                <a:srgbClr val="A26A32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6B0184E4-08D4-4B2B-9A8F-78ECDFC277DA}"/>
                </a:ext>
              </a:extLst>
            </p:cNvPr>
            <p:cNvSpPr/>
            <p:nvPr/>
          </p:nvSpPr>
          <p:spPr>
            <a:xfrm>
              <a:off x="3466674" y="3509086"/>
              <a:ext cx="1150321" cy="504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>
                  <a:solidFill>
                    <a:srgbClr val="0F4C81"/>
                  </a:solidFill>
                </a:rPr>
                <a:t>Liver lesion increased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2371960-0CA0-CD48-8DBC-945D4CF888FC}"/>
              </a:ext>
            </a:extLst>
          </p:cNvPr>
          <p:cNvSpPr txBox="1"/>
          <p:nvPr/>
        </p:nvSpPr>
        <p:spPr>
          <a:xfrm>
            <a:off x="0" y="0"/>
            <a:ext cx="1725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43 </a:t>
            </a:r>
            <a:r>
              <a:rPr lang="en-US" dirty="0" err="1"/>
              <a:t>yo</a:t>
            </a:r>
            <a:r>
              <a:rPr lang="en-US" dirty="0"/>
              <a:t> male</a:t>
            </a:r>
          </a:p>
          <a:p>
            <a:r>
              <a:rPr lang="en-US" dirty="0"/>
              <a:t>Metastatic CRC</a:t>
            </a:r>
          </a:p>
        </p:txBody>
      </p:sp>
    </p:spTree>
    <p:extLst>
      <p:ext uri="{BB962C8B-B14F-4D97-AF65-F5344CB8AC3E}">
        <p14:creationId xmlns:p14="http://schemas.microsoft.com/office/powerpoint/2010/main" val="357653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FC6D5-4DD1-49A0-AD80-2F462500DE7A}"/>
              </a:ext>
            </a:extLst>
          </p:cNvPr>
          <p:cNvSpPr txBox="1">
            <a:spLocks/>
          </p:cNvSpPr>
          <p:nvPr/>
        </p:nvSpPr>
        <p:spPr>
          <a:xfrm>
            <a:off x="3990643" y="250825"/>
            <a:ext cx="4238959" cy="6978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sz="3200" dirty="0">
                <a:solidFill>
                  <a:srgbClr val="00B0F0"/>
                </a:solidFill>
              </a:rPr>
              <a:t>The Biology of Cancer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D28F1-39AD-415A-A141-706AC6C0B6A8}"/>
              </a:ext>
            </a:extLst>
          </p:cNvPr>
          <p:cNvSpPr txBox="1">
            <a:spLocks/>
          </p:cNvSpPr>
          <p:nvPr/>
        </p:nvSpPr>
        <p:spPr>
          <a:xfrm>
            <a:off x="60025" y="948690"/>
            <a:ext cx="6035975" cy="6769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Segoe UI Semibold"/>
                <a:ea typeface="+mn-lt"/>
                <a:cs typeface="+mn-lt"/>
              </a:rPr>
              <a:t>Cancer is a multistep process where cells: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6F5B9FA-7D02-44DE-A253-58B0F5E6F44B}"/>
              </a:ext>
            </a:extLst>
          </p:cNvPr>
          <p:cNvSpPr txBox="1">
            <a:spLocks/>
          </p:cNvSpPr>
          <p:nvPr/>
        </p:nvSpPr>
        <p:spPr>
          <a:xfrm>
            <a:off x="301325" y="1483239"/>
            <a:ext cx="5794675" cy="676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Segoe UI Semibold"/>
                <a:ea typeface="+mn-lt"/>
                <a:cs typeface="+mn-lt"/>
              </a:rPr>
              <a:t>Acquire functional capabilities that permit unrestrained cell growth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74A9584-556A-4960-8379-7932415A1841}"/>
              </a:ext>
            </a:extLst>
          </p:cNvPr>
          <p:cNvSpPr txBox="1">
            <a:spLocks/>
          </p:cNvSpPr>
          <p:nvPr/>
        </p:nvSpPr>
        <p:spPr>
          <a:xfrm>
            <a:off x="301325" y="1945640"/>
            <a:ext cx="11890675" cy="4212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Segoe UI Semibold"/>
              <a:ea typeface="+mn-lt"/>
              <a:cs typeface="+mn-lt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95AE891-460E-41D1-8FD8-93530BF90F63}"/>
              </a:ext>
            </a:extLst>
          </p:cNvPr>
          <p:cNvSpPr txBox="1">
            <a:spLocks/>
          </p:cNvSpPr>
          <p:nvPr/>
        </p:nvSpPr>
        <p:spPr>
          <a:xfrm>
            <a:off x="301325" y="2301231"/>
            <a:ext cx="5794675" cy="676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Segoe UI Semibold"/>
                <a:ea typeface="+mn-lt"/>
                <a:cs typeface="+mn-lt"/>
              </a:rPr>
              <a:t>Share features with embryonic development and wound healing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24A6FDB-1798-42AF-88D1-8CC23C8291FA}"/>
              </a:ext>
            </a:extLst>
          </p:cNvPr>
          <p:cNvSpPr txBox="1">
            <a:spLocks/>
          </p:cNvSpPr>
          <p:nvPr/>
        </p:nvSpPr>
        <p:spPr>
          <a:xfrm>
            <a:off x="56013" y="3086226"/>
            <a:ext cx="6039988" cy="4212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latin typeface="Segoe UI Semibold"/>
                <a:ea typeface="+mn-lt"/>
                <a:cs typeface="+mn-lt"/>
              </a:rPr>
              <a:t>Tumours</a:t>
            </a:r>
            <a:r>
              <a:rPr lang="en-US" sz="2000" dirty="0">
                <a:latin typeface="Segoe UI Semibold"/>
                <a:ea typeface="+mn-lt"/>
                <a:cs typeface="+mn-lt"/>
              </a:rPr>
              <a:t> are complex, three-dimensional tissues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A723C26-113E-004D-B740-6120D76B72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13"/>
          <a:stretch/>
        </p:blipFill>
        <p:spPr bwMode="auto">
          <a:xfrm>
            <a:off x="6697758" y="1269220"/>
            <a:ext cx="5161368" cy="227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A11DF33-6C70-5D4B-9B5D-54227236188E}"/>
              </a:ext>
            </a:extLst>
          </p:cNvPr>
          <p:cNvSpPr txBox="1"/>
          <p:nvPr/>
        </p:nvSpPr>
        <p:spPr>
          <a:xfrm>
            <a:off x="7916794" y="6478980"/>
            <a:ext cx="4008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Hanahan, D. and Weinberg, R.A. 2011. </a:t>
            </a:r>
            <a:r>
              <a:rPr lang="en-GB" sz="1200" i="1" dirty="0"/>
              <a:t>Cell</a:t>
            </a:r>
            <a:r>
              <a:rPr lang="en-GB" sz="1200" dirty="0"/>
              <a:t>. </a:t>
            </a:r>
            <a:r>
              <a:rPr lang="en-GB" sz="1200" b="1" dirty="0"/>
              <a:t>144</a:t>
            </a:r>
            <a:r>
              <a:rPr lang="en-GB" sz="1200" dirty="0"/>
              <a:t>: 646-674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36826ABF-FBA8-41DB-BBE6-D6177AA5FA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06"/>
          <a:stretch/>
        </p:blipFill>
        <p:spPr bwMode="auto">
          <a:xfrm>
            <a:off x="6557985" y="3855023"/>
            <a:ext cx="5367311" cy="2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84E8FBA-B8C0-4E6A-B233-5E263835A831}"/>
              </a:ext>
            </a:extLst>
          </p:cNvPr>
          <p:cNvSpPr txBox="1">
            <a:spLocks/>
          </p:cNvSpPr>
          <p:nvPr/>
        </p:nvSpPr>
        <p:spPr>
          <a:xfrm>
            <a:off x="60629" y="3756480"/>
            <a:ext cx="6035372" cy="676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Segoe UI Semibold"/>
                <a:ea typeface="+mn-lt"/>
                <a:cs typeface="+mn-lt"/>
              </a:rPr>
              <a:t>Cancer cells must implement a series of adaptive stages to successfully </a:t>
            </a:r>
            <a:r>
              <a:rPr lang="en-US" sz="2000" dirty="0" err="1">
                <a:latin typeface="Segoe UI Semibold"/>
                <a:ea typeface="+mn-lt"/>
                <a:cs typeface="+mn-lt"/>
              </a:rPr>
              <a:t>metastasise</a:t>
            </a:r>
            <a:r>
              <a:rPr lang="en-US" sz="2000" dirty="0">
                <a:latin typeface="Segoe UI Semibold"/>
                <a:ea typeface="+mn-lt"/>
                <a:cs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444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69D2A8A5-11DA-4C79-8D3B-71C208609D67}"/>
              </a:ext>
            </a:extLst>
          </p:cNvPr>
          <p:cNvGrpSpPr/>
          <p:nvPr/>
        </p:nvGrpSpPr>
        <p:grpSpPr>
          <a:xfrm>
            <a:off x="2180492" y="716024"/>
            <a:ext cx="7831015" cy="5721026"/>
            <a:chOff x="163577" y="767399"/>
            <a:chExt cx="7831015" cy="5721026"/>
          </a:xfrm>
        </p:grpSpPr>
        <p:pic>
          <p:nvPicPr>
            <p:cNvPr id="6" name="Main graphic">
              <a:extLst>
                <a:ext uri="{FF2B5EF4-FFF2-40B4-BE49-F238E27FC236}">
                  <a16:creationId xmlns:a16="http://schemas.microsoft.com/office/drawing/2014/main" id="{9CF18A1C-2DC3-43BB-8608-BBB8DB262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/>
          </p:blipFill>
          <p:spPr>
            <a:xfrm>
              <a:off x="163577" y="807526"/>
              <a:ext cx="7658939" cy="561600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F616364-8FC9-4EBD-AC3F-D26749771F85}"/>
                </a:ext>
              </a:extLst>
            </p:cNvPr>
            <p:cNvGrpSpPr/>
            <p:nvPr/>
          </p:nvGrpSpPr>
          <p:grpSpPr>
            <a:xfrm>
              <a:off x="171759" y="767399"/>
              <a:ext cx="7822833" cy="5721026"/>
              <a:chOff x="171759" y="767399"/>
              <a:chExt cx="7822833" cy="5721026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C82E590-0B13-49DD-A659-BC528686ED68}"/>
                  </a:ext>
                </a:extLst>
              </p:cNvPr>
              <p:cNvSpPr/>
              <p:nvPr/>
            </p:nvSpPr>
            <p:spPr>
              <a:xfrm>
                <a:off x="4105175" y="5581406"/>
                <a:ext cx="1567543" cy="9070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A19FF32-DBFD-43C9-A550-903B7B58BA09}"/>
                  </a:ext>
                </a:extLst>
              </p:cNvPr>
              <p:cNvSpPr/>
              <p:nvPr/>
            </p:nvSpPr>
            <p:spPr>
              <a:xfrm>
                <a:off x="2295269" y="5516507"/>
                <a:ext cx="1567543" cy="9070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8C0E841-EE26-4142-A076-CA750F66C896}"/>
                  </a:ext>
                </a:extLst>
              </p:cNvPr>
              <p:cNvSpPr/>
              <p:nvPr/>
            </p:nvSpPr>
            <p:spPr>
              <a:xfrm>
                <a:off x="495072" y="4813883"/>
                <a:ext cx="1893221" cy="9070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84C6233-1540-44F9-A73D-08E6F6370F5C}"/>
                  </a:ext>
                </a:extLst>
              </p:cNvPr>
              <p:cNvSpPr/>
              <p:nvPr/>
            </p:nvSpPr>
            <p:spPr>
              <a:xfrm>
                <a:off x="171759" y="3234348"/>
                <a:ext cx="1751417" cy="9070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28FE13B-D257-40C1-846C-FE928967EA4E}"/>
                  </a:ext>
                </a:extLst>
              </p:cNvPr>
              <p:cNvSpPr/>
              <p:nvPr/>
            </p:nvSpPr>
            <p:spPr>
              <a:xfrm>
                <a:off x="495071" y="1473256"/>
                <a:ext cx="1893221" cy="9070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C1F8386-8EBD-49DF-B1B2-A9E7939BEA45}"/>
                  </a:ext>
                </a:extLst>
              </p:cNvPr>
              <p:cNvSpPr/>
              <p:nvPr/>
            </p:nvSpPr>
            <p:spPr>
              <a:xfrm>
                <a:off x="2230222" y="767399"/>
                <a:ext cx="1893221" cy="9070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5B1906F-6519-4AF6-8326-48396168CE43}"/>
                  </a:ext>
                </a:extLst>
              </p:cNvPr>
              <p:cNvSpPr/>
              <p:nvPr/>
            </p:nvSpPr>
            <p:spPr>
              <a:xfrm>
                <a:off x="4079758" y="807526"/>
                <a:ext cx="1893221" cy="8748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FC770BC-9982-4A03-A910-9D77D973E30B}"/>
                  </a:ext>
                </a:extLst>
              </p:cNvPr>
              <p:cNvSpPr/>
              <p:nvPr/>
            </p:nvSpPr>
            <p:spPr>
              <a:xfrm>
                <a:off x="5696467" y="1391656"/>
                <a:ext cx="1893221" cy="9990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CA30A53-22C0-48F2-91A3-DC662A17CDD2}"/>
                  </a:ext>
                </a:extLst>
              </p:cNvPr>
              <p:cNvSpPr/>
              <p:nvPr/>
            </p:nvSpPr>
            <p:spPr>
              <a:xfrm>
                <a:off x="6101371" y="3159959"/>
                <a:ext cx="1893221" cy="9990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012B592-72B4-4B7B-BDA0-B1698C6991D7}"/>
                  </a:ext>
                </a:extLst>
              </p:cNvPr>
              <p:cNvSpPr/>
              <p:nvPr/>
            </p:nvSpPr>
            <p:spPr>
              <a:xfrm>
                <a:off x="5696466" y="4816696"/>
                <a:ext cx="1893221" cy="9990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5265585-0D9C-478B-A42D-C006FE46D03E}"/>
              </a:ext>
            </a:extLst>
          </p:cNvPr>
          <p:cNvSpPr txBox="1"/>
          <p:nvPr/>
        </p:nvSpPr>
        <p:spPr>
          <a:xfrm>
            <a:off x="8145397" y="6550049"/>
            <a:ext cx="4008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/>
              <a:t>Hanahan, D. and Weinberg, R.A. 2011. </a:t>
            </a:r>
            <a:r>
              <a:rPr lang="en-GB" sz="1200" i="1"/>
              <a:t>Cell</a:t>
            </a:r>
            <a:r>
              <a:rPr lang="en-GB" sz="1200"/>
              <a:t>. </a:t>
            </a:r>
            <a:r>
              <a:rPr lang="en-GB" sz="1200" b="1"/>
              <a:t>144</a:t>
            </a:r>
            <a:r>
              <a:rPr lang="en-GB" sz="1200"/>
              <a:t>: 646-674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9B988E2-8FB6-4787-A746-412F46F780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" y="5778779"/>
            <a:ext cx="12153900" cy="56288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NZ" sz="2000" dirty="0">
                <a:latin typeface="+mj-lt"/>
              </a:rPr>
              <a:t>Concepts are shared by many cases but the detail is unique to the individual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3908C13-15C6-4A07-9D75-C3901F868616}"/>
              </a:ext>
            </a:extLst>
          </p:cNvPr>
          <p:cNvSpPr txBox="1">
            <a:spLocks/>
          </p:cNvSpPr>
          <p:nvPr/>
        </p:nvSpPr>
        <p:spPr>
          <a:xfrm>
            <a:off x="4156075" y="250825"/>
            <a:ext cx="3876675" cy="6978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sz="3200" dirty="0">
                <a:solidFill>
                  <a:srgbClr val="00B0F0"/>
                </a:solidFill>
              </a:rPr>
              <a:t>Hallmarks of Cancer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7EDEF12C-08B4-534D-9A37-B94C4C7D0941}"/>
              </a:ext>
            </a:extLst>
          </p:cNvPr>
          <p:cNvSpPr txBox="1">
            <a:spLocks/>
          </p:cNvSpPr>
          <p:nvPr/>
        </p:nvSpPr>
        <p:spPr>
          <a:xfrm>
            <a:off x="60025" y="948690"/>
            <a:ext cx="12131975" cy="4212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Segoe UI Semibold"/>
                <a:ea typeface="+mn-lt"/>
                <a:cs typeface="+mn-lt"/>
              </a:rPr>
              <a:t>Distilled into the hallmarks of cancer:</a:t>
            </a:r>
          </a:p>
        </p:txBody>
      </p:sp>
    </p:spTree>
    <p:extLst>
      <p:ext uri="{BB962C8B-B14F-4D97-AF65-F5344CB8AC3E}">
        <p14:creationId xmlns:p14="http://schemas.microsoft.com/office/powerpoint/2010/main" val="6332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B201344-30B5-744E-BD1E-7FD13BB2A893}"/>
              </a:ext>
            </a:extLst>
          </p:cNvPr>
          <p:cNvSpPr txBox="1">
            <a:spLocks/>
          </p:cNvSpPr>
          <p:nvPr/>
        </p:nvSpPr>
        <p:spPr>
          <a:xfrm>
            <a:off x="275925" y="1663170"/>
            <a:ext cx="5820075" cy="11268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99FF"/>
                </a:solidFill>
                <a:latin typeface="Segoe UI Semibold"/>
                <a:ea typeface="+mn-lt"/>
                <a:cs typeface="+mn-lt"/>
              </a:rPr>
              <a:t>Proto-oncogene</a:t>
            </a:r>
            <a:r>
              <a:rPr lang="en-US" sz="2000" dirty="0">
                <a:latin typeface="Segoe UI Semibold"/>
                <a:ea typeface="+mn-lt"/>
                <a:cs typeface="+mn-lt"/>
              </a:rPr>
              <a:t> – wildtype version of the gene prior to mutation (e.g. BRAF</a:t>
            </a:r>
            <a:r>
              <a:rPr lang="en-US" sz="2000" baseline="30000" dirty="0">
                <a:latin typeface="Segoe UI Semibold"/>
                <a:ea typeface="+mn-lt"/>
                <a:cs typeface="+mn-lt"/>
              </a:rPr>
              <a:t>WT</a:t>
            </a:r>
            <a:r>
              <a:rPr lang="en-US" sz="2000" dirty="0">
                <a:latin typeface="Segoe UI Semibold"/>
                <a:ea typeface="+mn-lt"/>
                <a:cs typeface="+mn-lt"/>
              </a:rPr>
              <a:t>, KRAS</a:t>
            </a:r>
            <a:r>
              <a:rPr lang="en-US" sz="2000" baseline="30000" dirty="0">
                <a:latin typeface="Segoe UI Semibold"/>
                <a:ea typeface="+mn-lt"/>
                <a:cs typeface="+mn-lt"/>
              </a:rPr>
              <a:t>WT</a:t>
            </a:r>
            <a:r>
              <a:rPr lang="en-US" sz="2000" dirty="0">
                <a:latin typeface="Segoe UI Semibold"/>
                <a:ea typeface="+mn-lt"/>
                <a:cs typeface="+mn-lt"/>
              </a:rPr>
              <a:t>, EGFR</a:t>
            </a:r>
            <a:r>
              <a:rPr lang="en-US" sz="2000" baseline="30000" dirty="0">
                <a:latin typeface="Segoe UI Semibold"/>
                <a:ea typeface="+mn-lt"/>
                <a:cs typeface="+mn-lt"/>
              </a:rPr>
              <a:t>WT</a:t>
            </a:r>
            <a:r>
              <a:rPr lang="en-US" sz="2000" dirty="0">
                <a:latin typeface="Segoe UI Semibold"/>
                <a:ea typeface="+mn-lt"/>
                <a:cs typeface="+mn-lt"/>
              </a:rPr>
              <a:t>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45D61E8-9D08-467E-81E1-4639F1E6EC9A}"/>
              </a:ext>
            </a:extLst>
          </p:cNvPr>
          <p:cNvSpPr txBox="1">
            <a:spLocks/>
          </p:cNvSpPr>
          <p:nvPr/>
        </p:nvSpPr>
        <p:spPr>
          <a:xfrm>
            <a:off x="275925" y="2747791"/>
            <a:ext cx="5820075" cy="7567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Segoe UI Semibold"/>
                <a:ea typeface="+mn-lt"/>
                <a:cs typeface="+mn-lt"/>
              </a:rPr>
              <a:t>Specific amino acids are mutated to confer gain of function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A07C7B0-79E6-4DAB-A0FA-4644AC9EA4F5}"/>
              </a:ext>
            </a:extLst>
          </p:cNvPr>
          <p:cNvSpPr txBox="1">
            <a:spLocks/>
          </p:cNvSpPr>
          <p:nvPr/>
        </p:nvSpPr>
        <p:spPr>
          <a:xfrm>
            <a:off x="6111409" y="938438"/>
            <a:ext cx="6218903" cy="6978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3333FF"/>
                </a:solidFill>
                <a:latin typeface="Segoe UI Semibold"/>
                <a:ea typeface="+mn-lt"/>
                <a:cs typeface="+mn-lt"/>
              </a:rPr>
              <a:t>Tumour</a:t>
            </a:r>
            <a:r>
              <a:rPr lang="en-US" sz="2000" dirty="0">
                <a:solidFill>
                  <a:srgbClr val="3333FF"/>
                </a:solidFill>
                <a:latin typeface="Segoe UI Semibold"/>
                <a:ea typeface="+mn-lt"/>
                <a:cs typeface="+mn-lt"/>
              </a:rPr>
              <a:t> suppressor gene </a:t>
            </a:r>
            <a:r>
              <a:rPr lang="en-US" sz="2000" dirty="0">
                <a:latin typeface="Segoe UI Semibold"/>
                <a:ea typeface="+mn-lt"/>
                <a:cs typeface="+mn-lt"/>
              </a:rPr>
              <a:t>– a gene whose protein product keeps cell proliferation in check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1C28EFE-BF56-4FB2-87DF-84794089E6B0}"/>
              </a:ext>
            </a:extLst>
          </p:cNvPr>
          <p:cNvSpPr txBox="1">
            <a:spLocks/>
          </p:cNvSpPr>
          <p:nvPr/>
        </p:nvSpPr>
        <p:spPr>
          <a:xfrm>
            <a:off x="6327309" y="1761802"/>
            <a:ext cx="6003003" cy="6978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Segoe UI Semibold"/>
                <a:ea typeface="+mn-lt"/>
                <a:cs typeface="+mn-lt"/>
              </a:rPr>
              <a:t>Mutations are loss of function and tend to be distributed throughout the gene</a:t>
            </a:r>
            <a:endParaRPr lang="en-GB" sz="200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E8F9493-5C4B-4977-9569-D746010B9A34}"/>
              </a:ext>
            </a:extLst>
          </p:cNvPr>
          <p:cNvSpPr txBox="1">
            <a:spLocks/>
          </p:cNvSpPr>
          <p:nvPr/>
        </p:nvSpPr>
        <p:spPr>
          <a:xfrm>
            <a:off x="2084258" y="250825"/>
            <a:ext cx="8024631" cy="6978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NZ" sz="3200" dirty="0">
                <a:solidFill>
                  <a:srgbClr val="00B0F0"/>
                </a:solidFill>
              </a:rPr>
              <a:t>Oncogenes and Tumour Suppressor Genes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F134497-822B-41D0-8E37-B97420CE28CE}"/>
              </a:ext>
            </a:extLst>
          </p:cNvPr>
          <p:cNvSpPr txBox="1">
            <a:spLocks/>
          </p:cNvSpPr>
          <p:nvPr/>
        </p:nvSpPr>
        <p:spPr>
          <a:xfrm>
            <a:off x="60025" y="948689"/>
            <a:ext cx="6035975" cy="9231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3333FF"/>
                </a:solidFill>
                <a:latin typeface="Segoe UI Semibold"/>
                <a:ea typeface="+mn-lt"/>
                <a:cs typeface="+mn-lt"/>
              </a:rPr>
              <a:t>Oncogene</a:t>
            </a:r>
            <a:r>
              <a:rPr lang="en-US" sz="2000" dirty="0">
                <a:latin typeface="Segoe UI Semibold"/>
                <a:ea typeface="+mn-lt"/>
                <a:cs typeface="+mn-lt"/>
              </a:rPr>
              <a:t> – mutated gene that has the potential to cause cancer (e.g. BRAF</a:t>
            </a:r>
            <a:r>
              <a:rPr lang="en-US" sz="2000" baseline="30000" dirty="0">
                <a:latin typeface="Segoe UI Semibold"/>
                <a:ea typeface="+mn-lt"/>
                <a:cs typeface="+mn-lt"/>
              </a:rPr>
              <a:t>V600E</a:t>
            </a:r>
            <a:r>
              <a:rPr lang="en-US" sz="2000" dirty="0">
                <a:latin typeface="Segoe UI Semibold"/>
                <a:ea typeface="+mn-lt"/>
                <a:cs typeface="+mn-lt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498004-2621-4336-869E-A48285234B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3500"/>
          <a:stretch/>
        </p:blipFill>
        <p:spPr>
          <a:xfrm>
            <a:off x="44657" y="3887296"/>
            <a:ext cx="6063172" cy="28569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989F42-C2DB-4DCE-9BCB-2C5DDDF1CA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3764"/>
          <a:stretch/>
        </p:blipFill>
        <p:spPr>
          <a:xfrm>
            <a:off x="5988466" y="3885840"/>
            <a:ext cx="6100777" cy="2858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FB22291-D9C7-4BB9-95DE-0B2E07847855}"/>
              </a:ext>
            </a:extLst>
          </p:cNvPr>
          <p:cNvSpPr txBox="1"/>
          <p:nvPr/>
        </p:nvSpPr>
        <p:spPr>
          <a:xfrm>
            <a:off x="1695448" y="3557056"/>
            <a:ext cx="3049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BRAF mutations in COSMIC</a:t>
            </a:r>
            <a:endParaRPr lang="en-GB" dirty="0"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2D04A2-25D4-44A9-A704-D99B99814655}"/>
              </a:ext>
            </a:extLst>
          </p:cNvPr>
          <p:cNvSpPr txBox="1"/>
          <p:nvPr/>
        </p:nvSpPr>
        <p:spPr>
          <a:xfrm>
            <a:off x="7629840" y="3548621"/>
            <a:ext cx="3012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TP53 mutations in COSMIC</a:t>
            </a:r>
            <a:endParaRPr lang="en-GB" dirty="0">
              <a:latin typeface="+mj-lt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826E13B-7A78-442F-8EEC-F99EBFA510AA}"/>
              </a:ext>
            </a:extLst>
          </p:cNvPr>
          <p:cNvCxnSpPr/>
          <p:nvPr/>
        </p:nvCxnSpPr>
        <p:spPr>
          <a:xfrm>
            <a:off x="6096000" y="738909"/>
            <a:ext cx="11829" cy="6012873"/>
          </a:xfrm>
          <a:prstGeom prst="line">
            <a:avLst/>
          </a:prstGeom>
          <a:ln w="254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165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3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TAMSIN THESIS 202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769B9"/>
      </a:accent1>
      <a:accent2>
        <a:srgbClr val="00B2CA"/>
      </a:accent2>
      <a:accent3>
        <a:srgbClr val="5BC2A3"/>
      </a:accent3>
      <a:accent4>
        <a:srgbClr val="AABF8D"/>
      </a:accent4>
      <a:accent5>
        <a:srgbClr val="F9BC76"/>
      </a:accent5>
      <a:accent6>
        <a:srgbClr val="F6803C"/>
      </a:accent6>
      <a:hlink>
        <a:srgbClr val="0000FF"/>
      </a:hlink>
      <a:folHlink>
        <a:srgbClr val="800080"/>
      </a:folHlink>
    </a:clrScheme>
    <a:fontScheme name="Segoe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TAMSIN THESIS 202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769B9"/>
      </a:accent1>
      <a:accent2>
        <a:srgbClr val="00B2CA"/>
      </a:accent2>
      <a:accent3>
        <a:srgbClr val="5BC2A3"/>
      </a:accent3>
      <a:accent4>
        <a:srgbClr val="AABF8D"/>
      </a:accent4>
      <a:accent5>
        <a:srgbClr val="F9BC76"/>
      </a:accent5>
      <a:accent6>
        <a:srgbClr val="F6803C"/>
      </a:accent6>
      <a:hlink>
        <a:srgbClr val="0000FF"/>
      </a:hlink>
      <a:folHlink>
        <a:srgbClr val="800080"/>
      </a:folHlink>
    </a:clrScheme>
    <a:fontScheme name="Segoe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7240</TotalTime>
  <Words>2327</Words>
  <Application>Microsoft Macintosh PowerPoint</Application>
  <PresentationFormat>Widescreen</PresentationFormat>
  <Paragraphs>488</Paragraphs>
  <Slides>50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58" baseType="lpstr">
      <vt:lpstr>Arial</vt:lpstr>
      <vt:lpstr>Calibri</vt:lpstr>
      <vt:lpstr>Courier New</vt:lpstr>
      <vt:lpstr>Franklin Gothic Demi</vt:lpstr>
      <vt:lpstr>Segoe UI</vt:lpstr>
      <vt:lpstr>Segoe UI Semibold</vt:lpstr>
      <vt:lpstr>Office Theme</vt:lpstr>
      <vt:lpstr>Office Theme</vt:lpstr>
      <vt:lpstr>Genomics for Cancer Clinicians</vt:lpstr>
      <vt:lpstr>Schedule</vt:lpstr>
      <vt:lpstr>Acknowledgements</vt:lpstr>
      <vt:lpstr> Cancer Biology in Precision Oncology  Dr. Anassuya Ramachandran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Polona Le Quesne Stabej</dc:creator>
  <cp:lastModifiedBy>Thierry Lints</cp:lastModifiedBy>
  <cp:revision>3</cp:revision>
  <cp:lastPrinted>2022-06-29T04:00:13Z</cp:lastPrinted>
  <dcterms:created xsi:type="dcterms:W3CDTF">2022-06-20T21:05:07Z</dcterms:created>
  <dcterms:modified xsi:type="dcterms:W3CDTF">2022-07-12T01:34:27Z</dcterms:modified>
</cp:coreProperties>
</file>