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7" r:id="rId3"/>
    <p:sldMasterId id="2147483682" r:id="rId4"/>
    <p:sldMasterId id="2147483685" r:id="rId5"/>
    <p:sldMasterId id="2147483703" r:id="rId6"/>
  </p:sldMasterIdLst>
  <p:notesMasterIdLst>
    <p:notesMasterId r:id="rId42"/>
  </p:notesMasterIdLst>
  <p:sldIdLst>
    <p:sldId id="373" r:id="rId7"/>
    <p:sldId id="381" r:id="rId8"/>
    <p:sldId id="369" r:id="rId9"/>
    <p:sldId id="329" r:id="rId10"/>
    <p:sldId id="354" r:id="rId11"/>
    <p:sldId id="364" r:id="rId12"/>
    <p:sldId id="336" r:id="rId13"/>
    <p:sldId id="365" r:id="rId14"/>
    <p:sldId id="366" r:id="rId15"/>
    <p:sldId id="337" r:id="rId16"/>
    <p:sldId id="367" r:id="rId17"/>
    <p:sldId id="377" r:id="rId18"/>
    <p:sldId id="376" r:id="rId19"/>
    <p:sldId id="345" r:id="rId20"/>
    <p:sldId id="370" r:id="rId21"/>
    <p:sldId id="346" r:id="rId22"/>
    <p:sldId id="387" r:id="rId23"/>
    <p:sldId id="388" r:id="rId24"/>
    <p:sldId id="389" r:id="rId25"/>
    <p:sldId id="386" r:id="rId26"/>
    <p:sldId id="359" r:id="rId27"/>
    <p:sldId id="383" r:id="rId28"/>
    <p:sldId id="384" r:id="rId29"/>
    <p:sldId id="350" r:id="rId30"/>
    <p:sldId id="358" r:id="rId31"/>
    <p:sldId id="385" r:id="rId32"/>
    <p:sldId id="342" r:id="rId33"/>
    <p:sldId id="335" r:id="rId34"/>
    <p:sldId id="357" r:id="rId35"/>
    <p:sldId id="360" r:id="rId36"/>
    <p:sldId id="378" r:id="rId37"/>
    <p:sldId id="368" r:id="rId38"/>
    <p:sldId id="347" r:id="rId39"/>
    <p:sldId id="379" r:id="rId40"/>
    <p:sldId id="35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ona Le Quesne Stabej" initials="PLQS" lastIdx="7" clrIdx="0">
    <p:extLst>
      <p:ext uri="{19B8F6BF-5375-455C-9EA6-DF929625EA0E}">
        <p15:presenceInfo xmlns:p15="http://schemas.microsoft.com/office/powerpoint/2012/main" userId="S::pleq986@UoA.auckland.ac.nz::9a3da78b-eb26-42b3-8962-8b2e1fe7ef27" providerId="AD"/>
      </p:ext>
    </p:extLst>
  </p:cmAuthor>
  <p:cmAuthor id="2" name="Veronica Boyle" initials="VB" lastIdx="2" clrIdx="1">
    <p:extLst>
      <p:ext uri="{19B8F6BF-5375-455C-9EA6-DF929625EA0E}">
        <p15:presenceInfo xmlns:p15="http://schemas.microsoft.com/office/powerpoint/2012/main" userId="S::vboy009@uoa.auckland.ac.nz::bc8ee0d4-11ee-4ad1-a6c0-628180f2fb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6A9"/>
    <a:srgbClr val="B2F3F7"/>
    <a:srgbClr val="DEDE2A"/>
    <a:srgbClr val="5BE3EB"/>
    <a:srgbClr val="EB6009"/>
    <a:srgbClr val="AEE4E6"/>
    <a:srgbClr val="000000"/>
    <a:srgbClr val="9CD7D9"/>
    <a:srgbClr val="91D8DB"/>
    <a:srgbClr val="9A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4A6D1-CDF5-6D05-3DDC-D25F6FE65ED3}" v="99" dt="2022-06-07T20:40:17.569"/>
    <p1510:client id="{4171368B-2B4D-10E0-7345-2C6D10A043C5}" v="392" dt="2022-05-10T01:43:37.878"/>
    <p1510:client id="{474DFAEC-A071-B57C-DD40-19DDD04E2C0E}" v="2671" dt="2022-06-06T03:43:56.785"/>
    <p1510:client id="{4FCB00AC-5CC5-410B-05E1-98BB42B36D04}" v="848" dt="2022-05-31T02:39:32.508"/>
    <p1510:client id="{5390C2CC-68F5-2F95-C257-5B58630B4966}" v="7" dt="2022-06-12T22:41:29.941"/>
    <p1510:client id="{54D97FB0-23BB-A081-E1BE-9573FD023F34}" v="523" dt="2022-05-30T22:40:46.276"/>
    <p1510:client id="{667E8B3C-8101-0735-9B29-11AEB700E629}" v="335" dt="2022-06-08T23:37:33.063"/>
    <p1510:client id="{AA934450-948A-440A-8E5C-C26A2411BB2B}" v="3613" dt="2022-05-09T06:46:08.478"/>
    <p1510:client id="{B6496173-90E7-3510-F994-3D71324345DF}" v="2051" dt="2022-06-07T05:44:53.776"/>
    <p1510:client id="{C949E27E-3EA7-20B7-06FC-015942D321D8}" v="232" dt="2022-05-17T01:02:55.828"/>
    <p1510:client id="{D4162EE6-2231-CA4B-BBDC-331C48D3CC44}" v="2613" dt="2022-05-30T02:37:47.581"/>
    <p1510:client id="{E527548C-5ECE-CFCD-EFEC-4FB903C78F42}" v="194" dt="2022-06-06T19:54:18.991"/>
    <p1510:client id="{F3DA3F4C-3A0C-D29B-6DED-826BB1F8F9C7}" v="1725" dt="2022-05-16T01:32:52.922"/>
    <p1510:client id="{F6D0DC58-B69B-CD04-56FA-9C999F4F9E98}" v="976" dt="2022-05-02T00:19:57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46BA-D235-494B-A65C-73B101F6AEAE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9286B-1F79-436C-B988-65D24CBBCD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872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7603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9657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328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1473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5304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4546A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9838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1863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420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58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636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367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901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83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34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9286B-1F79-436C-B988-65D24CBBCD9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719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69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C1C0-C635-48D4-A46D-B93E3EE6C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59162-302C-41A8-865D-4D1915835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7A7E8-6C32-4A1E-ADF6-9D271ABF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7BEC-2023-4A8D-BABB-D8BD0464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D0CF9-6237-49AD-9973-2AA1C8AE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7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9A35-BE6A-458F-830A-5355D0CF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44AEC-135E-477F-A51F-E8D5C5D27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B672-D037-4E2B-B5C8-7495BDFE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F4DA1-5195-4F2E-99FB-ED5B93C3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C97A8-2E3C-4B0E-B751-3DCFF42E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91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4F2A8-BB95-4353-A888-0BF5C8515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1BB7A-1090-4918-AE9C-AEFA2725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2DD9F-962B-423A-B15A-E8D234AF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CCE9-D4E2-433D-8625-BF013B3B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D674-5591-42FF-A9C7-25C8D37F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128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8485-8524-4DE0-88CF-ECA77AC4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59BA8-A9AD-4FD8-9007-4ED04EFFF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1965325"/>
            <a:ext cx="9875838" cy="40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471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234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640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78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158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9530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831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76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E647-9DD3-4B4D-97DB-FF17586A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B086-11BE-4755-A86B-7361AF645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0165C-1919-4B22-9C8C-F0BD7BBD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092C9-836A-4BF7-BEA4-33CE2DC4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C8733-5A03-4FB8-88C4-7A96EE65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6666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723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2302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17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4375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1488-40B4-4706-8505-EA13BAC39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AB8FE-AB28-4747-A854-99D21EB87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6A248-BD56-40B6-970F-07751E8C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93FF2-F862-498D-8055-C0DB5CFC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D547-BFC2-4E0C-843A-928370F0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910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C2FE-2768-460A-B4CE-80C5FD1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1F3F-DE9B-4099-9F64-E6ED3B2C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90EB-4135-4623-8745-1C78E50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E765-1A99-4A88-92C4-CCD5BD9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4FD0-68D7-4F9F-B54F-E07995BF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189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1093-16BB-4EA0-9827-596134C4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2B37A-3A75-4C69-BA6D-3D0150C5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C41A-6DF2-48E4-B0B7-0228361B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920C2-91FA-4985-A752-BE53E51F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15287-3E86-4AE1-B4F6-FC6895E3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220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00D-C3E0-4CA1-A5F0-ECD20035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E856-A018-44D6-860E-5A758A350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B288-DAF4-4F3A-9AFE-6A2ACBB19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2C5D2-D1A8-475B-8593-B2C3A703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812AB-C478-49D3-9ABC-9E24A525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DF81-3F01-40CE-8655-D30F5A56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2474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C9B6-8E2C-474F-9981-BF1A4EAA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56982-A0F8-4272-A609-4543FD91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8BF5E-62EB-4ACD-9E54-42EAF6ED6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AEB37-D4AC-4E91-8DA1-DD52A1BE5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D3BF2-877F-45E8-B3E2-00309F596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4D74A-7F45-4E6E-9A7A-6E6D2D64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3FDF15-4D95-472D-A0B3-9C51BF60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0EE1E-8984-4C93-A06F-601879D4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8688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A476-DC73-4563-9C87-64165C35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83B9F-1F4A-4BAB-989F-ABA3E169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39DF6-E8DF-4A72-A2CB-1C24B4BC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C5DA1-E75B-44C4-8E35-052D33B3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195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4AC3-966E-45F9-96B4-B1667D2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69FC7-168D-419D-8AAF-F81CB236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C663-99E0-410F-990A-8AD1F873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33CC-28E3-4C4F-9CC0-947A0671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5B3AA-9073-4E69-96BB-107F4936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2916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1BD07-88A0-4E6A-BA76-D3E9AB9F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5C949-50A4-45F9-B6F7-E434C1DF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DE08E-D38D-4273-A532-C205A903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9783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DA1C-E46E-40C7-B2B2-7533728A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16E0-FFC5-47D6-934C-0FF88D32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19884-B8D7-4B86-8893-EABB763EA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1AE9A-6D28-4816-8F6D-765750F5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A9DFD-4DCC-446F-8B59-7B9B44EE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ECECA-D31F-4920-A831-F843DC9C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6031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1A97-3479-43DA-9C51-F23C42CC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B49FE-B90C-4122-80C1-B77388358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C957F-E5BF-487F-99D5-B8F55D1E7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9A13C-27DB-4F5C-9204-002FE5CD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FD3C9-4E7B-4B85-8437-25C5F8D7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BA35-3F89-4C75-B82E-0E2A8692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32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176A-E2E1-4218-B5A0-47E2C027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8734C-2F0E-431D-AA76-C37C5986E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114FE-1DA3-4D0E-A1F8-F50F6E01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669C5-D755-4019-8329-95AA16B2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E14E-5E91-42B9-AEFD-F37F5C49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655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A0B9F-B0A8-4115-8123-E4F53FEAE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3B17-6FFF-459C-8263-5BE75B24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92966-D130-4CB9-A990-DF2C1532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4351F-AE41-4998-9A14-FE6EF63B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CC5A-C81C-4088-8696-68899577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4241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13DA-C9A5-4439-9357-2E4EF682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B174B-DD45-4183-ACBF-F99AF3E21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0BAE2-9C75-402D-AF5A-A5582B4A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5FBE-2C9C-4BD5-93A5-8FE7C42B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6DC-F86E-4841-BAED-F2874F44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2534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8BDD-13A5-4A96-A4C6-F0F90955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4B86-FDF8-4BF9-8E7E-E6D6A9C8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8BED-1972-43C8-9CBB-D94AC415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2F5DB-BBEC-4796-A5A6-112AE379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C7B4-4972-4FF2-BE78-E7E47D74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967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17D0-4457-49FD-B190-3AAC84EE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4E978-BD10-482C-8885-199CED3D8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9DB40-8921-4CF4-ABD9-A36F6C29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0588-64AF-4630-8840-65607D70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1037C-BCC9-4796-820E-2E5F1293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5289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0380-0B79-4386-8D1D-B8F30A9B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AA46-65C2-4EE7-8AF9-51B7A8640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719A2-B7FE-4BFF-97E3-3E6F0A488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31705-6751-45D7-BDCB-37F906D8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563B9-475F-4D74-8D8F-D7CEEA13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8E30-264A-40F8-9CF4-DDF50539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8481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75FD-F184-4227-89B9-A645D359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624E8-BEE3-4BCC-9AC2-5BFC582E7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F714E-3E58-43A1-BF6D-368FB8D8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60F8E-3450-48C9-BDD0-25B40FAA3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49E73-20BC-477F-B92F-40026C4B8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E31D2-3312-4207-8651-2EE90A0B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48A95-8605-49E7-A5D3-5543F74D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B30D3-4D15-4323-A706-1E8B108A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926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18A4-4D3E-47E9-9A68-75856543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2DCC-EA3A-4D48-8979-AED51EB3F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8B2D6-C205-4D18-8D37-1454A4E27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0EE0A-2983-4D30-9D5D-197FD5F9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C57F7-59FE-4759-AF5D-DB8EB6EB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EEBCD-9F16-4761-8338-7522EBA2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1909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0D3-3773-4519-9A62-C39644D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91201-4C7F-417D-B2CB-667A493B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4F8BA-6E1D-48CA-9488-75CA152B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49721-84C3-40F5-9E87-4D295934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4373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BEC52-8CC1-460B-A90D-CE480E8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49F88-43D5-434F-857F-392B6583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15E2A-D366-4070-B1E7-E9C1035A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5856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0622-CBEE-414B-80EF-45ECC352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1897-DD09-457F-84B6-F9B6BB40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FA34A-E2FA-4A54-BDBE-2A4743E30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AE7C1-3EBE-42BD-89D5-F4E5DC5F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083D0-85A3-496F-BF17-BE0F0824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DE66D-3AA0-40D2-B4E9-71BC0A5D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4662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3AF2-12A9-49F0-B341-6BA3609A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E1789-DEA0-49CE-9150-B6B956F51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AF600-8299-4526-B66E-192B84D68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424BE-CCF8-45DF-9C8E-E0D1C50F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4F397-51CD-498F-8DAA-9865AB97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E55C8-614A-470F-909E-2F45E8DD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3184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E057-D863-495A-BBF4-D6263DDB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58610-92EA-4AEA-B1FC-4B7E65C50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377A5-CF7D-42B1-8852-3D13157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0FFB7-83D4-4210-A54B-589137F2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CC6D-6551-4CC9-BD0A-FDE63CB1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298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B0C74-F2A8-4D3D-90C8-95D162AEA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7A883-B66D-43CB-9A86-06CEB12D6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0BE3-94C5-4201-8B75-8DC6D938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337D7-4AF9-4742-AD51-62A0CA65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4D44-670A-4188-9759-CFDF5571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6594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0C078-46A1-404E-954A-8FEC0038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9AB2-6355-4B8F-9F28-43DB709510C9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699D6-5DCE-4791-9CD5-006E9F0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020D-C196-426B-BDA9-2C9F2409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1EF0-EF8B-4BE1-8A57-5361460B31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7925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44B7-69F7-4B3C-9FA4-B03A049E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F97B2-78E1-4665-8E75-08031E6A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6D06-E66C-45B0-9E8F-5BF0B0B3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9AB2-6355-4B8F-9F28-43DB709510C9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FF75A-6FC5-43B8-95B4-6E554E7A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20A08-E14F-4A22-845E-F34BF9E7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1EF0-EF8B-4BE1-8A57-5361460B31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8857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5780-ABCA-4C33-B191-920A46FC9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B6454-9325-43C2-8D07-7AD801FA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CAF70-275F-45B4-BF1C-6BCFB315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9AB2-6355-4B8F-9F28-43DB709510C9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A6F26-097B-46E2-A73C-1EEFB7A9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71EB-8FB6-4BCD-B26D-AA6DD01E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1EF0-EF8B-4BE1-8A57-5361460B31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8243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0D3-3773-4519-9A62-C39644D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91201-4C7F-417D-B2CB-667A493B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4F8BA-6E1D-48CA-9488-75CA152B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49721-84C3-40F5-9E87-4D295934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19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C56E-11D1-414C-9747-B24799BB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E1083-079D-4882-AC61-281D0089B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E3781-D5F3-4394-9FDC-12CBFDB9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2234E-CFA0-4CF0-804D-9B2508070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37027-5D01-42DB-AF4F-2A4C36D65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7EE76-86D5-457B-A0E2-F251123B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5829A-60C2-4D9E-A481-FEA15101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9003A-C0C0-4748-9988-58E72F81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4056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1BD07-88A0-4E6A-BA76-D3E9AB9F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5C949-50A4-45F9-B6F7-E434C1DF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DE08E-D38D-4273-A532-C205A903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9783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C2FE-2768-460A-B4CE-80C5FD1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1F3F-DE9B-4099-9F64-E6ED3B2C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90EB-4135-4623-8745-1C78E50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E765-1A99-4A88-92C4-CCD5BD9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4FD0-68D7-4F9F-B54F-E07995BF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18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606E-7D13-43F9-8C50-18163DC0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8B744-FD6F-4193-9DB3-E09B2DF2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0A509-05F5-4CA2-90E5-BD47436C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BD322-7715-4A2D-90A6-1FAFFD55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71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CF3C2-4674-43CA-BC98-F6A644EE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38D9E-C1FF-4A04-B6EF-C5FE5284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AB0A3-8A4D-473D-BD7B-838A4727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359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A68-C1A0-4CE5-9806-435AB2D6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4D9B-84B8-4E58-A17F-8CE29E96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B2BB-7716-4C7E-9223-9C208FAD8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81735-7692-4020-BA25-638B6950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BAF6A-2828-4FAC-9F05-6BD1A2AD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784A4-F7F3-4EA9-BDAF-19477803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996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3C47-32EF-41AE-933F-101D43A1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93D5D-E615-4F68-A0A7-BD8181B94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541DB-50C8-4AC0-B6AA-003654DF5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FC3ED-8A1C-49AF-9E6C-A1E93EB5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B87AA-8C7B-47BB-8EF0-26316738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3BC2A-FEF2-4375-BEB7-82220D3F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92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07487-6FDB-4AFA-82F2-9CD6F8D6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98A8E-C747-4582-A0E0-03C4DFE9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DA3E-42E9-4ABC-9985-5797A6E73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A88F-34B0-4D00-9FD8-437D277CC27F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05A48-F34D-4C42-B223-5B1CB027A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F310E-8E8F-4C01-848F-C89DB5682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0DE8-FC94-4525-9E37-E6A40AA520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51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8" r:id="rId4"/>
    <p:sldLayoutId id="2147483689" r:id="rId5"/>
    <p:sldLayoutId id="2147483702" r:id="rId6"/>
    <p:sldLayoutId id="2147483709" r:id="rId7"/>
    <p:sldLayoutId id="2147483715" r:id="rId8"/>
    <p:sldLayoutId id="2147483705" r:id="rId9"/>
    <p:sldLayoutId id="2147483714" r:id="rId10"/>
    <p:sldLayoutId id="2147483707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987C-068A-4FD2-87DB-0AC8D7678CF1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20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11" r:id="rId5"/>
    <p:sldLayoutId id="2147483710" r:id="rId6"/>
    <p:sldLayoutId id="2147483679" r:id="rId7"/>
    <p:sldLayoutId id="2147483708" r:id="rId8"/>
    <p:sldLayoutId id="214748369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CDF1-F9F6-46EF-8E7C-B6AD8158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C49D-2622-4BF6-8A26-05F20A8E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3620-8399-4636-802A-9C1110C50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2EB5-825F-4D81-B51B-0DB8DA9EA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1EF5-3186-4EDA-BDE8-B1FEC156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4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51" r:id="rId3"/>
    <p:sldLayoutId id="2147483652" r:id="rId4"/>
    <p:sldLayoutId id="2147483653" r:id="rId5"/>
    <p:sldLayoutId id="2147483654" r:id="rId6"/>
    <p:sldLayoutId id="214748368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3B693-26BA-4E8F-82AF-75E6959F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3398F-F81E-4304-AFBD-CACC4B58C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2422-6FE4-45D3-821F-A801D98EC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AE22-6DE0-4BC7-838A-17DD5468E560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CE7B7-3749-45DB-B073-EDC1BCF68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B3560-A7A3-4763-BAF2-422E428C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99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DC849-642D-49B1-9C40-AB688D83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D9D20-CEC9-47EE-8662-57ABBB687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156E-C4A3-4A32-8812-DFE7B0564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9AB2-6355-4B8F-9F28-43DB709510C9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A06E0-03DD-4786-94B5-0A5B1270F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CAAA-840F-4F8F-9901-A93A61FF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1EF0-EF8B-4BE1-8A57-5361460B31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33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6" r:id="rId2"/>
    <p:sldLayoutId id="2147483684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CDF1-F9F6-46EF-8E7C-B6AD8158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C49D-2622-4BF6-8A26-05F20A8E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3620-8399-4636-802A-9C1110C50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9DB2-ED0C-4014-B7CC-DE3DF49C4C2D}" type="datetimeFigureOut">
              <a:rPr lang="en-NZ" smtClean="0"/>
              <a:t>12/06/2022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2EB5-825F-4D81-B51B-0DB8DA9EA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1EF5-3186-4EDA-BDE8-B1FEC156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4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EE6AAD-EFB0-95ED-A735-4285487444A5}"/>
              </a:ext>
            </a:extLst>
          </p:cNvPr>
          <p:cNvSpPr/>
          <p:nvPr/>
        </p:nvSpPr>
        <p:spPr>
          <a:xfrm>
            <a:off x="-3628" y="-4297"/>
            <a:ext cx="12191998" cy="6866335"/>
          </a:xfrm>
          <a:prstGeom prst="rect">
            <a:avLst/>
          </a:prstGeom>
          <a:solidFill>
            <a:srgbClr val="AEE4E6"/>
          </a:solidFill>
          <a:ln>
            <a:solidFill>
              <a:srgbClr val="BEF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252B9-D0CA-0299-C15B-4ACC310673E7}"/>
              </a:ext>
            </a:extLst>
          </p:cNvPr>
          <p:cNvSpPr/>
          <p:nvPr/>
        </p:nvSpPr>
        <p:spPr>
          <a:xfrm>
            <a:off x="-110836" y="5275131"/>
            <a:ext cx="12385963" cy="133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47B71-C945-4729-E4AC-B84580D0631A}"/>
              </a:ext>
            </a:extLst>
          </p:cNvPr>
          <p:cNvGrpSpPr/>
          <p:nvPr/>
        </p:nvGrpSpPr>
        <p:grpSpPr>
          <a:xfrm>
            <a:off x="3836059" y="5536722"/>
            <a:ext cx="4519883" cy="810550"/>
            <a:chOff x="4087602" y="5536722"/>
            <a:chExt cx="4519883" cy="810550"/>
          </a:xfrm>
        </p:grpSpPr>
        <p:pic>
          <p:nvPicPr>
            <p:cNvPr id="9" name="Picture 8" descr="The University of Auckland - WUN">
              <a:extLst>
                <a:ext uri="{FF2B5EF4-FFF2-40B4-BE49-F238E27FC236}">
                  <a16:creationId xmlns:a16="http://schemas.microsoft.com/office/drawing/2014/main" id="{B34F16DE-59EB-D48C-2537-9F0BB5D53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02" y="5536722"/>
              <a:ext cx="2456783" cy="81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A69F35-E014-B652-10C9-41AE8E11BBA2}"/>
                </a:ext>
              </a:extLst>
            </p:cNvPr>
            <p:cNvSpPr txBox="1"/>
            <p:nvPr/>
          </p:nvSpPr>
          <p:spPr>
            <a:xfrm>
              <a:off x="6661373" y="5649609"/>
              <a:ext cx="1946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Genomics into</a:t>
              </a:r>
            </a:p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Medicine</a:t>
              </a:r>
              <a:endParaRPr lang="en-NZ" sz="1600">
                <a:solidFill>
                  <a:srgbClr val="035085"/>
                </a:solidFill>
                <a:latin typeface="+mj-lt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A955106-909C-648D-596E-D7A95999377A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7200" dirty="0">
                <a:solidFill>
                  <a:schemeClr val="bg1"/>
                </a:solidFill>
              </a:rPr>
              <a:t>Genomics for Cancer Clinicians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E277C-C1B5-0D45-C1B0-7CE4CF570624}"/>
              </a:ext>
            </a:extLst>
          </p:cNvPr>
          <p:cNvSpPr txBox="1"/>
          <p:nvPr/>
        </p:nvSpPr>
        <p:spPr>
          <a:xfrm>
            <a:off x="296564" y="4106562"/>
            <a:ext cx="118151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Segoe UI Semibold"/>
              </a:rPr>
              <a:t>Session 3: The utility of genomic testing in cancer care</a:t>
            </a:r>
            <a:endParaRPr lang="en-US" sz="3600">
              <a:latin typeface="Segoe UI Semibold"/>
              <a:cs typeface="Segoe UI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97D47-F4A6-4875-931E-F3AD432DEF22}"/>
              </a:ext>
            </a:extLst>
          </p:cNvPr>
          <p:cNvSpPr txBox="1"/>
          <p:nvPr/>
        </p:nvSpPr>
        <p:spPr>
          <a:xfrm>
            <a:off x="9792663" y="624465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emibold"/>
                <a:cs typeface="Segoe UI Semibold"/>
              </a:rPr>
              <a:t>Dr Sandra Fitzgerald </a:t>
            </a:r>
          </a:p>
        </p:txBody>
      </p:sp>
    </p:spTree>
    <p:extLst>
      <p:ext uri="{BB962C8B-B14F-4D97-AF65-F5344CB8AC3E}">
        <p14:creationId xmlns:p14="http://schemas.microsoft.com/office/powerpoint/2010/main" val="126100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0FC6DE46-9D04-EF1A-BE24-EF9C11ECDFB7}"/>
              </a:ext>
            </a:extLst>
          </p:cNvPr>
          <p:cNvSpPr txBox="1"/>
          <p:nvPr/>
        </p:nvSpPr>
        <p:spPr>
          <a:xfrm>
            <a:off x="243239" y="207470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What genomic analyses can we perform?</a:t>
            </a:r>
            <a:endParaRPr lang="en-NZ" sz="2800" dirty="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A7356-38A0-B28E-9F34-6CFF9044BA6F}"/>
              </a:ext>
            </a:extLst>
          </p:cNvPr>
          <p:cNvSpPr txBox="1"/>
          <p:nvPr/>
        </p:nvSpPr>
        <p:spPr>
          <a:xfrm>
            <a:off x="302919" y="1168400"/>
            <a:ext cx="82747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Segoe UI Semibold"/>
                <a:cs typeface="Segoe UI Semibold"/>
              </a:rPr>
              <a:t>Small scale</a:t>
            </a:r>
            <a:r>
              <a:rPr lang="en-US" sz="2400" dirty="0">
                <a:latin typeface="Segoe UI Semibold"/>
                <a:cs typeface="Segoe UI Semibold"/>
              </a:rPr>
              <a:t>: single gene testing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02EFB8-C5F7-A504-FDB5-15D133B01F2B}"/>
              </a:ext>
            </a:extLst>
          </p:cNvPr>
          <p:cNvGrpSpPr/>
          <p:nvPr/>
        </p:nvGrpSpPr>
        <p:grpSpPr>
          <a:xfrm>
            <a:off x="7706549" y="857955"/>
            <a:ext cx="4079050" cy="1497809"/>
            <a:chOff x="7706549" y="857955"/>
            <a:chExt cx="4079050" cy="1497809"/>
          </a:xfrm>
        </p:grpSpPr>
        <p:pic>
          <p:nvPicPr>
            <p:cNvPr id="4" name="Picture 5" descr="A picture containing text, cheese&#10;&#10;Description automatically generated">
              <a:extLst>
                <a:ext uri="{FF2B5EF4-FFF2-40B4-BE49-F238E27FC236}">
                  <a16:creationId xmlns:a16="http://schemas.microsoft.com/office/drawing/2014/main" id="{2C1FEF3F-8626-2F9E-698D-8656191B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5214" y="946236"/>
              <a:ext cx="3740385" cy="140952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F41755-7ADE-0C5F-A88F-D35A4CD430A2}"/>
                </a:ext>
              </a:extLst>
            </p:cNvPr>
            <p:cNvSpPr txBox="1"/>
            <p:nvPr/>
          </p:nvSpPr>
          <p:spPr>
            <a:xfrm>
              <a:off x="7706549" y="857955"/>
              <a:ext cx="2206979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bold"/>
                  <a:cs typeface="Segoe UI Semibold"/>
                </a:rPr>
                <a:t>BRAF V600E IHC positive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BFBE9B-EC0F-0313-EBE1-AD3595663129}"/>
                </a:ext>
              </a:extLst>
            </p:cNvPr>
            <p:cNvSpPr txBox="1"/>
            <p:nvPr/>
          </p:nvSpPr>
          <p:spPr>
            <a:xfrm>
              <a:off x="10058401" y="857955"/>
              <a:ext cx="14732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bold"/>
                  <a:cs typeface="Segoe UI Semibold"/>
                </a:rPr>
                <a:t>BRAF WT IHC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91F09A-D232-66E4-2FDC-B1E8911A41CE}"/>
              </a:ext>
            </a:extLst>
          </p:cNvPr>
          <p:cNvGrpSpPr/>
          <p:nvPr/>
        </p:nvGrpSpPr>
        <p:grpSpPr>
          <a:xfrm>
            <a:off x="120981" y="2652704"/>
            <a:ext cx="11620404" cy="3392677"/>
            <a:chOff x="120981" y="2652704"/>
            <a:chExt cx="11620404" cy="33926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F95AE6-9677-1F22-9503-A7A7636607FD}"/>
                </a:ext>
              </a:extLst>
            </p:cNvPr>
            <p:cNvSpPr txBox="1"/>
            <p:nvPr/>
          </p:nvSpPr>
          <p:spPr>
            <a:xfrm>
              <a:off x="120981" y="2652704"/>
              <a:ext cx="7013837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Segoe UI"/>
                  <a:cs typeface="Segoe UI"/>
                </a:rPr>
                <a:t>Clinically validated qPCR tests (</a:t>
              </a:r>
              <a:r>
                <a:rPr lang="en-US" sz="2400" dirty="0" err="1">
                  <a:latin typeface="Segoe UI"/>
                  <a:cs typeface="Segoe UI"/>
                </a:rPr>
                <a:t>eg</a:t>
              </a:r>
              <a:r>
                <a:rPr lang="en-US" sz="2400" dirty="0">
                  <a:latin typeface="Segoe UI"/>
                  <a:cs typeface="Segoe UI"/>
                </a:rPr>
                <a:t> </a:t>
              </a:r>
              <a:r>
                <a:rPr lang="en-US" sz="2400" dirty="0" err="1">
                  <a:latin typeface="Segoe UI"/>
                  <a:cs typeface="Segoe UI"/>
                </a:rPr>
                <a:t>Idylla</a:t>
              </a:r>
              <a:r>
                <a:rPr lang="en-US" sz="2400" dirty="0">
                  <a:latin typeface="Segoe UI"/>
                  <a:cs typeface="Segoe UI"/>
                </a:rPr>
                <a:t> and </a:t>
              </a:r>
              <a:r>
                <a:rPr lang="en-US" sz="2400" dirty="0" err="1">
                  <a:latin typeface="Segoe UI"/>
                  <a:cs typeface="Segoe UI"/>
                </a:rPr>
                <a:t>cobas</a:t>
              </a:r>
              <a:r>
                <a:rPr lang="en-US" sz="2400" dirty="0">
                  <a:latin typeface="Segoe UI"/>
                  <a:cs typeface="Segoe UI"/>
                </a:rPr>
                <a:t>)</a:t>
              </a:r>
              <a:endParaRPr lang="en-US" sz="2400" dirty="0">
                <a:ea typeface="+mn-lt"/>
                <a:cs typeface="+mn-lt"/>
              </a:endParaRPr>
            </a:p>
            <a:p>
              <a:r>
                <a:rPr lang="en-US" sz="2400" dirty="0">
                  <a:latin typeface="Segoe UI"/>
                  <a:cs typeface="Segoe UI"/>
                </a:rPr>
                <a:t>Detects multiple different variants at V600 locus</a:t>
              </a:r>
              <a:endParaRPr lang="en-US" dirty="0">
                <a:latin typeface="Segoe UI"/>
                <a:cs typeface="Segoe UI"/>
              </a:endParaRPr>
            </a:p>
            <a:p>
              <a:endParaRPr lang="en-US" sz="2400" dirty="0">
                <a:latin typeface="Segoe UI"/>
                <a:cs typeface="Segoe UI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BFD8FC-10E3-167F-D44C-CD069410874A}"/>
                </a:ext>
              </a:extLst>
            </p:cNvPr>
            <p:cNvGrpSpPr/>
            <p:nvPr/>
          </p:nvGrpSpPr>
          <p:grpSpPr>
            <a:xfrm>
              <a:off x="7762992" y="2817519"/>
              <a:ext cx="3978393" cy="1524000"/>
              <a:chOff x="7988770" y="5225815"/>
              <a:chExt cx="3978393" cy="1524000"/>
            </a:xfrm>
          </p:grpSpPr>
          <p:pic>
            <p:nvPicPr>
              <p:cNvPr id="2" name="Picture 2" descr="Graphical user interface, text, application, chat or text message&#10;&#10;Description automatically generated">
                <a:extLst>
                  <a:ext uri="{FF2B5EF4-FFF2-40B4-BE49-F238E27FC236}">
                    <a16:creationId xmlns:a16="http://schemas.microsoft.com/office/drawing/2014/main" id="{316EC1B7-21C1-35F5-D914-C37B68CDBA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491" t="259" r="-344" b="833"/>
              <a:stretch/>
            </p:blipFill>
            <p:spPr>
              <a:xfrm>
                <a:off x="7988770" y="5543315"/>
                <a:ext cx="1998484" cy="1108386"/>
              </a:xfrm>
              <a:prstGeom prst="rect">
                <a:avLst/>
              </a:prstGeom>
            </p:spPr>
          </p:pic>
          <p:pic>
            <p:nvPicPr>
              <p:cNvPr id="12" name="Picture 1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21C89E2-2BEE-F77E-0261-BE58EFCFB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0763" y="5225815"/>
                <a:ext cx="1676400" cy="1524000"/>
              </a:xfrm>
              <a:prstGeom prst="rect">
                <a:avLst/>
              </a:prstGeom>
            </p:spPr>
          </p:pic>
        </p:grpSp>
        <p:pic>
          <p:nvPicPr>
            <p:cNvPr id="17" name="Picture 17" descr="Graphical user interface, text, application, Word&#10;&#10;Description automatically generated">
              <a:extLst>
                <a:ext uri="{FF2B5EF4-FFF2-40B4-BE49-F238E27FC236}">
                  <a16:creationId xmlns:a16="http://schemas.microsoft.com/office/drawing/2014/main" id="{3880AC43-8898-4ABB-50CA-B00C7B226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495" t="43487" r="25534" b="36473"/>
            <a:stretch/>
          </p:blipFill>
          <p:spPr>
            <a:xfrm>
              <a:off x="171216" y="3823995"/>
              <a:ext cx="6670346" cy="2221386"/>
            </a:xfrm>
            <a:prstGeom prst="rect">
              <a:avLst/>
            </a:prstGeom>
          </p:spPr>
        </p:pic>
      </p:grpSp>
      <p:sp>
        <p:nvSpPr>
          <p:cNvPr id="20" name="TextBox 1">
            <a:extLst>
              <a:ext uri="{FF2B5EF4-FFF2-40B4-BE49-F238E27FC236}">
                <a16:creationId xmlns:a16="http://schemas.microsoft.com/office/drawing/2014/main" id="{5138CC14-E08C-9C3E-5C7B-EFDCBC15802F}"/>
              </a:ext>
            </a:extLst>
          </p:cNvPr>
          <p:cNvSpPr txBox="1"/>
          <p:nvPr/>
        </p:nvSpPr>
        <p:spPr>
          <a:xfrm>
            <a:off x="6634103" y="6229585"/>
            <a:ext cx="666608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Segoe UI"/>
              </a:rPr>
              <a:t>Idylla run at LabPlus for </a:t>
            </a:r>
            <a:r>
              <a:rPr lang="en-US" sz="2400" b="1">
                <a:latin typeface="Segoe UI"/>
              </a:rPr>
              <a:t>tumour</a:t>
            </a:r>
            <a:r>
              <a:rPr lang="en-US" sz="2400">
                <a:latin typeface="Segoe UI"/>
              </a:rPr>
              <a:t> tissue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3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            <a:extLst>
              <a:ext uri="{FF2B5EF4-FFF2-40B4-BE49-F238E27FC236}">
                <a16:creationId xmlns:a16="http://schemas.microsoft.com/office/drawing/2014/main" id="{C3913C6B-9AB9-3A2E-E9E9-6E36B3A9D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2" t="20454" r="21725" b="4545"/>
          <a:stretch/>
        </p:blipFill>
        <p:spPr>
          <a:xfrm>
            <a:off x="8011375" y="1267891"/>
            <a:ext cx="4086240" cy="4133229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0FC6DE46-9D04-EF1A-BE24-EF9C11ECDFB7}"/>
              </a:ext>
            </a:extLst>
          </p:cNvPr>
          <p:cNvSpPr txBox="1"/>
          <p:nvPr/>
        </p:nvSpPr>
        <p:spPr>
          <a:xfrm>
            <a:off x="243239" y="207470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What genomic analyses can we perform?</a:t>
            </a:r>
            <a:endParaRPr lang="en-NZ" sz="2800" dirty="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74731-2564-3438-A952-DC24A4C80E79}"/>
              </a:ext>
            </a:extLst>
          </p:cNvPr>
          <p:cNvSpPr txBox="1"/>
          <p:nvPr/>
        </p:nvSpPr>
        <p:spPr>
          <a:xfrm>
            <a:off x="144069" y="1561343"/>
            <a:ext cx="7805358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Segoe UI"/>
              <a:ea typeface="+mn-lt"/>
              <a:cs typeface="+mn-lt"/>
            </a:endParaRPr>
          </a:p>
          <a:p>
            <a:r>
              <a:rPr lang="en-US" sz="2800" b="1" dirty="0">
                <a:latin typeface="Segoe UI"/>
                <a:ea typeface="+mn-lt"/>
                <a:cs typeface="+mn-lt"/>
              </a:rPr>
              <a:t>Medium scale analysis:</a:t>
            </a:r>
          </a:p>
          <a:p>
            <a:endParaRPr lang="en-US" sz="2800" dirty="0">
              <a:latin typeface="Segoe UI"/>
              <a:ea typeface="+mn-lt"/>
              <a:cs typeface="+mn-lt"/>
            </a:endParaRPr>
          </a:p>
          <a:p>
            <a:r>
              <a:rPr lang="en-US" sz="2800" dirty="0" err="1">
                <a:latin typeface="Segoe UI"/>
                <a:ea typeface="+mn-lt"/>
                <a:cs typeface="+mn-lt"/>
              </a:rPr>
              <a:t>MassArray</a:t>
            </a:r>
            <a:r>
              <a:rPr lang="en-US" sz="2800" dirty="0">
                <a:latin typeface="Segoe UI"/>
                <a:ea typeface="+mn-lt"/>
                <a:cs typeface="+mn-lt"/>
              </a:rPr>
              <a:t> hotspot mutation testing </a:t>
            </a:r>
            <a:r>
              <a:rPr lang="en-US" sz="2400" dirty="0">
                <a:latin typeface="Segoe UI"/>
                <a:ea typeface="+mn-lt"/>
                <a:cs typeface="+mn-lt"/>
              </a:rPr>
              <a:t>– detects ~200 variants in 5 genes (BRAF, NRAS, KRAS, EGFR, KIT)</a:t>
            </a:r>
          </a:p>
          <a:p>
            <a:endParaRPr lang="en-US" sz="2400" dirty="0">
              <a:latin typeface="Segoe UI"/>
              <a:cs typeface="Segoe UI"/>
            </a:endParaRPr>
          </a:p>
          <a:p>
            <a:r>
              <a:rPr lang="en-US" sz="2400" dirty="0">
                <a:latin typeface="Segoe UI"/>
                <a:cs typeface="Segoe UI"/>
              </a:rPr>
              <a:t>Clinically validated and run at </a:t>
            </a:r>
            <a:r>
              <a:rPr lang="en-US" sz="2400" dirty="0" err="1">
                <a:latin typeface="Segoe UI"/>
                <a:cs typeface="Segoe UI"/>
              </a:rPr>
              <a:t>LabPlus</a:t>
            </a:r>
            <a:r>
              <a:rPr lang="en-US" sz="2400" dirty="0">
                <a:latin typeface="Segoe UI"/>
                <a:cs typeface="Segoe UI"/>
              </a:rPr>
              <a:t>/GCG for </a:t>
            </a:r>
            <a:r>
              <a:rPr lang="en-US" sz="2400" b="1" dirty="0" err="1">
                <a:latin typeface="Segoe UI"/>
                <a:cs typeface="Segoe UI"/>
              </a:rPr>
              <a:t>tumour</a:t>
            </a:r>
            <a:r>
              <a:rPr lang="en-US" sz="2400" dirty="0">
                <a:latin typeface="Segoe UI"/>
                <a:cs typeface="Segoe UI"/>
              </a:rPr>
              <a:t> tissue analysis</a:t>
            </a:r>
          </a:p>
        </p:txBody>
      </p:sp>
    </p:spTree>
    <p:extLst>
      <p:ext uri="{BB962C8B-B14F-4D97-AF65-F5344CB8AC3E}">
        <p14:creationId xmlns:p14="http://schemas.microsoft.com/office/powerpoint/2010/main" val="120932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B41B0-9BFE-285D-036F-FE19E57375D8}"/>
              </a:ext>
            </a:extLst>
          </p:cNvPr>
          <p:cNvSpPr txBox="1"/>
          <p:nvPr/>
        </p:nvSpPr>
        <p:spPr>
          <a:xfrm>
            <a:off x="313308" y="181194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70C0"/>
                </a:solidFill>
                <a:latin typeface="Segoe UI Semibold"/>
                <a:cs typeface="Segoe UI Semibold"/>
              </a:rPr>
              <a:t>AmpliSeq</a:t>
            </a:r>
            <a:r>
              <a:rPr lang="en-US" sz="2800" b="1" dirty="0">
                <a:solidFill>
                  <a:srgbClr val="0070C0"/>
                </a:solidFill>
                <a:latin typeface="Segoe UI Semibold"/>
                <a:cs typeface="Segoe UI Semibold"/>
              </a:rPr>
              <a:t> for Illumina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6B43-1177-0129-6BB5-F7D4F7A9D105}"/>
              </a:ext>
            </a:extLst>
          </p:cNvPr>
          <p:cNvSpPr txBox="1"/>
          <p:nvPr/>
        </p:nvSpPr>
        <p:spPr>
          <a:xfrm>
            <a:off x="112796" y="863266"/>
            <a:ext cx="1064393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Segoe UI"/>
                <a:cs typeface="Segoe UI"/>
              </a:rPr>
              <a:t>AmpliSeq</a:t>
            </a:r>
            <a:r>
              <a:rPr lang="en-US" sz="2400" dirty="0">
                <a:latin typeface="Segoe UI"/>
                <a:cs typeface="Segoe UI"/>
              </a:rPr>
              <a:t> for Illumina: </a:t>
            </a:r>
            <a:r>
              <a:rPr lang="en-US" sz="2400" dirty="0" err="1">
                <a:latin typeface="Segoe UI"/>
                <a:cs typeface="Segoe UI"/>
              </a:rPr>
              <a:t>Tumour</a:t>
            </a:r>
            <a:r>
              <a:rPr lang="en-US" sz="2400" dirty="0">
                <a:latin typeface="Segoe UI"/>
                <a:cs typeface="Segoe UI"/>
              </a:rPr>
              <a:t> only</a:t>
            </a: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Clinically validated at Wellington Regional Genetics </a:t>
            </a:r>
            <a:endParaRPr lang="en-US" dirty="0">
              <a:latin typeface="Segoe UI"/>
              <a:cs typeface="Segoe UI"/>
            </a:endParaRPr>
          </a:p>
        </p:txBody>
      </p:sp>
      <p:pic>
        <p:nvPicPr>
          <p:cNvPr id="11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1944F3DA-1DED-02BD-A380-947492145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79" t="11124" r="22585" b="31716"/>
          <a:stretch/>
        </p:blipFill>
        <p:spPr>
          <a:xfrm>
            <a:off x="3464983" y="2272712"/>
            <a:ext cx="6492304" cy="4599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256FBC-69AE-8282-E142-D31A45FAB143}"/>
              </a:ext>
            </a:extLst>
          </p:cNvPr>
          <p:cNvSpPr txBox="1"/>
          <p:nvPr/>
        </p:nvSpPr>
        <p:spPr>
          <a:xfrm>
            <a:off x="4147587" y="3225330"/>
            <a:ext cx="5118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egoe UI Semibold"/>
                <a:cs typeface="Segoe UI Semibold"/>
              </a:rPr>
              <a:t>50 genes - DNA mutations: </a:t>
            </a:r>
          </a:p>
        </p:txBody>
      </p:sp>
    </p:spTree>
    <p:extLst>
      <p:ext uri="{BB962C8B-B14F-4D97-AF65-F5344CB8AC3E}">
        <p14:creationId xmlns:p14="http://schemas.microsoft.com/office/powerpoint/2010/main" val="52651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B41B0-9BFE-285D-036F-FE19E57375D8}"/>
              </a:ext>
            </a:extLst>
          </p:cNvPr>
          <p:cNvSpPr txBox="1"/>
          <p:nvPr/>
        </p:nvSpPr>
        <p:spPr>
          <a:xfrm>
            <a:off x="313308" y="181194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Larger Scale Genomic Analysis: </a:t>
            </a:r>
            <a:r>
              <a:rPr lang="en-US" sz="2800" dirty="0" err="1">
                <a:solidFill>
                  <a:srgbClr val="0070C0"/>
                </a:solidFill>
                <a:latin typeface="Segoe UI Semibold"/>
                <a:cs typeface="Segoe UI Semibold"/>
              </a:rPr>
              <a:t>FoundationOne</a:t>
            </a:r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egoe UI Semibold"/>
                <a:cs typeface="Segoe UI Semibold"/>
              </a:rPr>
              <a:t>CDx</a:t>
            </a:r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 and Liquid </a:t>
            </a:r>
            <a:r>
              <a:rPr lang="en-US" sz="2800" dirty="0" err="1">
                <a:solidFill>
                  <a:srgbClr val="0070C0"/>
                </a:solidFill>
                <a:latin typeface="Segoe UI Semibold"/>
                <a:cs typeface="Segoe UI Semibold"/>
              </a:rPr>
              <a:t>CDx</a:t>
            </a:r>
            <a:endParaRPr lang="en-US" dirty="0" err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2C5E6E-BC8F-B23C-43B9-397B07197A4E}"/>
              </a:ext>
            </a:extLst>
          </p:cNvPr>
          <p:cNvGrpSpPr/>
          <p:nvPr/>
        </p:nvGrpSpPr>
        <p:grpSpPr>
          <a:xfrm>
            <a:off x="286251" y="1011655"/>
            <a:ext cx="8017042" cy="4119145"/>
            <a:chOff x="476751" y="2078455"/>
            <a:chExt cx="8017042" cy="41191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ADC721-6249-B300-8E5E-56673F1B9473}"/>
                </a:ext>
              </a:extLst>
            </p:cNvPr>
            <p:cNvSpPr txBox="1"/>
            <p:nvPr/>
          </p:nvSpPr>
          <p:spPr>
            <a:xfrm>
              <a:off x="476751" y="2078455"/>
              <a:ext cx="8017042" cy="187743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Segoe UI"/>
                  <a:cs typeface="Segoe UI"/>
                </a:rPr>
                <a:t>​</a:t>
              </a:r>
            </a:p>
            <a:p>
              <a:r>
                <a:rPr lang="en-US" sz="2400" dirty="0" err="1">
                  <a:latin typeface="Segoe UI"/>
                  <a:ea typeface="+mn-lt"/>
                  <a:cs typeface="Segoe UI"/>
                </a:rPr>
                <a:t>Tumour</a:t>
              </a:r>
              <a:r>
                <a:rPr lang="en-US" sz="2400" dirty="0">
                  <a:latin typeface="Segoe UI"/>
                  <a:ea typeface="+mn-lt"/>
                  <a:cs typeface="Segoe UI"/>
                </a:rPr>
                <a:t> tissue or blood plasma</a:t>
              </a:r>
              <a:endParaRPr lang="en-US" sz="2400" dirty="0">
                <a:ea typeface="+mn-lt"/>
                <a:cs typeface="+mn-lt"/>
              </a:endParaRPr>
            </a:p>
            <a:p>
              <a:r>
                <a:rPr lang="en-US" sz="2400" dirty="0">
                  <a:latin typeface="Segoe UI"/>
                  <a:ea typeface="+mn-lt"/>
                  <a:cs typeface="+mn-lt"/>
                </a:rPr>
                <a:t>FDA approved – processed in USA</a:t>
              </a:r>
              <a:endParaRPr lang="en-US" dirty="0"/>
            </a:p>
            <a:p>
              <a:endParaRPr lang="en-US" sz="2000" dirty="0">
                <a:latin typeface="Segoe UI"/>
                <a:cs typeface="Segoe UI"/>
              </a:endParaRPr>
            </a:p>
            <a:p>
              <a:r>
                <a:rPr lang="en-US" sz="2400" dirty="0">
                  <a:latin typeface="Segoe UI"/>
                  <a:cs typeface="Segoe UI"/>
                </a:rPr>
                <a:t>​</a:t>
              </a:r>
            </a:p>
          </p:txBody>
        </p:sp>
        <p:pic>
          <p:nvPicPr>
            <p:cNvPr id="9" name="Picture 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FDC91EE-7E36-6C12-8E6B-BF90836C2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81" t="22876" r="20147" b="28987"/>
            <a:stretch/>
          </p:blipFill>
          <p:spPr>
            <a:xfrm>
              <a:off x="594560" y="4522370"/>
              <a:ext cx="3793629" cy="1675230"/>
            </a:xfrm>
            <a:prstGeom prst="rect">
              <a:avLst/>
            </a:prstGeom>
          </p:spPr>
        </p:pic>
      </p:grpSp>
      <p:pic>
        <p:nvPicPr>
          <p:cNvPr id="14" name="Picture 14" descr="Table&#10;&#10;Description automatically generated">
            <a:extLst>
              <a:ext uri="{FF2B5EF4-FFF2-40B4-BE49-F238E27FC236}">
                <a16:creationId xmlns:a16="http://schemas.microsoft.com/office/drawing/2014/main" id="{EC46CDE6-A89B-C83C-4EA0-D3BD34314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9" t="1634" r="-166" b="2013"/>
          <a:stretch/>
        </p:blipFill>
        <p:spPr>
          <a:xfrm>
            <a:off x="6438900" y="1009650"/>
            <a:ext cx="5572126" cy="5474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93380D-EDBE-B9DB-D583-0C116BB11BD3}"/>
              </a:ext>
            </a:extLst>
          </p:cNvPr>
          <p:cNvSpPr txBox="1"/>
          <p:nvPr/>
        </p:nvSpPr>
        <p:spPr>
          <a:xfrm>
            <a:off x="6530013" y="1009650"/>
            <a:ext cx="5118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egoe UI Semibold"/>
                <a:cs typeface="Segoe UI Semibold"/>
              </a:rPr>
              <a:t>324 genes - DNA mutations: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63F5B-EA7B-78EF-38E2-2FE044798B80}"/>
              </a:ext>
            </a:extLst>
          </p:cNvPr>
          <p:cNvSpPr txBox="1"/>
          <p:nvPr/>
        </p:nvSpPr>
        <p:spPr>
          <a:xfrm>
            <a:off x="6596688" y="4952999"/>
            <a:ext cx="5118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egoe UI Semibold"/>
                <a:cs typeface="Segoe UI Semibold"/>
              </a:rPr>
              <a:t>Selected rearrangements:</a:t>
            </a:r>
          </a:p>
        </p:txBody>
      </p:sp>
    </p:spTree>
    <p:extLst>
      <p:ext uri="{BB962C8B-B14F-4D97-AF65-F5344CB8AC3E}">
        <p14:creationId xmlns:p14="http://schemas.microsoft.com/office/powerpoint/2010/main" val="241651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934D-40CB-30E5-0958-16BA2484B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02" y="942371"/>
            <a:ext cx="9480768" cy="1850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Segoe UI"/>
                <a:cs typeface="Segoe UI"/>
              </a:rPr>
              <a:t>TSO500: </a:t>
            </a:r>
            <a:r>
              <a:rPr lang="en-US" sz="2400" dirty="0" err="1">
                <a:latin typeface="Segoe UI"/>
                <a:cs typeface="Segoe UI"/>
              </a:rPr>
              <a:t>Tumour</a:t>
            </a:r>
            <a:r>
              <a:rPr lang="en-US" sz="2400" dirty="0">
                <a:latin typeface="Segoe UI"/>
                <a:cs typeface="Segoe UI"/>
              </a:rPr>
              <a:t> analysis only</a:t>
            </a:r>
          </a:p>
          <a:p>
            <a:pPr marL="0" indent="0">
              <a:buNone/>
            </a:pPr>
            <a:r>
              <a:rPr lang="en-US" sz="2000" dirty="0">
                <a:latin typeface="Segoe UI"/>
                <a:cs typeface="Segoe UI"/>
              </a:rPr>
              <a:t>Currently in validation GCG </a:t>
            </a:r>
          </a:p>
          <a:p>
            <a:pPr marL="0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dirty="0">
              <a:latin typeface="Segoe UI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B41B0-9BFE-285D-036F-FE19E57375D8}"/>
              </a:ext>
            </a:extLst>
          </p:cNvPr>
          <p:cNvSpPr txBox="1"/>
          <p:nvPr/>
        </p:nvSpPr>
        <p:spPr>
          <a:xfrm>
            <a:off x="313308" y="181194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Segoe UI Semibold"/>
                <a:cs typeface="Segoe UI Semibold"/>
              </a:rPr>
              <a:t>Larger scale genomic analyses: TSO500</a:t>
            </a:r>
            <a:endParaRPr lang="en-NZ" sz="2800" b="1" dirty="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pic>
        <p:nvPicPr>
          <p:cNvPr id="12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C7B19D4D-2FD1-88B8-6871-491CB32F4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18" y="869986"/>
            <a:ext cx="2743200" cy="14993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934CF5E-CFB4-6491-FE64-5CDFD18A108A}"/>
              </a:ext>
            </a:extLst>
          </p:cNvPr>
          <p:cNvGrpSpPr/>
          <p:nvPr/>
        </p:nvGrpSpPr>
        <p:grpSpPr>
          <a:xfrm>
            <a:off x="155067" y="1915885"/>
            <a:ext cx="5494744" cy="4858131"/>
            <a:chOff x="-163655" y="1723062"/>
            <a:chExt cx="6013268" cy="5060480"/>
          </a:xfrm>
        </p:grpSpPr>
        <p:pic>
          <p:nvPicPr>
            <p:cNvPr id="8" name="Picture 5" descr="Text, Word&#10;&#10;Description automatically generated">
              <a:extLst>
                <a:ext uri="{FF2B5EF4-FFF2-40B4-BE49-F238E27FC236}">
                  <a16:creationId xmlns:a16="http://schemas.microsoft.com/office/drawing/2014/main" id="{73AA1B59-D064-D491-A752-B55524348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764" t="18741" r="24684" b="11694"/>
            <a:stretch/>
          </p:blipFill>
          <p:spPr>
            <a:xfrm>
              <a:off x="108260" y="1924379"/>
              <a:ext cx="4418420" cy="485916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1DF56B-DD83-25CA-9B40-3EA68BA34330}"/>
                </a:ext>
              </a:extLst>
            </p:cNvPr>
            <p:cNvSpPr txBox="1"/>
            <p:nvPr/>
          </p:nvSpPr>
          <p:spPr>
            <a:xfrm>
              <a:off x="-163655" y="1723062"/>
              <a:ext cx="6013268" cy="38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Segoe UI Semibold"/>
                  <a:cs typeface="Segoe UI Semibold"/>
                </a:rPr>
                <a:t>523 genes: DNA mutations and amplifications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06B851-188D-024A-5A0F-C6F092773103}"/>
              </a:ext>
            </a:extLst>
          </p:cNvPr>
          <p:cNvGrpSpPr/>
          <p:nvPr/>
        </p:nvGrpSpPr>
        <p:grpSpPr>
          <a:xfrm>
            <a:off x="6677025" y="2525384"/>
            <a:ext cx="4695825" cy="4034955"/>
            <a:chOff x="6677025" y="2525384"/>
            <a:chExt cx="4695825" cy="4034955"/>
          </a:xfrm>
        </p:grpSpPr>
        <p:pic>
          <p:nvPicPr>
            <p:cNvPr id="28" name="Picture 27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1847200A-D479-E828-BACE-4FAAEB517CE1}"/>
                </a:ext>
              </a:extLst>
            </p:cNvPr>
            <p:cNvPicPr>
              <a:picLocks noGrp="1" noChangeAspect="1"/>
            </p:cNvPicPr>
            <p:nvPr/>
          </p:nvPicPr>
          <p:blipFill rotWithShape="1">
            <a:blip r:embed="rId5"/>
            <a:srcRect l="40008" t="24702" r="42313" b="43006"/>
            <a:stretch/>
          </p:blipFill>
          <p:spPr>
            <a:xfrm>
              <a:off x="6678187" y="2525384"/>
              <a:ext cx="3922707" cy="4034955"/>
            </a:xfrm>
            <a:prstGeom prst="rect">
              <a:avLst/>
            </a:prstGeom>
          </p:spPr>
        </p:pic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78E47B1F-78E6-584F-90E9-CD5C60357234}"/>
                </a:ext>
              </a:extLst>
            </p:cNvPr>
            <p:cNvSpPr txBox="1"/>
            <p:nvPr/>
          </p:nvSpPr>
          <p:spPr>
            <a:xfrm>
              <a:off x="6677025" y="2733675"/>
              <a:ext cx="469582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Segoe UI Semibold"/>
                  <a:cs typeface="Segoe UI Semibold"/>
                </a:rPr>
                <a:t>55 genes: RNA fusions and splice variants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20BAD4-6424-9609-C2ED-8FE8F671AE4C}"/>
              </a:ext>
            </a:extLst>
          </p:cNvPr>
          <p:cNvSpPr/>
          <p:nvPr/>
        </p:nvSpPr>
        <p:spPr>
          <a:xfrm>
            <a:off x="422274" y="473694"/>
            <a:ext cx="10582483" cy="508000"/>
          </a:xfrm>
          <a:prstGeom prst="rect">
            <a:avLst/>
          </a:prstGeom>
          <a:solidFill>
            <a:srgbClr val="BEF3F7"/>
          </a:solidFill>
          <a:ln>
            <a:solidFill>
              <a:srgbClr val="BEF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75305-E2B9-E337-C988-BA3514ED3EA5}"/>
              </a:ext>
            </a:extLst>
          </p:cNvPr>
          <p:cNvSpPr/>
          <p:nvPr/>
        </p:nvSpPr>
        <p:spPr>
          <a:xfrm>
            <a:off x="420461" y="3132531"/>
            <a:ext cx="10578622" cy="1649184"/>
          </a:xfrm>
          <a:prstGeom prst="rect">
            <a:avLst/>
          </a:prstGeom>
          <a:solidFill>
            <a:srgbClr val="BEF3F7"/>
          </a:solidFill>
          <a:ln>
            <a:solidFill>
              <a:srgbClr val="BEF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EB7489-CFA2-4CC6-B03A-C6108668B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0526"/>
              </p:ext>
            </p:extLst>
          </p:nvPr>
        </p:nvGraphicFramePr>
        <p:xfrm>
          <a:off x="424832" y="479879"/>
          <a:ext cx="10572834" cy="5577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2834">
                  <a:extLst>
                    <a:ext uri="{9D8B030D-6E8A-4147-A177-3AD203B41FA5}">
                      <a16:colId xmlns:a16="http://schemas.microsoft.com/office/drawing/2014/main" val="755232104"/>
                    </a:ext>
                  </a:extLst>
                </a:gridCol>
              </a:tblGrid>
              <a:tr h="521574">
                <a:tc>
                  <a:txBody>
                    <a:bodyPr/>
                    <a:lstStyle/>
                    <a:p>
                      <a:r>
                        <a:rPr lang="en-NZ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Session 3: </a:t>
                      </a:r>
                      <a:r>
                        <a:rPr lang="en-NZ" sz="2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The utility of genomic testing in cancer care</a:t>
                      </a:r>
                      <a:endParaRPr lang="en-NZ" sz="24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073370"/>
                  </a:ext>
                </a:extLst>
              </a:tr>
              <a:tr h="842464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Introduction: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Case overview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28705"/>
                  </a:ext>
                </a:extLst>
              </a:tr>
              <a:tr h="967472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Selection of tissue for genomics: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formalin fixed paraffin embedded (FFPE) tissue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blood plasma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Outline of genomic tests available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525962"/>
                  </a:ext>
                </a:extLst>
              </a:tr>
              <a:tr h="134371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Large Scale Genomic tests: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What does a VAF tell us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How does a plasma test vary from a tumour tissue genomic analysis</a:t>
                      </a:r>
                    </a:p>
                    <a:p>
                      <a:pPr marL="0" marR="0" lvl="1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What do the test results mean: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>
                          <a:solidFill>
                            <a:schemeClr val="tx1"/>
                          </a:solidFill>
                          <a:effectLst/>
                        </a:rPr>
                        <a:t>Can the identification of a variant lead to a treatment option?</a:t>
                      </a:r>
                      <a:endParaRPr lang="en-N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346559"/>
                  </a:ext>
                </a:extLst>
              </a:tr>
              <a:tr h="1273612"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Pros and Cons of the different tests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Which test should be chosen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29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D0DE54-BC6E-2A59-B51D-D582E0F46CB3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What does the NGS data look like for </a:t>
            </a:r>
            <a:r>
              <a:rPr lang="en-US" sz="2400" b="1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 tissues?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D0538-4C10-5CA0-3FBB-87C0B174AFEC}"/>
              </a:ext>
            </a:extLst>
          </p:cNvPr>
          <p:cNvSpPr txBox="1"/>
          <p:nvPr/>
        </p:nvSpPr>
        <p:spPr>
          <a:xfrm>
            <a:off x="1802258" y="6009352"/>
            <a:ext cx="92942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400" dirty="0">
                <a:solidFill>
                  <a:srgbClr val="FF0000"/>
                </a:solidFill>
                <a:latin typeface="Segoe UI Semibold"/>
                <a:cs typeface="Segoe UI"/>
              </a:rPr>
              <a:t>How is NGS data visualised and what does a VAF mean?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C6E31-C626-10FB-7E7E-D12B362E0DD1}"/>
              </a:ext>
            </a:extLst>
          </p:cNvPr>
          <p:cNvSpPr/>
          <p:nvPr/>
        </p:nvSpPr>
        <p:spPr>
          <a:xfrm>
            <a:off x="4455885" y="2327592"/>
            <a:ext cx="104346" cy="16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B1EBF-D69C-0388-2F03-402D347D50D7}"/>
              </a:ext>
            </a:extLst>
          </p:cNvPr>
          <p:cNvSpPr/>
          <p:nvPr/>
        </p:nvSpPr>
        <p:spPr>
          <a:xfrm>
            <a:off x="4049484" y="2467291"/>
            <a:ext cx="59896" cy="16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E83B7-418C-E10B-564F-693F86485437}"/>
              </a:ext>
            </a:extLst>
          </p:cNvPr>
          <p:cNvSpPr/>
          <p:nvPr/>
        </p:nvSpPr>
        <p:spPr>
          <a:xfrm>
            <a:off x="4601934" y="2492691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FAD0C-3E90-2858-A06C-42813C10EEA9}"/>
              </a:ext>
            </a:extLst>
          </p:cNvPr>
          <p:cNvSpPr/>
          <p:nvPr/>
        </p:nvSpPr>
        <p:spPr>
          <a:xfrm>
            <a:off x="4951184" y="2492690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6F374-1B5A-15E2-2655-F905C9D5B291}"/>
              </a:ext>
            </a:extLst>
          </p:cNvPr>
          <p:cNvSpPr/>
          <p:nvPr/>
        </p:nvSpPr>
        <p:spPr>
          <a:xfrm>
            <a:off x="4043134" y="2962590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5BAA6A8-8966-48B1-95CC-2EEF65B6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16" y="54429"/>
            <a:ext cx="1113543" cy="1504304"/>
          </a:xfrm>
          <a:prstGeom prst="rect">
            <a:avLst/>
          </a:prstGeom>
        </p:spPr>
      </p:pic>
      <p:pic>
        <p:nvPicPr>
          <p:cNvPr id="15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632A0E-EBC8-03A4-67CB-199EABAAB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62" t="33086" r="52438" b="53753"/>
          <a:stretch/>
        </p:blipFill>
        <p:spPr>
          <a:xfrm>
            <a:off x="664927" y="4261984"/>
            <a:ext cx="3531407" cy="182696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DACFD74-1DD6-D2D8-4EBA-95941C8A774F}"/>
              </a:ext>
            </a:extLst>
          </p:cNvPr>
          <p:cNvSpPr/>
          <p:nvPr/>
        </p:nvSpPr>
        <p:spPr>
          <a:xfrm>
            <a:off x="743630" y="4385809"/>
            <a:ext cx="3968749" cy="11509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DD5643-2B70-A166-79E2-A80BAC2B5522}"/>
              </a:ext>
            </a:extLst>
          </p:cNvPr>
          <p:cNvSpPr txBox="1"/>
          <p:nvPr/>
        </p:nvSpPr>
        <p:spPr>
          <a:xfrm>
            <a:off x="5153025" y="1557338"/>
            <a:ext cx="52435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Example of data a clinician may receive – mutation identified and the relative frequency of this mutation</a:t>
            </a:r>
          </a:p>
        </p:txBody>
      </p:sp>
      <p:pic>
        <p:nvPicPr>
          <p:cNvPr id="3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F8507F-40FA-F7C7-378F-E5D5E911A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1" r="49952" b="26667"/>
          <a:stretch/>
        </p:blipFill>
        <p:spPr>
          <a:xfrm>
            <a:off x="963216" y="1030650"/>
            <a:ext cx="3769268" cy="293396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64EC3-EE4B-E1BF-94F6-A13895BA98F2}"/>
              </a:ext>
            </a:extLst>
          </p:cNvPr>
          <p:cNvSpPr/>
          <p:nvPr/>
        </p:nvSpPr>
        <p:spPr>
          <a:xfrm>
            <a:off x="4024086" y="1130300"/>
            <a:ext cx="544286" cy="462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4D3FE1-8C45-3B6A-0598-107A0329734A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Integrated Genome Viewer for </a:t>
            </a:r>
            <a:r>
              <a:rPr lang="en-US" sz="2400" b="1" dirty="0" err="1">
                <a:solidFill>
                  <a:srgbClr val="0070C0"/>
                </a:solidFill>
                <a:latin typeface="Segoe UI Semibold"/>
                <a:cs typeface="Segoe UI Semibold"/>
              </a:rPr>
              <a:t>visualising</a:t>
            </a:r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 NGS data</a:t>
            </a:r>
            <a:endParaRPr lang="en-US" dirty="0"/>
          </a:p>
        </p:txBody>
      </p:sp>
      <p:pic>
        <p:nvPicPr>
          <p:cNvPr id="6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773AC35-4FBB-A94E-2BA6-284D1F73A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7" b="13664"/>
          <a:stretch/>
        </p:blipFill>
        <p:spPr>
          <a:xfrm>
            <a:off x="1009650" y="903288"/>
            <a:ext cx="9101147" cy="4409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99E271-E3DA-121A-3E71-3B36F89E89D6}"/>
              </a:ext>
            </a:extLst>
          </p:cNvPr>
          <p:cNvSpPr txBox="1"/>
          <p:nvPr/>
        </p:nvSpPr>
        <p:spPr>
          <a:xfrm>
            <a:off x="168275" y="2081213"/>
            <a:ext cx="2743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emibold"/>
                <a:cs typeface="Segoe UI Semibold"/>
              </a:rPr>
              <a:t>Patient sample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7DB3E-A27C-C742-D0C6-60461220A95D}"/>
              </a:ext>
            </a:extLst>
          </p:cNvPr>
          <p:cNvSpPr txBox="1"/>
          <p:nvPr/>
        </p:nvSpPr>
        <p:spPr>
          <a:xfrm>
            <a:off x="120650" y="3565525"/>
            <a:ext cx="2743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emibold"/>
                <a:cs typeface="Segoe UI Semibold"/>
              </a:rPr>
              <a:t>Patient sample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65C27C-F110-23E2-9678-340E67504E9F}"/>
              </a:ext>
            </a:extLst>
          </p:cNvPr>
          <p:cNvGrpSpPr/>
          <p:nvPr/>
        </p:nvGrpSpPr>
        <p:grpSpPr>
          <a:xfrm>
            <a:off x="1892300" y="1485900"/>
            <a:ext cx="10964862" cy="403388"/>
            <a:chOff x="1892300" y="1485900"/>
            <a:chExt cx="10964862" cy="40338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2325CAC-2972-59DE-5028-1D51C6BDE388}"/>
                </a:ext>
              </a:extLst>
            </p:cNvPr>
            <p:cNvSpPr/>
            <p:nvPr/>
          </p:nvSpPr>
          <p:spPr>
            <a:xfrm>
              <a:off x="1892300" y="1550988"/>
              <a:ext cx="8214491" cy="3383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577451-E2FE-2A72-C634-4409FE5317ED}"/>
                </a:ext>
              </a:extLst>
            </p:cNvPr>
            <p:cNvSpPr txBox="1"/>
            <p:nvPr/>
          </p:nvSpPr>
          <p:spPr>
            <a:xfrm>
              <a:off x="10113962" y="148590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 Semibold"/>
                  <a:cs typeface="Segoe UI Semibold"/>
                </a:rPr>
                <a:t>All chromosomes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EB892D-A3A2-25C7-D00C-C1ADCB26E37B}"/>
              </a:ext>
            </a:extLst>
          </p:cNvPr>
          <p:cNvGrpSpPr/>
          <p:nvPr/>
        </p:nvGrpSpPr>
        <p:grpSpPr>
          <a:xfrm>
            <a:off x="1822450" y="4867275"/>
            <a:ext cx="11010900" cy="646331"/>
            <a:chOff x="1822450" y="4867275"/>
            <a:chExt cx="11010900" cy="64633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9FD1807-6094-66DF-4E16-7FDA04C111BD}"/>
                </a:ext>
              </a:extLst>
            </p:cNvPr>
            <p:cNvSpPr/>
            <p:nvPr/>
          </p:nvSpPr>
          <p:spPr>
            <a:xfrm>
              <a:off x="1822450" y="5053012"/>
              <a:ext cx="8223249" cy="28574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343E8B-3DBD-97B0-2159-67CE1A5B6F05}"/>
                </a:ext>
              </a:extLst>
            </p:cNvPr>
            <p:cNvSpPr txBox="1"/>
            <p:nvPr/>
          </p:nvSpPr>
          <p:spPr>
            <a:xfrm>
              <a:off x="10090150" y="4867275"/>
              <a:ext cx="27432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All genes in human reference genome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67EC7D-BC51-C332-9D9F-D8E95232FDAA}"/>
              </a:ext>
            </a:extLst>
          </p:cNvPr>
          <p:cNvGrpSpPr/>
          <p:nvPr/>
        </p:nvGrpSpPr>
        <p:grpSpPr>
          <a:xfrm>
            <a:off x="5480050" y="1995488"/>
            <a:ext cx="4606925" cy="692368"/>
            <a:chOff x="5480050" y="1995488"/>
            <a:chExt cx="4606925" cy="69236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AE2A968-86BA-877C-B7CB-65C33C772C7C}"/>
                </a:ext>
              </a:extLst>
            </p:cNvPr>
            <p:cNvSpPr/>
            <p:nvPr/>
          </p:nvSpPr>
          <p:spPr>
            <a:xfrm>
              <a:off x="5480050" y="1995488"/>
              <a:ext cx="912812" cy="460375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EA78D3-E80A-EE37-13EC-7824A1BEE9C4}"/>
                </a:ext>
              </a:extLst>
            </p:cNvPr>
            <p:cNvSpPr txBox="1"/>
            <p:nvPr/>
          </p:nvSpPr>
          <p:spPr>
            <a:xfrm>
              <a:off x="6391275" y="2041525"/>
              <a:ext cx="36957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We need to zoom in to see individual sequences</a:t>
              </a:r>
            </a:p>
          </p:txBody>
        </p:sp>
      </p:grpSp>
      <p:pic>
        <p:nvPicPr>
          <p:cNvPr id="21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5A32A4F-8022-BFA1-082D-A21A1537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428" y="54429"/>
            <a:ext cx="962731" cy="12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5A3BC1-C04C-3949-7368-09B25B304D58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IGV – zoomed into BRAF gene – chromosome 7</a:t>
            </a:r>
          </a:p>
        </p:txBody>
      </p:sp>
      <p:pic>
        <p:nvPicPr>
          <p:cNvPr id="6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07FD0D0-2FD3-AE68-AF37-70AE9BB1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" r="-93" b="13201"/>
          <a:stretch/>
        </p:blipFill>
        <p:spPr>
          <a:xfrm>
            <a:off x="604838" y="895350"/>
            <a:ext cx="9966319" cy="48694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120108-4BFF-27D0-1B39-9A86794BFD2F}"/>
              </a:ext>
            </a:extLst>
          </p:cNvPr>
          <p:cNvGrpSpPr/>
          <p:nvPr/>
        </p:nvGrpSpPr>
        <p:grpSpPr>
          <a:xfrm>
            <a:off x="1471612" y="5010150"/>
            <a:ext cx="9353551" cy="708025"/>
            <a:chOff x="1471612" y="5010150"/>
            <a:chExt cx="9353551" cy="7080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911CDC2-B47B-5292-64B8-53A41FDFCA1B}"/>
                </a:ext>
              </a:extLst>
            </p:cNvPr>
            <p:cNvSpPr/>
            <p:nvPr/>
          </p:nvSpPr>
          <p:spPr>
            <a:xfrm>
              <a:off x="1471612" y="5384800"/>
              <a:ext cx="8993187" cy="333375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1F8F13-1FDE-2A3E-E3EC-5241B9C31A50}"/>
                </a:ext>
              </a:extLst>
            </p:cNvPr>
            <p:cNvSpPr txBox="1"/>
            <p:nvPr/>
          </p:nvSpPr>
          <p:spPr>
            <a:xfrm>
              <a:off x="7716838" y="5010150"/>
              <a:ext cx="310832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 Semibold"/>
                  <a:cs typeface="Segoe UI Semibold"/>
                </a:rPr>
                <a:t>Zoomed in to BRAF gene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11533-0E65-9754-F3CC-5FD421C69B66}"/>
              </a:ext>
            </a:extLst>
          </p:cNvPr>
          <p:cNvCxnSpPr/>
          <p:nvPr/>
        </p:nvCxnSpPr>
        <p:spPr>
          <a:xfrm flipH="1" flipV="1">
            <a:off x="9402763" y="1576388"/>
            <a:ext cx="22225" cy="3467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DE09AD-B622-6C72-E22C-DAC2EBC102A2}"/>
              </a:ext>
            </a:extLst>
          </p:cNvPr>
          <p:cNvSpPr/>
          <p:nvPr/>
        </p:nvSpPr>
        <p:spPr>
          <a:xfrm>
            <a:off x="2424112" y="995363"/>
            <a:ext cx="1158874" cy="420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26F67CA-9523-D29A-75D1-AFF4B6B6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16" y="54429"/>
            <a:ext cx="1113543" cy="15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DEBDBC-DF2C-875E-816E-AFF5FBAB21D2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IGV – zoomed into exon 15 of BRAF gene</a:t>
            </a:r>
            <a:endParaRPr lang="en-US" dirty="0"/>
          </a:p>
        </p:txBody>
      </p:sp>
      <p:pic>
        <p:nvPicPr>
          <p:cNvPr id="6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891B2AF-8876-DB58-375C-7753CEA6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8" r="-88" b="14443"/>
          <a:stretch/>
        </p:blipFill>
        <p:spPr>
          <a:xfrm>
            <a:off x="549275" y="1014413"/>
            <a:ext cx="10609281" cy="50917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661489-2AA2-6FD6-9654-575DA705E54B}"/>
              </a:ext>
            </a:extLst>
          </p:cNvPr>
          <p:cNvGrpSpPr/>
          <p:nvPr/>
        </p:nvGrpSpPr>
        <p:grpSpPr>
          <a:xfrm>
            <a:off x="5099050" y="5399087"/>
            <a:ext cx="5091113" cy="644525"/>
            <a:chOff x="5099050" y="5399087"/>
            <a:chExt cx="5091113" cy="644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51E358-0E09-7C67-859E-0C761564E577}"/>
                </a:ext>
              </a:extLst>
            </p:cNvPr>
            <p:cNvSpPr/>
            <p:nvPr/>
          </p:nvSpPr>
          <p:spPr>
            <a:xfrm>
              <a:off x="5099050" y="5797550"/>
              <a:ext cx="912812" cy="2460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C0053D-9C33-5FC2-E272-AED84DFE0546}"/>
                </a:ext>
              </a:extLst>
            </p:cNvPr>
            <p:cNvSpPr txBox="1"/>
            <p:nvPr/>
          </p:nvSpPr>
          <p:spPr>
            <a:xfrm>
              <a:off x="5780088" y="5399087"/>
              <a:ext cx="441007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Zoomed into exon 15 BRAF – V600E locus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1735D-E6FC-3564-5B53-1B28A1232BF4}"/>
              </a:ext>
            </a:extLst>
          </p:cNvPr>
          <p:cNvGrpSpPr/>
          <p:nvPr/>
        </p:nvGrpSpPr>
        <p:grpSpPr>
          <a:xfrm>
            <a:off x="5360987" y="2185987"/>
            <a:ext cx="3241675" cy="531812"/>
            <a:chOff x="5360987" y="2185987"/>
            <a:chExt cx="3241675" cy="5318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7153DD-AE55-9237-1345-8CEF19410DA8}"/>
                </a:ext>
              </a:extLst>
            </p:cNvPr>
            <p:cNvSpPr/>
            <p:nvPr/>
          </p:nvSpPr>
          <p:spPr>
            <a:xfrm>
              <a:off x="5360987" y="2185987"/>
              <a:ext cx="404812" cy="53181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3DC5E1-7DAB-0E24-A454-387E16A41350}"/>
                </a:ext>
              </a:extLst>
            </p:cNvPr>
            <p:cNvSpPr txBox="1"/>
            <p:nvPr/>
          </p:nvSpPr>
          <p:spPr>
            <a:xfrm>
              <a:off x="5859462" y="2263775"/>
              <a:ext cx="274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NGS reads patient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656B27-BFAA-29F0-0C4E-61FDBA137ABA}"/>
              </a:ext>
            </a:extLst>
          </p:cNvPr>
          <p:cNvGrpSpPr/>
          <p:nvPr/>
        </p:nvGrpSpPr>
        <p:grpSpPr>
          <a:xfrm>
            <a:off x="5360987" y="4010025"/>
            <a:ext cx="3201988" cy="533400"/>
            <a:chOff x="5360987" y="4010025"/>
            <a:chExt cx="3201988" cy="5334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C0E2C6-C3DC-9492-E171-DEDAA961C417}"/>
                </a:ext>
              </a:extLst>
            </p:cNvPr>
            <p:cNvSpPr/>
            <p:nvPr/>
          </p:nvSpPr>
          <p:spPr>
            <a:xfrm>
              <a:off x="5360987" y="4011613"/>
              <a:ext cx="404812" cy="53181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CB7F44-5BB8-5C26-FC15-B6E9A17AEC02}"/>
                </a:ext>
              </a:extLst>
            </p:cNvPr>
            <p:cNvSpPr txBox="1"/>
            <p:nvPr/>
          </p:nvSpPr>
          <p:spPr>
            <a:xfrm>
              <a:off x="5819775" y="4010025"/>
              <a:ext cx="274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NGS reads patient 2</a:t>
              </a:r>
            </a:p>
          </p:txBody>
        </p:sp>
      </p:grpSp>
      <p:pic>
        <p:nvPicPr>
          <p:cNvPr id="1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F06756E-E54C-154C-E6D5-4E8F6F19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741" y="54429"/>
            <a:ext cx="1002418" cy="13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E64835-C043-4805-81E5-7239C5AB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Acknowledgements</a:t>
            </a:r>
            <a:endParaRPr lang="en-NZ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9DA64-AE2E-4810-B306-3C11BBDC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5175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This course is the work of a large team:</a:t>
            </a:r>
          </a:p>
          <a:p>
            <a:pPr lvl="1" algn="just">
              <a:lnSpc>
                <a:spcPct val="120000"/>
              </a:lnSpc>
            </a:pPr>
            <a:r>
              <a:rPr lang="en-US" dirty="0" err="1"/>
              <a:t>Cris</a:t>
            </a:r>
            <a:r>
              <a:rPr lang="en-US" dirty="0"/>
              <a:t> Print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Ben Lawrence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Polona Le Quesne Stabej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Sandra Fitzgerald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Alex Henderson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Ana Ramachandran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Tamsin Robb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Thierry Lints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Kimi Henare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Vicky Fan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Alice Minhinnick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Sylvie Chan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Nadia Hitchen</a:t>
            </a:r>
          </a:p>
          <a:p>
            <a:pPr lvl="1" algn="just">
              <a:lnSpc>
                <a:spcPct val="120000"/>
              </a:lnSpc>
            </a:pPr>
            <a:r>
              <a:rPr lang="en-US" dirty="0">
                <a:cs typeface="Segoe UI"/>
              </a:rPr>
              <a:t>Angela Mweempwa</a:t>
            </a:r>
          </a:p>
          <a:p>
            <a:pPr lvl="1" algn="just">
              <a:lnSpc>
                <a:spcPct val="120000"/>
              </a:lnSpc>
            </a:pPr>
            <a:r>
              <a:rPr lang="en-US" dirty="0">
                <a:cs typeface="Segoe UI"/>
              </a:rPr>
              <a:t>Sanjeev Deva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James Opie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262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D0DE54-BC6E-2A59-B51D-D582E0F46CB3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IGV – BRAF mutation identified in </a:t>
            </a:r>
            <a:r>
              <a:rPr lang="en-US" sz="2400" b="1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 tissue </a:t>
            </a:r>
          </a:p>
        </p:txBody>
      </p:sp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FD9FC2-3407-51B4-148C-171D0DDEF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2" t="56379" r="23121" b="8848"/>
          <a:stretch/>
        </p:blipFill>
        <p:spPr>
          <a:xfrm>
            <a:off x="150852" y="1830669"/>
            <a:ext cx="6680076" cy="2963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9D0538-4C10-5CA0-3FBB-87C0B174AFEC}"/>
              </a:ext>
            </a:extLst>
          </p:cNvPr>
          <p:cNvSpPr txBox="1"/>
          <p:nvPr/>
        </p:nvSpPr>
        <p:spPr>
          <a:xfrm>
            <a:off x="559471" y="5565985"/>
            <a:ext cx="115485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400" dirty="0">
                <a:solidFill>
                  <a:srgbClr val="0070C0"/>
                </a:solidFill>
                <a:latin typeface="Segoe UI Semibold"/>
                <a:cs typeface="Segoe UI"/>
              </a:rPr>
              <a:t>Variant Allele Frequency (VAF) expect for tumour tissue ~50% (here is 42%)</a:t>
            </a:r>
            <a:endParaRPr lang="en-NZ" sz="2400">
              <a:solidFill>
                <a:srgbClr val="0070C0"/>
              </a:solidFill>
              <a:latin typeface="Segoe UI Semibold"/>
              <a:ea typeface="+mn-lt"/>
              <a:cs typeface="Segoe U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C6E31-C626-10FB-7E7E-D12B362E0DD1}"/>
              </a:ext>
            </a:extLst>
          </p:cNvPr>
          <p:cNvSpPr/>
          <p:nvPr/>
        </p:nvSpPr>
        <p:spPr>
          <a:xfrm>
            <a:off x="4455885" y="2327592"/>
            <a:ext cx="104346" cy="16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B1EBF-D69C-0388-2F03-402D347D50D7}"/>
              </a:ext>
            </a:extLst>
          </p:cNvPr>
          <p:cNvSpPr/>
          <p:nvPr/>
        </p:nvSpPr>
        <p:spPr>
          <a:xfrm>
            <a:off x="4049484" y="2467291"/>
            <a:ext cx="59896" cy="16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E83B7-418C-E10B-564F-693F86485437}"/>
              </a:ext>
            </a:extLst>
          </p:cNvPr>
          <p:cNvSpPr/>
          <p:nvPr/>
        </p:nvSpPr>
        <p:spPr>
          <a:xfrm>
            <a:off x="4601934" y="2492691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FAD0C-3E90-2858-A06C-42813C10EEA9}"/>
              </a:ext>
            </a:extLst>
          </p:cNvPr>
          <p:cNvSpPr/>
          <p:nvPr/>
        </p:nvSpPr>
        <p:spPr>
          <a:xfrm>
            <a:off x="4951184" y="2492690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6F374-1B5A-15E2-2655-F905C9D5B291}"/>
              </a:ext>
            </a:extLst>
          </p:cNvPr>
          <p:cNvSpPr/>
          <p:nvPr/>
        </p:nvSpPr>
        <p:spPr>
          <a:xfrm>
            <a:off x="4043134" y="2962590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1AE487-0933-51DF-4974-EE8800CC5A80}"/>
              </a:ext>
            </a:extLst>
          </p:cNvPr>
          <p:cNvGrpSpPr/>
          <p:nvPr/>
        </p:nvGrpSpPr>
        <p:grpSpPr>
          <a:xfrm>
            <a:off x="4232275" y="1487573"/>
            <a:ext cx="7499659" cy="1200329"/>
            <a:chOff x="4232275" y="1487573"/>
            <a:chExt cx="7499659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2E2B1D-7DF1-409C-828F-C160F1738017}"/>
                </a:ext>
              </a:extLst>
            </p:cNvPr>
            <p:cNvSpPr txBox="1"/>
            <p:nvPr/>
          </p:nvSpPr>
          <p:spPr>
            <a:xfrm>
              <a:off x="7320616" y="1487573"/>
              <a:ext cx="4411318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NZ" dirty="0">
                  <a:solidFill>
                    <a:srgbClr val="00B0F0"/>
                  </a:solidFill>
                  <a:latin typeface="Segoe UI Semibold"/>
                  <a:cs typeface="Segoe UI"/>
                </a:rPr>
                <a:t>Read Depth – RD (coverage)</a:t>
              </a:r>
            </a:p>
            <a:p>
              <a:endParaRPr lang="en-NZ" dirty="0">
                <a:solidFill>
                  <a:srgbClr val="00B0F0"/>
                </a:solidFill>
                <a:latin typeface="Segoe UI Semibold"/>
                <a:cs typeface="Segoe UI"/>
              </a:endParaRPr>
            </a:p>
            <a:p>
              <a:r>
                <a:rPr lang="en-NZ" dirty="0">
                  <a:solidFill>
                    <a:srgbClr val="00B0F0"/>
                  </a:solidFill>
                  <a:latin typeface="Segoe UI Semibold"/>
                  <a:cs typeface="Segoe UI"/>
                </a:rPr>
                <a:t>Number of independent reads at a variant of interest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A5EFA2-F30D-1CFC-F857-862D624E9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6366" y="1661219"/>
              <a:ext cx="2897608" cy="750527"/>
            </a:xfrm>
            <a:prstGeom prst="straightConnector1">
              <a:avLst/>
            </a:prstGeom>
            <a:ln>
              <a:solidFill>
                <a:srgbClr val="3A97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73E03F-C2FF-C001-AE73-86D221ED3D45}"/>
                </a:ext>
              </a:extLst>
            </p:cNvPr>
            <p:cNvSpPr/>
            <p:nvPr/>
          </p:nvSpPr>
          <p:spPr>
            <a:xfrm>
              <a:off x="4232275" y="2295525"/>
              <a:ext cx="247650" cy="19685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latin typeface="Segoe UI Semibold"/>
                <a:cs typeface="Segoe UI Semibol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BA0C27-7AD3-8B23-C101-9EEFAD71A8B1}"/>
              </a:ext>
            </a:extLst>
          </p:cNvPr>
          <p:cNvGrpSpPr/>
          <p:nvPr/>
        </p:nvGrpSpPr>
        <p:grpSpPr>
          <a:xfrm>
            <a:off x="3844925" y="2460625"/>
            <a:ext cx="6111875" cy="912257"/>
            <a:chOff x="3844925" y="2460625"/>
            <a:chExt cx="6111875" cy="91225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A8D0219-E1C1-78FF-5777-3DDD5D7990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6434" y="2569686"/>
              <a:ext cx="3118884" cy="60531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200A8C-FC95-1C93-E6B9-CFA19CF62082}"/>
                </a:ext>
              </a:extLst>
            </p:cNvPr>
            <p:cNvSpPr/>
            <p:nvPr/>
          </p:nvSpPr>
          <p:spPr>
            <a:xfrm>
              <a:off x="3844925" y="2460625"/>
              <a:ext cx="247650" cy="196850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latin typeface="Segoe UI Semibold"/>
                <a:cs typeface="Segoe UI Semibold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C5510C-390F-40E8-D989-F78B7ACE7DD9}"/>
                </a:ext>
              </a:extLst>
            </p:cNvPr>
            <p:cNvSpPr txBox="1"/>
            <p:nvPr/>
          </p:nvSpPr>
          <p:spPr>
            <a:xfrm>
              <a:off x="7213600" y="300355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NZ" dirty="0">
                  <a:solidFill>
                    <a:srgbClr val="00B050"/>
                  </a:solidFill>
                  <a:latin typeface="Segoe UI Semibold"/>
                  <a:cs typeface="Segoe UI Semibold"/>
                </a:rPr>
                <a:t>Reference allele (WT)</a:t>
              </a:r>
              <a:endParaRPr lang="en-US">
                <a:solidFill>
                  <a:srgbClr val="00B050"/>
                </a:solidFill>
                <a:latin typeface="Segoe UI Semibold"/>
                <a:cs typeface="Segoe UI Semibold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2A48F1-388F-722D-134F-14BB76438FFA}"/>
              </a:ext>
            </a:extLst>
          </p:cNvPr>
          <p:cNvGrpSpPr/>
          <p:nvPr/>
        </p:nvGrpSpPr>
        <p:grpSpPr>
          <a:xfrm>
            <a:off x="3844925" y="2905125"/>
            <a:ext cx="8195093" cy="1353944"/>
            <a:chOff x="3844925" y="2905125"/>
            <a:chExt cx="8195093" cy="13539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BF8927-068D-449D-B7BC-39EE61857B13}"/>
                </a:ext>
              </a:extLst>
            </p:cNvPr>
            <p:cNvSpPr txBox="1"/>
            <p:nvPr/>
          </p:nvSpPr>
          <p:spPr>
            <a:xfrm>
              <a:off x="7339665" y="3335739"/>
              <a:ext cx="47003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en-NZ" dirty="0">
                <a:solidFill>
                  <a:srgbClr val="FF0000"/>
                </a:solidFill>
                <a:latin typeface="Segoe UI Semibold"/>
                <a:cs typeface="Segoe UI"/>
              </a:endParaRPr>
            </a:p>
            <a:p>
              <a:r>
                <a:rPr lang="en-NZ" dirty="0">
                  <a:solidFill>
                    <a:srgbClr val="FF0000"/>
                  </a:solidFill>
                  <a:latin typeface="Segoe UI Semibold"/>
                  <a:cs typeface="Segoe UI"/>
                </a:rPr>
                <a:t>Alternative allele – or somatic mutation</a:t>
              </a:r>
            </a:p>
            <a:p>
              <a:endParaRPr lang="en-NZ" dirty="0">
                <a:solidFill>
                  <a:srgbClr val="FF0000"/>
                </a:solidFill>
                <a:latin typeface="Segoe UI Semibold"/>
                <a:ea typeface="Calibri"/>
                <a:cs typeface="Calibri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B7ACC5-1B92-2B2C-7E41-17580BED36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0990" y="3075870"/>
              <a:ext cx="3271285" cy="6660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68B75D-C21A-992D-9EEF-2FB78599DDC6}"/>
                </a:ext>
              </a:extLst>
            </p:cNvPr>
            <p:cNvSpPr/>
            <p:nvPr/>
          </p:nvSpPr>
          <p:spPr>
            <a:xfrm>
              <a:off x="3844925" y="2905125"/>
              <a:ext cx="247650" cy="19685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latin typeface="Segoe UI Semibold"/>
                <a:cs typeface="Segoe UI Semibold"/>
              </a:endParaRPr>
            </a:p>
          </p:txBody>
        </p:sp>
      </p:grpSp>
      <p:pic>
        <p:nvPicPr>
          <p:cNvPr id="1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5BAA6A8-8966-48B1-95CC-2EEF65B66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929" y="54429"/>
            <a:ext cx="1153230" cy="1575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B00CE8-2191-DE00-200F-2DFD49EE68D7}"/>
              </a:ext>
            </a:extLst>
          </p:cNvPr>
          <p:cNvSpPr/>
          <p:nvPr/>
        </p:nvSpPr>
        <p:spPr>
          <a:xfrm>
            <a:off x="4601934" y="2929253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FBD87-5C66-8EA1-373D-C97A89627E20}"/>
              </a:ext>
            </a:extLst>
          </p:cNvPr>
          <p:cNvSpPr/>
          <p:nvPr/>
        </p:nvSpPr>
        <p:spPr>
          <a:xfrm>
            <a:off x="4959121" y="2945128"/>
            <a:ext cx="59896" cy="1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7F0F74-A236-F731-DE5E-1ACD9B2DB220}"/>
              </a:ext>
            </a:extLst>
          </p:cNvPr>
          <p:cNvGrpSpPr/>
          <p:nvPr/>
        </p:nvGrpSpPr>
        <p:grpSpPr>
          <a:xfrm>
            <a:off x="2890157" y="4314372"/>
            <a:ext cx="8479971" cy="589767"/>
            <a:chOff x="2890157" y="4314372"/>
            <a:chExt cx="8479971" cy="5897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5C0500-4A7F-2D29-E66D-2EBBC3AE09BA}"/>
                </a:ext>
              </a:extLst>
            </p:cNvPr>
            <p:cNvGrpSpPr/>
            <p:nvPr/>
          </p:nvGrpSpPr>
          <p:grpSpPr>
            <a:xfrm>
              <a:off x="2890157" y="4314372"/>
              <a:ext cx="4626375" cy="508000"/>
              <a:chOff x="2890157" y="4314372"/>
              <a:chExt cx="4626375" cy="50800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8BA05DC-F5AE-A72E-0DDA-627B5E0CEB66}"/>
                  </a:ext>
                </a:extLst>
              </p:cNvPr>
              <p:cNvSpPr/>
              <p:nvPr/>
            </p:nvSpPr>
            <p:spPr>
              <a:xfrm>
                <a:off x="2890157" y="4568372"/>
                <a:ext cx="916214" cy="254000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B58AE008-44D2-6AA0-FBCE-C9FF16868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7034" y="4738008"/>
                <a:ext cx="3679498" cy="14261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8645B03-1092-928D-E757-2380E8B1631E}"/>
                  </a:ext>
                </a:extLst>
              </p:cNvPr>
              <p:cNvSpPr/>
              <p:nvPr/>
            </p:nvSpPr>
            <p:spPr>
              <a:xfrm>
                <a:off x="3098799" y="4314372"/>
                <a:ext cx="498929" cy="254000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77A5DEC-A105-414F-19DF-F342C0503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46533" y="4443839"/>
                <a:ext cx="3860927" cy="285096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FF4AAE-A089-8862-63A5-3E702A72527C}"/>
                </a:ext>
              </a:extLst>
            </p:cNvPr>
            <p:cNvSpPr txBox="1"/>
            <p:nvPr/>
          </p:nvSpPr>
          <p:spPr>
            <a:xfrm>
              <a:off x="7520214" y="4534807"/>
              <a:ext cx="384991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NZ" dirty="0">
                  <a:solidFill>
                    <a:srgbClr val="00B050"/>
                  </a:solidFill>
                  <a:latin typeface="Segoe UI Semibold"/>
                  <a:cs typeface="Segoe UI Semibold"/>
                </a:rPr>
                <a:t>Gene and the reference allele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9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8C5FEC-50B8-AEB6-77D1-E26C8B568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1" t="7967" r="22111" b="43876"/>
          <a:stretch/>
        </p:blipFill>
        <p:spPr>
          <a:xfrm>
            <a:off x="686066" y="1134360"/>
            <a:ext cx="6630999" cy="3216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88443-2D98-419A-9BE6-EFB87CA1E641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VAF what does it tell us?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F4B79E-5E92-E0EC-7123-D6C1A5964F2C}"/>
              </a:ext>
            </a:extLst>
          </p:cNvPr>
          <p:cNvGrpSpPr/>
          <p:nvPr/>
        </p:nvGrpSpPr>
        <p:grpSpPr>
          <a:xfrm>
            <a:off x="4702175" y="1712685"/>
            <a:ext cx="7337424" cy="1477328"/>
            <a:chOff x="4702175" y="1712685"/>
            <a:chExt cx="7337424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07E67-D39C-66EE-FA31-EAD8E2C432D7}"/>
                </a:ext>
              </a:extLst>
            </p:cNvPr>
            <p:cNvSpPr txBox="1"/>
            <p:nvPr/>
          </p:nvSpPr>
          <p:spPr>
            <a:xfrm>
              <a:off x="7427685" y="1712685"/>
              <a:ext cx="4611914" cy="14773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"/>
                  <a:cs typeface="Segoe UI Semibold"/>
                </a:rPr>
                <a:t>The VAF identified in </a:t>
              </a:r>
              <a:r>
                <a:rPr lang="en-US" dirty="0" err="1">
                  <a:latin typeface="Segoe UI"/>
                  <a:cs typeface="Segoe UI Semibold"/>
                </a:rPr>
                <a:t>tumour</a:t>
              </a:r>
              <a:r>
                <a:rPr lang="en-US" dirty="0">
                  <a:latin typeface="Segoe UI"/>
                  <a:cs typeface="Segoe UI Semibold"/>
                </a:rPr>
                <a:t> tissue NGS can vary :</a:t>
              </a:r>
            </a:p>
            <a:p>
              <a:endParaRPr lang="en-US" dirty="0">
                <a:latin typeface="Segoe UI"/>
                <a:cs typeface="Segoe UI Semibold"/>
              </a:endParaRPr>
            </a:p>
            <a:p>
              <a:r>
                <a:rPr lang="en-US" dirty="0">
                  <a:latin typeface="Segoe UI"/>
                  <a:cs typeface="Segoe UI Semibold"/>
                </a:rPr>
                <a:t>Mutation VAF relatively low – </a:t>
              </a:r>
              <a:r>
                <a:rPr lang="en-US" dirty="0">
                  <a:solidFill>
                    <a:srgbClr val="FF0000"/>
                  </a:solidFill>
                  <a:latin typeface="Segoe UI"/>
                  <a:cs typeface="Segoe UI Semibold"/>
                </a:rPr>
                <a:t>18%</a:t>
              </a:r>
            </a:p>
            <a:p>
              <a:endParaRPr lang="en-US" dirty="0">
                <a:latin typeface="Segoe UI"/>
                <a:cs typeface="Segoe UI Semibold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482380-5C76-DB8C-0D39-44C9EE43E27A}"/>
                </a:ext>
              </a:extLst>
            </p:cNvPr>
            <p:cNvSpPr/>
            <p:nvPr/>
          </p:nvSpPr>
          <p:spPr>
            <a:xfrm>
              <a:off x="4702175" y="2788103"/>
              <a:ext cx="1161142" cy="2358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B558D3-8BA4-0791-BAE2-29E21EACD190}"/>
                </a:ext>
              </a:extLst>
            </p:cNvPr>
            <p:cNvCxnSpPr/>
            <p:nvPr/>
          </p:nvCxnSpPr>
          <p:spPr>
            <a:xfrm flipH="1">
              <a:off x="5850164" y="2704191"/>
              <a:ext cx="1571170" cy="15239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AD5067-3691-8C9F-AB14-371190E41F8D}"/>
              </a:ext>
            </a:extLst>
          </p:cNvPr>
          <p:cNvSpPr txBox="1"/>
          <p:nvPr/>
        </p:nvSpPr>
        <p:spPr>
          <a:xfrm>
            <a:off x="818226" y="2815701"/>
            <a:ext cx="30835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1 </a:t>
            </a:r>
            <a:r>
              <a:rPr lang="en-US" dirty="0" err="1"/>
              <a:t>tumour</a:t>
            </a:r>
            <a:r>
              <a:rPr lang="en-US" dirty="0"/>
              <a:t> sequencing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E874138-1313-6733-DDE8-CF2551C9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929" y="54429"/>
            <a:ext cx="1153230" cy="15757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C57B61-ED93-B05B-E1EE-891F0AD7DA2F}"/>
              </a:ext>
            </a:extLst>
          </p:cNvPr>
          <p:cNvSpPr/>
          <p:nvPr/>
        </p:nvSpPr>
        <p:spPr>
          <a:xfrm>
            <a:off x="5340350" y="23558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A5C9B-E030-2BB2-E881-FB5FB34122B4}"/>
              </a:ext>
            </a:extLst>
          </p:cNvPr>
          <p:cNvSpPr/>
          <p:nvPr/>
        </p:nvSpPr>
        <p:spPr>
          <a:xfrm>
            <a:off x="5018086" y="28130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83157-C9E3-2006-C54D-E9299852FE12}"/>
              </a:ext>
            </a:extLst>
          </p:cNvPr>
          <p:cNvSpPr/>
          <p:nvPr/>
        </p:nvSpPr>
        <p:spPr>
          <a:xfrm>
            <a:off x="5010148" y="24828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A74F2-1E28-64C7-EDF0-4103FF29065E}"/>
              </a:ext>
            </a:extLst>
          </p:cNvPr>
          <p:cNvSpPr/>
          <p:nvPr/>
        </p:nvSpPr>
        <p:spPr>
          <a:xfrm>
            <a:off x="5454648" y="245110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8413C-7D5A-3B1F-2965-3FDA82F362FB}"/>
              </a:ext>
            </a:extLst>
          </p:cNvPr>
          <p:cNvSpPr/>
          <p:nvPr/>
        </p:nvSpPr>
        <p:spPr>
          <a:xfrm>
            <a:off x="5734048" y="245110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FB2B00-E11A-D75B-ACA7-189109012EC0}"/>
              </a:ext>
            </a:extLst>
          </p:cNvPr>
          <p:cNvSpPr/>
          <p:nvPr/>
        </p:nvSpPr>
        <p:spPr>
          <a:xfrm>
            <a:off x="5638798" y="2857500"/>
            <a:ext cx="50800" cy="8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CEDA2C-D9F4-16F3-C739-C9FABB921DE9}"/>
              </a:ext>
            </a:extLst>
          </p:cNvPr>
          <p:cNvSpPr/>
          <p:nvPr/>
        </p:nvSpPr>
        <p:spPr>
          <a:xfrm>
            <a:off x="5403848" y="2813050"/>
            <a:ext cx="7620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869F3B-15ED-1457-E264-0BB04B2C3507}"/>
              </a:ext>
            </a:extLst>
          </p:cNvPr>
          <p:cNvSpPr/>
          <p:nvPr/>
        </p:nvSpPr>
        <p:spPr>
          <a:xfrm>
            <a:off x="5333998" y="47688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16B43C-DCF1-99BB-A30F-935E91701B2F}"/>
              </a:ext>
            </a:extLst>
          </p:cNvPr>
          <p:cNvSpPr/>
          <p:nvPr/>
        </p:nvSpPr>
        <p:spPr>
          <a:xfrm>
            <a:off x="5010148" y="5226050"/>
            <a:ext cx="317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1E51F3-86A0-992F-E60F-35036876F252}"/>
              </a:ext>
            </a:extLst>
          </p:cNvPr>
          <p:cNvSpPr/>
          <p:nvPr/>
        </p:nvSpPr>
        <p:spPr>
          <a:xfrm flipH="1">
            <a:off x="5435598" y="52197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073BB9-D477-668D-EF5B-FE2EDBA7BD42}"/>
              </a:ext>
            </a:extLst>
          </p:cNvPr>
          <p:cNvSpPr/>
          <p:nvPr/>
        </p:nvSpPr>
        <p:spPr>
          <a:xfrm flipH="1">
            <a:off x="5714998" y="52197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867284-FE8E-0B29-CD85-4CB19BE4F474}"/>
              </a:ext>
            </a:extLst>
          </p:cNvPr>
          <p:cNvSpPr/>
          <p:nvPr/>
        </p:nvSpPr>
        <p:spPr>
          <a:xfrm>
            <a:off x="5016498" y="486410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D0D0D4-4C45-4BA7-79C1-0BF731477681}"/>
              </a:ext>
            </a:extLst>
          </p:cNvPr>
          <p:cNvSpPr/>
          <p:nvPr/>
        </p:nvSpPr>
        <p:spPr>
          <a:xfrm flipH="1">
            <a:off x="5454648" y="48514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4CB08-ADB4-4EB3-7C59-DF5FF37B50C8}"/>
              </a:ext>
            </a:extLst>
          </p:cNvPr>
          <p:cNvSpPr/>
          <p:nvPr/>
        </p:nvSpPr>
        <p:spPr>
          <a:xfrm flipH="1">
            <a:off x="5727698" y="48641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8C5FEC-50B8-AEB6-77D1-E26C8B568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2" t="8038" r="23146" b="9003"/>
          <a:stretch/>
        </p:blipFill>
        <p:spPr>
          <a:xfrm>
            <a:off x="686066" y="1134360"/>
            <a:ext cx="6503036" cy="5540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88443-2D98-419A-9BE6-EFB87CA1E641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VAF what does it tell us?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F4B79E-5E92-E0EC-7123-D6C1A5964F2C}"/>
              </a:ext>
            </a:extLst>
          </p:cNvPr>
          <p:cNvGrpSpPr/>
          <p:nvPr/>
        </p:nvGrpSpPr>
        <p:grpSpPr>
          <a:xfrm>
            <a:off x="4702175" y="1712685"/>
            <a:ext cx="7337424" cy="1477328"/>
            <a:chOff x="4702175" y="1712685"/>
            <a:chExt cx="7337424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07E67-D39C-66EE-FA31-EAD8E2C432D7}"/>
                </a:ext>
              </a:extLst>
            </p:cNvPr>
            <p:cNvSpPr txBox="1"/>
            <p:nvPr/>
          </p:nvSpPr>
          <p:spPr>
            <a:xfrm>
              <a:off x="7427685" y="1712685"/>
              <a:ext cx="461191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"/>
                  <a:cs typeface="Segoe UI Semibold"/>
                </a:rPr>
                <a:t>The VAF identified in </a:t>
              </a:r>
              <a:r>
                <a:rPr lang="en-US" dirty="0" err="1">
                  <a:latin typeface="Segoe UI"/>
                  <a:cs typeface="Segoe UI Semibold"/>
                </a:rPr>
                <a:t>tumour</a:t>
              </a:r>
              <a:r>
                <a:rPr lang="en-US" dirty="0">
                  <a:latin typeface="Segoe UI"/>
                  <a:cs typeface="Segoe UI Semibold"/>
                </a:rPr>
                <a:t> tissue NGS can vary :</a:t>
              </a:r>
            </a:p>
            <a:p>
              <a:endParaRPr lang="en-US" dirty="0">
                <a:latin typeface="Segoe UI"/>
                <a:cs typeface="Segoe UI Semibold"/>
              </a:endParaRPr>
            </a:p>
            <a:p>
              <a:r>
                <a:rPr lang="en-US" dirty="0">
                  <a:latin typeface="Segoe UI"/>
                  <a:cs typeface="Segoe UI Semibold"/>
                </a:rPr>
                <a:t>From relatively low – </a:t>
              </a:r>
              <a:r>
                <a:rPr lang="en-US" dirty="0">
                  <a:solidFill>
                    <a:srgbClr val="FF0000"/>
                  </a:solidFill>
                  <a:latin typeface="Segoe UI"/>
                  <a:cs typeface="Segoe UI Semibold"/>
                </a:rPr>
                <a:t>18%</a:t>
              </a:r>
            </a:p>
            <a:p>
              <a:endParaRPr lang="en-US" dirty="0">
                <a:latin typeface="Segoe UI"/>
                <a:cs typeface="Segoe UI Semibold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482380-5C76-DB8C-0D39-44C9EE43E27A}"/>
                </a:ext>
              </a:extLst>
            </p:cNvPr>
            <p:cNvSpPr/>
            <p:nvPr/>
          </p:nvSpPr>
          <p:spPr>
            <a:xfrm>
              <a:off x="4702175" y="2788103"/>
              <a:ext cx="1161142" cy="2358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B558D3-8BA4-0791-BAE2-29E21EACD190}"/>
                </a:ext>
              </a:extLst>
            </p:cNvPr>
            <p:cNvCxnSpPr/>
            <p:nvPr/>
          </p:nvCxnSpPr>
          <p:spPr>
            <a:xfrm flipH="1">
              <a:off x="5850164" y="2704191"/>
              <a:ext cx="1571170" cy="15239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4C560C-A99B-7632-6FCE-EFF010E28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6" t="68884" r="33489" b="28979"/>
          <a:stretch/>
        </p:blipFill>
        <p:spPr>
          <a:xfrm>
            <a:off x="4845316" y="4849110"/>
            <a:ext cx="1120492" cy="1428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CC5EEF-E62A-9D9B-946D-0116439295E1}"/>
              </a:ext>
            </a:extLst>
          </p:cNvPr>
          <p:cNvSpPr txBox="1"/>
          <p:nvPr/>
        </p:nvSpPr>
        <p:spPr>
          <a:xfrm>
            <a:off x="7467600" y="4019550"/>
            <a:ext cx="45720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 Semibold"/>
                <a:cs typeface="Segoe UI Semibold"/>
              </a:rPr>
              <a:t>WHY can we see these differences?</a:t>
            </a:r>
          </a:p>
          <a:p>
            <a:endParaRPr lang="en-US" sz="2000" dirty="0">
              <a:latin typeface="Segoe UI Semibold"/>
              <a:cs typeface="Calibri"/>
            </a:endParaRPr>
          </a:p>
          <a:p>
            <a:r>
              <a:rPr lang="en-US" sz="2000" dirty="0">
                <a:latin typeface="Segoe UI Semibold"/>
                <a:ea typeface="+mn-lt"/>
                <a:cs typeface="Segoe UI"/>
              </a:rPr>
              <a:t>Normal</a:t>
            </a:r>
            <a:r>
              <a:rPr lang="en-US" sz="2000" dirty="0">
                <a:latin typeface="Segoe UI Semibold"/>
                <a:cs typeface="Segoe UI"/>
              </a:rPr>
              <a:t> cells contamination</a:t>
            </a:r>
            <a:endParaRPr lang="en-US" sz="2000">
              <a:latin typeface="Segoe UI Semibold"/>
              <a:ea typeface="+mn-lt"/>
              <a:cs typeface="+mn-lt"/>
            </a:endParaRPr>
          </a:p>
          <a:p>
            <a:endParaRPr lang="en-US" sz="2000" dirty="0">
              <a:latin typeface="Segoe UI Semibold"/>
              <a:ea typeface="+mn-lt"/>
              <a:cs typeface="+mn-lt"/>
            </a:endParaRPr>
          </a:p>
          <a:p>
            <a:r>
              <a:rPr lang="en-US" sz="2000" dirty="0">
                <a:latin typeface="Segoe UI Semibold"/>
                <a:cs typeface="Segoe UI"/>
              </a:rPr>
              <a:t>Aneuploidy (losses and gains of chromosomes) in the </a:t>
            </a:r>
            <a:r>
              <a:rPr lang="en-US" sz="2000" dirty="0" err="1">
                <a:latin typeface="Segoe UI Semibold"/>
                <a:cs typeface="Segoe UI"/>
              </a:rPr>
              <a:t>tumour</a:t>
            </a:r>
            <a:r>
              <a:rPr lang="en-US" sz="2000" dirty="0">
                <a:latin typeface="Segoe UI Semibold"/>
                <a:cs typeface="Segoe UI"/>
              </a:rPr>
              <a:t> tissue can affect the VAF</a:t>
            </a:r>
            <a:endParaRPr lang="en-US" sz="2000">
              <a:latin typeface="Segoe UI Semibold"/>
              <a:cs typeface="Segoe UI Semibold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A0F864-AA67-1146-A279-E841ECDF0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47" t="63853" r="33601" b="34007"/>
          <a:stretch/>
        </p:blipFill>
        <p:spPr>
          <a:xfrm>
            <a:off x="4821503" y="5216570"/>
            <a:ext cx="1111790" cy="1429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AD5067-3691-8C9F-AB14-371190E41F8D}"/>
              </a:ext>
            </a:extLst>
          </p:cNvPr>
          <p:cNvSpPr txBox="1"/>
          <p:nvPr/>
        </p:nvSpPr>
        <p:spPr>
          <a:xfrm>
            <a:off x="818226" y="2815701"/>
            <a:ext cx="30835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1 </a:t>
            </a:r>
            <a:r>
              <a:rPr lang="en-US" dirty="0" err="1"/>
              <a:t>tumour</a:t>
            </a:r>
            <a:r>
              <a:rPr lang="en-US" dirty="0"/>
              <a:t> sequencing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0C10ED-9A3F-CB76-46E8-BECDABAF072D}"/>
              </a:ext>
            </a:extLst>
          </p:cNvPr>
          <p:cNvSpPr txBox="1"/>
          <p:nvPr/>
        </p:nvSpPr>
        <p:spPr>
          <a:xfrm>
            <a:off x="818226" y="5175681"/>
            <a:ext cx="30835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2 </a:t>
            </a:r>
            <a:r>
              <a:rPr lang="en-US" dirty="0" err="1"/>
              <a:t>tumour</a:t>
            </a:r>
            <a:r>
              <a:rPr lang="en-US" dirty="0"/>
              <a:t> sequencing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E874138-1313-6733-DDE8-CF2551C9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929" y="54429"/>
            <a:ext cx="1153230" cy="15757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C57B61-ED93-B05B-E1EE-891F0AD7DA2F}"/>
              </a:ext>
            </a:extLst>
          </p:cNvPr>
          <p:cNvSpPr/>
          <p:nvPr/>
        </p:nvSpPr>
        <p:spPr>
          <a:xfrm>
            <a:off x="5340350" y="23558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A5C9B-E030-2BB2-E881-FB5FB34122B4}"/>
              </a:ext>
            </a:extLst>
          </p:cNvPr>
          <p:cNvSpPr/>
          <p:nvPr/>
        </p:nvSpPr>
        <p:spPr>
          <a:xfrm>
            <a:off x="5018086" y="28130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83157-C9E3-2006-C54D-E9299852FE12}"/>
              </a:ext>
            </a:extLst>
          </p:cNvPr>
          <p:cNvSpPr/>
          <p:nvPr/>
        </p:nvSpPr>
        <p:spPr>
          <a:xfrm>
            <a:off x="5010148" y="24828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A74F2-1E28-64C7-EDF0-4103FF29065E}"/>
              </a:ext>
            </a:extLst>
          </p:cNvPr>
          <p:cNvSpPr/>
          <p:nvPr/>
        </p:nvSpPr>
        <p:spPr>
          <a:xfrm>
            <a:off x="5454648" y="245110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8413C-7D5A-3B1F-2965-3FDA82F362FB}"/>
              </a:ext>
            </a:extLst>
          </p:cNvPr>
          <p:cNvSpPr/>
          <p:nvPr/>
        </p:nvSpPr>
        <p:spPr>
          <a:xfrm>
            <a:off x="5734048" y="245110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FB2B00-E11A-D75B-ACA7-189109012EC0}"/>
              </a:ext>
            </a:extLst>
          </p:cNvPr>
          <p:cNvSpPr/>
          <p:nvPr/>
        </p:nvSpPr>
        <p:spPr>
          <a:xfrm>
            <a:off x="5638798" y="2857500"/>
            <a:ext cx="50800" cy="8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CEDA2C-D9F4-16F3-C739-C9FABB921DE9}"/>
              </a:ext>
            </a:extLst>
          </p:cNvPr>
          <p:cNvSpPr/>
          <p:nvPr/>
        </p:nvSpPr>
        <p:spPr>
          <a:xfrm>
            <a:off x="5403848" y="2813050"/>
            <a:ext cx="7620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869F3B-15ED-1457-E264-0BB04B2C3507}"/>
              </a:ext>
            </a:extLst>
          </p:cNvPr>
          <p:cNvSpPr/>
          <p:nvPr/>
        </p:nvSpPr>
        <p:spPr>
          <a:xfrm>
            <a:off x="5333998" y="476885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16B43C-DCF1-99BB-A30F-935E91701B2F}"/>
              </a:ext>
            </a:extLst>
          </p:cNvPr>
          <p:cNvSpPr/>
          <p:nvPr/>
        </p:nvSpPr>
        <p:spPr>
          <a:xfrm>
            <a:off x="5010148" y="5226050"/>
            <a:ext cx="317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1E51F3-86A0-992F-E60F-35036876F252}"/>
              </a:ext>
            </a:extLst>
          </p:cNvPr>
          <p:cNvSpPr/>
          <p:nvPr/>
        </p:nvSpPr>
        <p:spPr>
          <a:xfrm flipH="1">
            <a:off x="5435598" y="52197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073BB9-D477-668D-EF5B-FE2EDBA7BD42}"/>
              </a:ext>
            </a:extLst>
          </p:cNvPr>
          <p:cNvSpPr/>
          <p:nvPr/>
        </p:nvSpPr>
        <p:spPr>
          <a:xfrm flipH="1">
            <a:off x="5714998" y="52197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867284-FE8E-0B29-CD85-4CB19BE4F474}"/>
              </a:ext>
            </a:extLst>
          </p:cNvPr>
          <p:cNvSpPr/>
          <p:nvPr/>
        </p:nvSpPr>
        <p:spPr>
          <a:xfrm>
            <a:off x="5016498" y="4864100"/>
            <a:ext cx="5715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D0D0D4-4C45-4BA7-79C1-0BF731477681}"/>
              </a:ext>
            </a:extLst>
          </p:cNvPr>
          <p:cNvSpPr/>
          <p:nvPr/>
        </p:nvSpPr>
        <p:spPr>
          <a:xfrm flipH="1">
            <a:off x="5454648" y="48514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4CB08-ADB4-4EB3-7C59-DF5FF37B50C8}"/>
              </a:ext>
            </a:extLst>
          </p:cNvPr>
          <p:cNvSpPr/>
          <p:nvPr/>
        </p:nvSpPr>
        <p:spPr>
          <a:xfrm flipH="1">
            <a:off x="5727698" y="4864100"/>
            <a:ext cx="88900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BDCC00-0999-61FE-4165-773255024A34}"/>
              </a:ext>
            </a:extLst>
          </p:cNvPr>
          <p:cNvGrpSpPr/>
          <p:nvPr/>
        </p:nvGrpSpPr>
        <p:grpSpPr>
          <a:xfrm>
            <a:off x="4738577" y="3181350"/>
            <a:ext cx="5503973" cy="2241652"/>
            <a:chOff x="4738577" y="3181350"/>
            <a:chExt cx="5503973" cy="22416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780D2-449F-2B2D-3A48-C6C681634E98}"/>
                </a:ext>
              </a:extLst>
            </p:cNvPr>
            <p:cNvSpPr txBox="1"/>
            <p:nvPr/>
          </p:nvSpPr>
          <p:spPr>
            <a:xfrm>
              <a:off x="7499350" y="318135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"/>
                </a:rPr>
                <a:t>Up to and over </a:t>
              </a:r>
              <a:r>
                <a:rPr lang="en-US" dirty="0">
                  <a:solidFill>
                    <a:srgbClr val="FF0000"/>
                  </a:solidFill>
                  <a:latin typeface="Segoe UI"/>
                </a:rPr>
                <a:t>50%</a:t>
              </a:r>
              <a:r>
                <a:rPr lang="en-US" dirty="0">
                  <a:latin typeface="Segoe UI"/>
                </a:rPr>
                <a:t> </a:t>
              </a:r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37766EF-F586-B4E0-4888-4B560F441DC6}"/>
                </a:ext>
              </a:extLst>
            </p:cNvPr>
            <p:cNvSpPr/>
            <p:nvPr/>
          </p:nvSpPr>
          <p:spPr>
            <a:xfrm>
              <a:off x="4738577" y="5178385"/>
              <a:ext cx="1222452" cy="2446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70AD47"/>
                </a:solidFill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3C756EC-33D7-E8CF-04AE-B48158E73438}"/>
                </a:ext>
              </a:extLst>
            </p:cNvPr>
            <p:cNvCxnSpPr/>
            <p:nvPr/>
          </p:nvCxnSpPr>
          <p:spPr>
            <a:xfrm flipH="1">
              <a:off x="5206835" y="3366486"/>
              <a:ext cx="2341069" cy="182310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67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BFECC-C8E5-A308-F4AC-F5AB4E6DAA2D}"/>
              </a:ext>
            </a:extLst>
          </p:cNvPr>
          <p:cNvSpPr txBox="1"/>
          <p:nvPr/>
        </p:nvSpPr>
        <p:spPr>
          <a:xfrm>
            <a:off x="485359" y="356789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What does the NGS from plasma </a:t>
            </a:r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cfDNA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look like? </a:t>
            </a:r>
          </a:p>
        </p:txBody>
      </p:sp>
      <p:pic>
        <p:nvPicPr>
          <p:cNvPr id="7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9C04EAA2-3202-42DC-F0B8-5FBC2726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0" t="455" r="27445" b="6818"/>
          <a:stretch/>
        </p:blipFill>
        <p:spPr>
          <a:xfrm>
            <a:off x="1763639" y="2720459"/>
            <a:ext cx="3306318" cy="259647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0A68E57-059C-E0DC-50A5-31AFB4262AB6}"/>
              </a:ext>
            </a:extLst>
          </p:cNvPr>
          <p:cNvGrpSpPr/>
          <p:nvPr/>
        </p:nvGrpSpPr>
        <p:grpSpPr>
          <a:xfrm>
            <a:off x="5790543" y="2371692"/>
            <a:ext cx="4106347" cy="3223655"/>
            <a:chOff x="86421" y="3631108"/>
            <a:chExt cx="4106347" cy="3223655"/>
          </a:xfrm>
        </p:grpSpPr>
        <p:pic>
          <p:nvPicPr>
            <p:cNvPr id="9" name="Picture 8" descr="A picture containing text, outdoor object, hay, screenshot&#10;&#10;Description automatically generated">
              <a:extLst>
                <a:ext uri="{FF2B5EF4-FFF2-40B4-BE49-F238E27FC236}">
                  <a16:creationId xmlns:a16="http://schemas.microsoft.com/office/drawing/2014/main" id="{ADEEC9F1-8860-026C-5163-964729BA6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105" t="20869" r="32584" b="6896"/>
            <a:stretch/>
          </p:blipFill>
          <p:spPr>
            <a:xfrm>
              <a:off x="86421" y="3631108"/>
              <a:ext cx="4106347" cy="3223655"/>
            </a:xfrm>
            <a:prstGeom prst="rect">
              <a:avLst/>
            </a:prstGeom>
          </p:spPr>
        </p:pic>
        <p:pic>
          <p:nvPicPr>
            <p:cNvPr id="10" name="Graphic 16" descr="Alterations &amp; Tailoring with solid fill">
              <a:extLst>
                <a:ext uri="{FF2B5EF4-FFF2-40B4-BE49-F238E27FC236}">
                  <a16:creationId xmlns:a16="http://schemas.microsoft.com/office/drawing/2014/main" id="{75214D20-D644-91DB-5D04-776744EF3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5688" y="4166540"/>
              <a:ext cx="500475" cy="491068"/>
            </a:xfrm>
            <a:prstGeom prst="rect">
              <a:avLst/>
            </a:prstGeom>
          </p:spPr>
        </p:pic>
        <p:pic>
          <p:nvPicPr>
            <p:cNvPr id="11" name="Graphic 10" descr="Alterations &amp; Tailoring with solid fill">
              <a:extLst>
                <a:ext uri="{FF2B5EF4-FFF2-40B4-BE49-F238E27FC236}">
                  <a16:creationId xmlns:a16="http://schemas.microsoft.com/office/drawing/2014/main" id="{E76E4787-044D-3253-02C8-EF7F520ED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8799" y="4796836"/>
              <a:ext cx="500475" cy="491068"/>
            </a:xfrm>
            <a:prstGeom prst="rect">
              <a:avLst/>
            </a:prstGeom>
          </p:spPr>
        </p:pic>
        <p:pic>
          <p:nvPicPr>
            <p:cNvPr id="12" name="Graphic 16" descr="Alterations &amp; Tailoring with solid fill">
              <a:extLst>
                <a:ext uri="{FF2B5EF4-FFF2-40B4-BE49-F238E27FC236}">
                  <a16:creationId xmlns:a16="http://schemas.microsoft.com/office/drawing/2014/main" id="{C1CB4992-7CA3-FB16-4070-113132362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2799" y="5511799"/>
              <a:ext cx="500475" cy="491068"/>
            </a:xfrm>
            <a:prstGeom prst="rect">
              <a:avLst/>
            </a:prstGeom>
          </p:spPr>
        </p:pic>
        <p:pic>
          <p:nvPicPr>
            <p:cNvPr id="13" name="Graphic 16" descr="Alterations &amp; Tailoring with solid fill">
              <a:extLst>
                <a:ext uri="{FF2B5EF4-FFF2-40B4-BE49-F238E27FC236}">
                  <a16:creationId xmlns:a16="http://schemas.microsoft.com/office/drawing/2014/main" id="{9514B2A9-B664-44F8-16CD-229406C04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7021" y="5267206"/>
              <a:ext cx="500475" cy="491068"/>
            </a:xfrm>
            <a:prstGeom prst="rect">
              <a:avLst/>
            </a:prstGeom>
          </p:spPr>
        </p:pic>
        <p:pic>
          <p:nvPicPr>
            <p:cNvPr id="14" name="Graphic 16" descr="Alterations &amp; Tailoring with solid fill">
              <a:extLst>
                <a:ext uri="{FF2B5EF4-FFF2-40B4-BE49-F238E27FC236}">
                  <a16:creationId xmlns:a16="http://schemas.microsoft.com/office/drawing/2014/main" id="{A6721D69-453E-40B1-68D2-CEC2C9CA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8132" y="4241799"/>
              <a:ext cx="500475" cy="491068"/>
            </a:xfrm>
            <a:prstGeom prst="rect">
              <a:avLst/>
            </a:prstGeom>
          </p:spPr>
        </p:pic>
        <p:pic>
          <p:nvPicPr>
            <p:cNvPr id="15" name="Graphic 16" descr="Alterations &amp; Tailoring with solid fill">
              <a:extLst>
                <a:ext uri="{FF2B5EF4-FFF2-40B4-BE49-F238E27FC236}">
                  <a16:creationId xmlns:a16="http://schemas.microsoft.com/office/drawing/2014/main" id="{6E69520E-1D6C-BAAC-F042-4D6E2292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2576" y="4627502"/>
              <a:ext cx="500475" cy="491068"/>
            </a:xfrm>
            <a:prstGeom prst="rect">
              <a:avLst/>
            </a:prstGeom>
          </p:spPr>
        </p:pic>
        <p:pic>
          <p:nvPicPr>
            <p:cNvPr id="16" name="Graphic 16" descr="Alterations &amp; Tailoring with solid fill">
              <a:extLst>
                <a:ext uri="{FF2B5EF4-FFF2-40B4-BE49-F238E27FC236}">
                  <a16:creationId xmlns:a16="http://schemas.microsoft.com/office/drawing/2014/main" id="{B39FD3E8-A480-E5CF-1293-B1A8B6E6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2354" y="6179724"/>
              <a:ext cx="500475" cy="491068"/>
            </a:xfrm>
            <a:prstGeom prst="rect">
              <a:avLst/>
            </a:prstGeom>
          </p:spPr>
        </p:pic>
        <p:pic>
          <p:nvPicPr>
            <p:cNvPr id="17" name="Graphic 16" descr="Alterations &amp; Tailoring with solid fill">
              <a:extLst>
                <a:ext uri="{FF2B5EF4-FFF2-40B4-BE49-F238E27FC236}">
                  <a16:creationId xmlns:a16="http://schemas.microsoft.com/office/drawing/2014/main" id="{566E664A-E913-E34A-0F60-2EA8C6F10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57688" y="5718762"/>
              <a:ext cx="444031" cy="434624"/>
            </a:xfrm>
            <a:prstGeom prst="rect">
              <a:avLst/>
            </a:prstGeom>
          </p:spPr>
        </p:pic>
        <p:pic>
          <p:nvPicPr>
            <p:cNvPr id="18" name="Graphic 16" descr="Alterations &amp; Tailoring with solid fill">
              <a:extLst>
                <a:ext uri="{FF2B5EF4-FFF2-40B4-BE49-F238E27FC236}">
                  <a16:creationId xmlns:a16="http://schemas.microsoft.com/office/drawing/2014/main" id="{08797AB2-CC3A-CD0A-A2FB-1515EEDB5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9910" y="6179725"/>
              <a:ext cx="500475" cy="491068"/>
            </a:xfrm>
            <a:prstGeom prst="rect">
              <a:avLst/>
            </a:prstGeom>
          </p:spPr>
        </p:pic>
        <p:pic>
          <p:nvPicPr>
            <p:cNvPr id="19" name="Graphic 16" descr="Alterations &amp; Tailoring with solid fill">
              <a:extLst>
                <a:ext uri="{FF2B5EF4-FFF2-40B4-BE49-F238E27FC236}">
                  <a16:creationId xmlns:a16="http://schemas.microsoft.com/office/drawing/2014/main" id="{3C4DC5E0-A3E0-69B8-85BE-2947BA3DC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6799" y="5577651"/>
              <a:ext cx="500475" cy="491068"/>
            </a:xfrm>
            <a:prstGeom prst="rect">
              <a:avLst/>
            </a:prstGeom>
          </p:spPr>
        </p:pic>
        <p:pic>
          <p:nvPicPr>
            <p:cNvPr id="20" name="Graphic 16" descr="Alterations &amp; Tailoring with solid fill">
              <a:extLst>
                <a:ext uri="{FF2B5EF4-FFF2-40B4-BE49-F238E27FC236}">
                  <a16:creationId xmlns:a16="http://schemas.microsoft.com/office/drawing/2014/main" id="{4C04AC02-0E02-9414-95F1-08D1A2650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4651" y="6095058"/>
              <a:ext cx="547512" cy="538105"/>
            </a:xfrm>
            <a:prstGeom prst="rect">
              <a:avLst/>
            </a:prstGeom>
          </p:spPr>
        </p:pic>
        <p:pic>
          <p:nvPicPr>
            <p:cNvPr id="21" name="Graphic 16" descr="Alterations &amp; Tailoring with solid fill">
              <a:extLst>
                <a:ext uri="{FF2B5EF4-FFF2-40B4-BE49-F238E27FC236}">
                  <a16:creationId xmlns:a16="http://schemas.microsoft.com/office/drawing/2014/main" id="{F57AC93B-7F55-0191-74A3-77EC4423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2577" y="5878688"/>
              <a:ext cx="444031" cy="434624"/>
            </a:xfrm>
            <a:prstGeom prst="rect">
              <a:avLst/>
            </a:prstGeom>
          </p:spPr>
        </p:pic>
        <p:pic>
          <p:nvPicPr>
            <p:cNvPr id="22" name="Graphic 16" descr="Alterations &amp; Tailoring with solid fill">
              <a:extLst>
                <a:ext uri="{FF2B5EF4-FFF2-40B4-BE49-F238E27FC236}">
                  <a16:creationId xmlns:a16="http://schemas.microsoft.com/office/drawing/2014/main" id="{2DD49FBC-8AEC-9C33-55E6-5A98EC1A3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7688" y="4862688"/>
              <a:ext cx="444031" cy="434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94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1D878A-C6BB-917F-4252-69B6BA834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1" t="14030" r="19530" b="22836"/>
          <a:stretch/>
        </p:blipFill>
        <p:spPr>
          <a:xfrm>
            <a:off x="97974" y="788763"/>
            <a:ext cx="6826497" cy="5123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2AAA69-3A5B-1EAB-145D-F75C30DA0459}"/>
              </a:ext>
            </a:extLst>
          </p:cNvPr>
          <p:cNvSpPr txBox="1"/>
          <p:nvPr/>
        </p:nvSpPr>
        <p:spPr>
          <a:xfrm>
            <a:off x="398047" y="229789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What does the NGS from plasma </a:t>
            </a:r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cfDNA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look like?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EC53C6-CEC7-96C5-DD9B-327E630D8E9A}"/>
              </a:ext>
            </a:extLst>
          </p:cNvPr>
          <p:cNvGrpSpPr/>
          <p:nvPr/>
        </p:nvGrpSpPr>
        <p:grpSpPr>
          <a:xfrm>
            <a:off x="3869558" y="1138167"/>
            <a:ext cx="8063824" cy="870811"/>
            <a:chOff x="3615558" y="1628024"/>
            <a:chExt cx="8063824" cy="8708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2E2B1D-7DF1-409C-828F-C160F1738017}"/>
                </a:ext>
              </a:extLst>
            </p:cNvPr>
            <p:cNvSpPr txBox="1"/>
            <p:nvPr/>
          </p:nvSpPr>
          <p:spPr>
            <a:xfrm>
              <a:off x="7268064" y="1628024"/>
              <a:ext cx="441131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NZ" dirty="0">
                  <a:solidFill>
                    <a:srgbClr val="00B0F0"/>
                  </a:solidFill>
                  <a:latin typeface="Segoe UI"/>
                  <a:cs typeface="Segoe UI"/>
                </a:rPr>
                <a:t>Read Depth – RD (coverage) &gt;10,000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2EDBF19-C41B-195D-2F77-E486D05834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9478" y="1816372"/>
              <a:ext cx="3258683" cy="513136"/>
            </a:xfrm>
            <a:prstGeom prst="straightConnector1">
              <a:avLst/>
            </a:prstGeom>
            <a:ln w="12700">
              <a:solidFill>
                <a:srgbClr val="3A97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C2FC32-AEF4-1D88-6F13-D472FC5A836E}"/>
                </a:ext>
              </a:extLst>
            </p:cNvPr>
            <p:cNvSpPr/>
            <p:nvPr/>
          </p:nvSpPr>
          <p:spPr>
            <a:xfrm>
              <a:off x="3615558" y="2323662"/>
              <a:ext cx="420413" cy="175173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49968-E17A-C6B2-EF15-DCD33EDAD6E3}"/>
              </a:ext>
            </a:extLst>
          </p:cNvPr>
          <p:cNvGrpSpPr/>
          <p:nvPr/>
        </p:nvGrpSpPr>
        <p:grpSpPr>
          <a:xfrm>
            <a:off x="3462343" y="1770010"/>
            <a:ext cx="8694696" cy="409196"/>
            <a:chOff x="3317200" y="2504796"/>
            <a:chExt cx="8694696" cy="4091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BF8927-068D-449D-B7BC-39EE61857B13}"/>
                </a:ext>
              </a:extLst>
            </p:cNvPr>
            <p:cNvSpPr txBox="1"/>
            <p:nvPr/>
          </p:nvSpPr>
          <p:spPr>
            <a:xfrm>
              <a:off x="7311543" y="2504796"/>
              <a:ext cx="47003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NZ" dirty="0">
                  <a:solidFill>
                    <a:srgbClr val="00B050"/>
                  </a:solidFill>
                  <a:latin typeface="Segoe UI"/>
                  <a:cs typeface="Segoe UI"/>
                </a:rPr>
                <a:t>WT allele is very high (97%)</a:t>
              </a:r>
              <a:endParaRPr lang="en-US">
                <a:solidFill>
                  <a:srgbClr val="00B050"/>
                </a:solidFill>
                <a:ea typeface="Calibri"/>
                <a:cs typeface="Calibri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E5FEFB-F230-B45F-9000-5C2333D514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1508" y="2721116"/>
              <a:ext cx="3388617" cy="8320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E67F7-88A8-75F9-03EB-5AC5ACBDBE43}"/>
                </a:ext>
              </a:extLst>
            </p:cNvPr>
            <p:cNvSpPr/>
            <p:nvPr/>
          </p:nvSpPr>
          <p:spPr>
            <a:xfrm>
              <a:off x="3317200" y="2713169"/>
              <a:ext cx="718207" cy="200823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26239B-677C-19F8-0272-B7D19497E085}"/>
              </a:ext>
            </a:extLst>
          </p:cNvPr>
          <p:cNvSpPr txBox="1"/>
          <p:nvPr/>
        </p:nvSpPr>
        <p:spPr>
          <a:xfrm>
            <a:off x="1200931" y="4307427"/>
            <a:ext cx="10188027" cy="101566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NZ" sz="2000" dirty="0">
                <a:solidFill>
                  <a:srgbClr val="0070C0"/>
                </a:solidFill>
                <a:latin typeface="Segoe UI Semibold"/>
                <a:cs typeface="Segoe UI"/>
              </a:rPr>
              <a:t>Variant Allele Frequency – VAF is 3%​</a:t>
            </a:r>
            <a:endParaRPr lang="en-US" sz="2000">
              <a:solidFill>
                <a:srgbClr val="0070C0"/>
              </a:solidFill>
              <a:latin typeface="Segoe UI Semibold"/>
              <a:cs typeface="Calibri" panose="020F0502020204030204"/>
            </a:endParaRPr>
          </a:p>
          <a:p>
            <a:pPr algn="ctr"/>
            <a:endParaRPr lang="en-NZ" sz="2000" dirty="0">
              <a:solidFill>
                <a:srgbClr val="0070C0"/>
              </a:solidFill>
              <a:latin typeface="Segoe UI Semibold"/>
              <a:cs typeface="Segoe UI"/>
            </a:endParaRPr>
          </a:p>
          <a:p>
            <a:pPr algn="ctr"/>
            <a:r>
              <a:rPr lang="en-NZ" sz="2000" dirty="0">
                <a:solidFill>
                  <a:srgbClr val="0070C0"/>
                </a:solidFill>
                <a:latin typeface="Segoe UI Semibold"/>
                <a:cs typeface="Segoe UI"/>
              </a:rPr>
              <a:t>% of sequence reads observed matching a specific DNA variant</a:t>
            </a:r>
            <a:endParaRPr lang="en-US" sz="2000" dirty="0">
              <a:solidFill>
                <a:srgbClr val="0070C0"/>
              </a:solidFill>
              <a:latin typeface="Segoe UI Semibold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4A31B9-44C6-B917-25B0-F0E3B2C67974}"/>
              </a:ext>
            </a:extLst>
          </p:cNvPr>
          <p:cNvGrpSpPr/>
          <p:nvPr/>
        </p:nvGrpSpPr>
        <p:grpSpPr>
          <a:xfrm>
            <a:off x="3438631" y="2458733"/>
            <a:ext cx="6963106" cy="369332"/>
            <a:chOff x="3184632" y="2377090"/>
            <a:chExt cx="6963106" cy="36933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F7BDF0-319C-7ED0-18ED-D11BD8F1037C}"/>
                </a:ext>
              </a:extLst>
            </p:cNvPr>
            <p:cNvGrpSpPr/>
            <p:nvPr/>
          </p:nvGrpSpPr>
          <p:grpSpPr>
            <a:xfrm>
              <a:off x="3184632" y="2453289"/>
              <a:ext cx="4187100" cy="210207"/>
              <a:chOff x="3184632" y="2453289"/>
              <a:chExt cx="4187100" cy="21020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2F46A89-B32E-050C-1964-A931C29B4AA6}"/>
                  </a:ext>
                </a:extLst>
              </p:cNvPr>
              <p:cNvSpPr/>
              <p:nvPr/>
            </p:nvSpPr>
            <p:spPr>
              <a:xfrm>
                <a:off x="3184632" y="2453289"/>
                <a:ext cx="516759" cy="210207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CBCFFF1-9EEA-6BF3-1861-2AE89ED5DC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85948" y="2556953"/>
                <a:ext cx="3685784" cy="876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B4292F-70DB-BCFF-CA08-1E755BC1FF41}"/>
                </a:ext>
              </a:extLst>
            </p:cNvPr>
            <p:cNvSpPr txBox="1"/>
            <p:nvPr/>
          </p:nvSpPr>
          <p:spPr>
            <a:xfrm>
              <a:off x="7404538" y="237709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Variant allele is a low (3%)</a:t>
              </a:r>
              <a:endParaRPr lang="en-US" dirty="0">
                <a:solidFill>
                  <a:srgbClr val="FF0000"/>
                </a:solidFill>
                <a:ea typeface="Calibri"/>
                <a:cs typeface="Calibri"/>
              </a:endParaRPr>
            </a:p>
          </p:txBody>
        </p:sp>
      </p:grpSp>
      <p:pic>
        <p:nvPicPr>
          <p:cNvPr id="12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7F67AB7D-1E57-A67C-38A3-EC9BCE89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0" t="455" r="27445" b="6818"/>
          <a:stretch/>
        </p:blipFill>
        <p:spPr>
          <a:xfrm>
            <a:off x="10748889" y="77271"/>
            <a:ext cx="1282256" cy="10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D66C6F-031D-8FCD-BD4D-2B49F8610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4" t="15038" r="21284" b="45295"/>
          <a:stretch/>
        </p:blipFill>
        <p:spPr>
          <a:xfrm>
            <a:off x="931879" y="1031256"/>
            <a:ext cx="4749993" cy="2392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9DBA91-F602-51E3-20B3-1F18C0460983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ctDNA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VAF what does it tell us?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A348A-238A-679A-0D02-1F3550EB4ECC}"/>
              </a:ext>
            </a:extLst>
          </p:cNvPr>
          <p:cNvSpPr txBox="1"/>
          <p:nvPr/>
        </p:nvSpPr>
        <p:spPr>
          <a:xfrm>
            <a:off x="6493327" y="1377042"/>
            <a:ext cx="54737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The VAF identified in </a:t>
            </a:r>
            <a:r>
              <a:rPr lang="en-US" dirty="0" err="1">
                <a:latin typeface="Segoe UI"/>
                <a:cs typeface="Segoe UI"/>
              </a:rPr>
              <a:t>ctDNA</a:t>
            </a:r>
            <a:r>
              <a:rPr lang="en-US" dirty="0">
                <a:latin typeface="Segoe UI"/>
                <a:cs typeface="Segoe UI"/>
              </a:rPr>
              <a:t> NGS can also vary and reflects the amount of circulating </a:t>
            </a:r>
            <a:r>
              <a:rPr lang="en-US" dirty="0" err="1">
                <a:latin typeface="Segoe UI"/>
                <a:cs typeface="Segoe UI"/>
              </a:rPr>
              <a:t>tumour</a:t>
            </a:r>
            <a:r>
              <a:rPr lang="en-US" dirty="0">
                <a:latin typeface="Segoe UI"/>
                <a:cs typeface="Segoe UI"/>
              </a:rPr>
              <a:t> present in the plasma: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>
              <a:latin typeface="Segoe UI"/>
              <a:cs typeface="Segoe UI"/>
            </a:endParaRPr>
          </a:p>
          <a:p>
            <a:endParaRPr lang="en-US" dirty="0">
              <a:latin typeface="Segoe UI"/>
              <a:cs typeface="Calibr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D429D0-8DDC-1585-98DF-00A4B4203598}"/>
              </a:ext>
            </a:extLst>
          </p:cNvPr>
          <p:cNvGrpSpPr/>
          <p:nvPr/>
        </p:nvGrpSpPr>
        <p:grpSpPr>
          <a:xfrm>
            <a:off x="3181131" y="2090682"/>
            <a:ext cx="9024883" cy="1332358"/>
            <a:chOff x="3181131" y="2090682"/>
            <a:chExt cx="9024883" cy="133235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1E785D-CCB4-0453-566B-9046CB888A77}"/>
                </a:ext>
              </a:extLst>
            </p:cNvPr>
            <p:cNvCxnSpPr/>
            <p:nvPr/>
          </p:nvCxnSpPr>
          <p:spPr>
            <a:xfrm flipH="1" flipV="1">
              <a:off x="4180239" y="2235824"/>
              <a:ext cx="2302204" cy="400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F88E8B-CA95-93F0-6E65-39107A60A49D}"/>
                </a:ext>
              </a:extLst>
            </p:cNvPr>
            <p:cNvSpPr txBox="1"/>
            <p:nvPr/>
          </p:nvSpPr>
          <p:spPr>
            <a:xfrm>
              <a:off x="6493642" y="2499710"/>
              <a:ext cx="5712372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"/>
                  <a:cs typeface="Segoe UI"/>
                </a:rPr>
                <a:t>Often the VAF is very low for </a:t>
              </a:r>
              <a:r>
                <a:rPr lang="en-US" dirty="0" err="1">
                  <a:latin typeface="Segoe UI"/>
                  <a:cs typeface="Segoe UI"/>
                </a:rPr>
                <a:t>ctDNA</a:t>
              </a:r>
              <a:r>
                <a:rPr lang="en-US" dirty="0">
                  <a:latin typeface="Segoe UI"/>
                  <a:cs typeface="Segoe UI"/>
                </a:rPr>
                <a:t>  &lt;1%​</a:t>
              </a:r>
            </a:p>
            <a:p>
              <a:r>
                <a:rPr lang="en-US" dirty="0">
                  <a:latin typeface="Segoe UI"/>
                  <a:cs typeface="Segoe UI"/>
                </a:rPr>
                <a:t>(actually 0.35% here)​</a:t>
              </a:r>
            </a:p>
            <a:p>
              <a:r>
                <a:rPr lang="en-US" dirty="0">
                  <a:latin typeface="Segoe UI"/>
                  <a:cs typeface="Segoe UI"/>
                </a:rPr>
                <a:t>​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06BE2E-AAC0-7C91-8F59-1FA21DFC2D33}"/>
                </a:ext>
              </a:extLst>
            </p:cNvPr>
            <p:cNvSpPr/>
            <p:nvPr/>
          </p:nvSpPr>
          <p:spPr>
            <a:xfrm>
              <a:off x="3181131" y="2090682"/>
              <a:ext cx="954689" cy="2452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5F4C0033-2C10-E213-149F-9A7554A5D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0" t="455" r="27445" b="6818"/>
          <a:stretch/>
        </p:blipFill>
        <p:spPr>
          <a:xfrm>
            <a:off x="10748889" y="77271"/>
            <a:ext cx="1282256" cy="1008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9558AB-B691-F994-E777-34AFF7B84B99}"/>
              </a:ext>
            </a:extLst>
          </p:cNvPr>
          <p:cNvSpPr txBox="1"/>
          <p:nvPr/>
        </p:nvSpPr>
        <p:spPr>
          <a:xfrm>
            <a:off x="1016663" y="2910951"/>
            <a:ext cx="30835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1 </a:t>
            </a:r>
            <a:r>
              <a:rPr lang="en-US" dirty="0" err="1"/>
              <a:t>cfDNA</a:t>
            </a:r>
            <a:r>
              <a:rPr lang="en-US" dirty="0"/>
              <a:t> sequencing</a:t>
            </a:r>
          </a:p>
        </p:txBody>
      </p:sp>
    </p:spTree>
    <p:extLst>
      <p:ext uri="{BB962C8B-B14F-4D97-AF65-F5344CB8AC3E}">
        <p14:creationId xmlns:p14="http://schemas.microsoft.com/office/powerpoint/2010/main" val="24283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5E11B1-0B69-8EBA-EB21-9395C9ED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6" t="15077" r="21175" b="8769"/>
          <a:stretch/>
        </p:blipFill>
        <p:spPr>
          <a:xfrm>
            <a:off x="886522" y="1031256"/>
            <a:ext cx="4795865" cy="4593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9DBA91-F602-51E3-20B3-1F18C0460983}"/>
              </a:ext>
            </a:extLst>
          </p:cNvPr>
          <p:cNvSpPr txBox="1"/>
          <p:nvPr/>
        </p:nvSpPr>
        <p:spPr>
          <a:xfrm>
            <a:off x="684892" y="339272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ctDNA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VAF what does it tell us?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A348A-238A-679A-0D02-1F3550EB4ECC}"/>
              </a:ext>
            </a:extLst>
          </p:cNvPr>
          <p:cNvSpPr txBox="1"/>
          <p:nvPr/>
        </p:nvSpPr>
        <p:spPr>
          <a:xfrm>
            <a:off x="6493327" y="1377042"/>
            <a:ext cx="54737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The VAF identified in </a:t>
            </a:r>
            <a:r>
              <a:rPr lang="en-US" dirty="0" err="1">
                <a:latin typeface="Segoe UI"/>
                <a:cs typeface="Segoe UI"/>
              </a:rPr>
              <a:t>ctDNA</a:t>
            </a:r>
            <a:r>
              <a:rPr lang="en-US" dirty="0">
                <a:latin typeface="Segoe UI"/>
                <a:cs typeface="Segoe UI"/>
              </a:rPr>
              <a:t> NGS can also vary and reflects the amount of circulating </a:t>
            </a:r>
            <a:r>
              <a:rPr lang="en-US" dirty="0" err="1">
                <a:latin typeface="Segoe UI"/>
                <a:cs typeface="Segoe UI"/>
              </a:rPr>
              <a:t>tumour</a:t>
            </a:r>
            <a:r>
              <a:rPr lang="en-US" dirty="0">
                <a:latin typeface="Segoe UI"/>
                <a:cs typeface="Segoe UI"/>
              </a:rPr>
              <a:t> present in the plasma: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>
              <a:latin typeface="Segoe UI"/>
              <a:cs typeface="Segoe UI"/>
            </a:endParaRPr>
          </a:p>
          <a:p>
            <a:endParaRPr lang="en-US" dirty="0">
              <a:latin typeface="Segoe UI"/>
              <a:cs typeface="Calibr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AF494D-0F01-36ED-FCC5-0AD5B48E216D}"/>
              </a:ext>
            </a:extLst>
          </p:cNvPr>
          <p:cNvGrpSpPr/>
          <p:nvPr/>
        </p:nvGrpSpPr>
        <p:grpSpPr>
          <a:xfrm>
            <a:off x="3212662" y="3428124"/>
            <a:ext cx="8748110" cy="923330"/>
            <a:chOff x="3212662" y="3428124"/>
            <a:chExt cx="8748110" cy="9233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D0B1DC-2F16-B662-F09E-54391106B7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7199" y="4128874"/>
              <a:ext cx="2267794" cy="29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7A1373-ACB4-8275-3421-3E50530439B5}"/>
                </a:ext>
              </a:extLst>
            </p:cNvPr>
            <p:cNvSpPr txBox="1"/>
            <p:nvPr/>
          </p:nvSpPr>
          <p:spPr>
            <a:xfrm>
              <a:off x="6598745" y="3428124"/>
              <a:ext cx="5362027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Segoe UI"/>
                  <a:cs typeface="Segoe UI"/>
                </a:rPr>
                <a:t>​</a:t>
              </a:r>
            </a:p>
            <a:p>
              <a:r>
                <a:rPr lang="en-US">
                  <a:latin typeface="Segoe UI"/>
                  <a:cs typeface="Segoe UI"/>
                </a:rPr>
                <a:t>A higher VAF reflects a higher burden of disease – in this case VAF of 8%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607584-D08B-11EE-D875-16AE1B3558C7}"/>
                </a:ext>
              </a:extLst>
            </p:cNvPr>
            <p:cNvSpPr/>
            <p:nvPr/>
          </p:nvSpPr>
          <p:spPr>
            <a:xfrm>
              <a:off x="3212662" y="4040351"/>
              <a:ext cx="954689" cy="2452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D429D0-8DDC-1585-98DF-00A4B4203598}"/>
              </a:ext>
            </a:extLst>
          </p:cNvPr>
          <p:cNvGrpSpPr/>
          <p:nvPr/>
        </p:nvGrpSpPr>
        <p:grpSpPr>
          <a:xfrm>
            <a:off x="3181131" y="2090682"/>
            <a:ext cx="9024883" cy="1332358"/>
            <a:chOff x="3181131" y="2090682"/>
            <a:chExt cx="9024883" cy="133235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1E785D-CCB4-0453-566B-9046CB888A77}"/>
                </a:ext>
              </a:extLst>
            </p:cNvPr>
            <p:cNvCxnSpPr/>
            <p:nvPr/>
          </p:nvCxnSpPr>
          <p:spPr>
            <a:xfrm flipH="1" flipV="1">
              <a:off x="4180239" y="2270858"/>
              <a:ext cx="2302204" cy="3652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F88E8B-CA95-93F0-6E65-39107A60A49D}"/>
                </a:ext>
              </a:extLst>
            </p:cNvPr>
            <p:cNvSpPr txBox="1"/>
            <p:nvPr/>
          </p:nvSpPr>
          <p:spPr>
            <a:xfrm>
              <a:off x="6493642" y="2499710"/>
              <a:ext cx="5712372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"/>
                  <a:cs typeface="Segoe UI"/>
                </a:rPr>
                <a:t>Often the VAF is very low for </a:t>
              </a:r>
              <a:r>
                <a:rPr lang="en-US" dirty="0" err="1">
                  <a:latin typeface="Segoe UI"/>
                  <a:cs typeface="Segoe UI"/>
                </a:rPr>
                <a:t>ctDNA</a:t>
              </a:r>
              <a:r>
                <a:rPr lang="en-US" dirty="0">
                  <a:latin typeface="Segoe UI"/>
                  <a:cs typeface="Segoe UI"/>
                </a:rPr>
                <a:t>  &lt;1%​</a:t>
              </a:r>
            </a:p>
            <a:p>
              <a:r>
                <a:rPr lang="en-US" dirty="0">
                  <a:latin typeface="Segoe UI"/>
                  <a:cs typeface="Segoe UI"/>
                </a:rPr>
                <a:t>(actually 0.35% here)​</a:t>
              </a:r>
            </a:p>
            <a:p>
              <a:r>
                <a:rPr lang="en-US" dirty="0">
                  <a:latin typeface="Segoe UI"/>
                  <a:cs typeface="Segoe UI"/>
                </a:rPr>
                <a:t>​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06BE2E-AAC0-7C91-8F59-1FA21DFC2D33}"/>
                </a:ext>
              </a:extLst>
            </p:cNvPr>
            <p:cNvSpPr/>
            <p:nvPr/>
          </p:nvSpPr>
          <p:spPr>
            <a:xfrm>
              <a:off x="3181131" y="2090682"/>
              <a:ext cx="954689" cy="2452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5F4C0033-2C10-E213-149F-9A7554A5D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0" t="455" r="27445" b="6818"/>
          <a:stretch/>
        </p:blipFill>
        <p:spPr>
          <a:xfrm>
            <a:off x="10748889" y="77271"/>
            <a:ext cx="1282256" cy="1008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D43309-A3ED-0C69-8C4C-12E5E861B977}"/>
              </a:ext>
            </a:extLst>
          </p:cNvPr>
          <p:cNvSpPr txBox="1"/>
          <p:nvPr/>
        </p:nvSpPr>
        <p:spPr>
          <a:xfrm>
            <a:off x="1016663" y="2910951"/>
            <a:ext cx="30835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1 </a:t>
            </a:r>
            <a:r>
              <a:rPr lang="en-US" dirty="0" err="1"/>
              <a:t>cfDNA</a:t>
            </a:r>
            <a:r>
              <a:rPr lang="en-US" dirty="0"/>
              <a:t> sequencing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D3543-1AD0-22DC-DF5B-FF400CBE7B6D}"/>
              </a:ext>
            </a:extLst>
          </p:cNvPr>
          <p:cNvSpPr txBox="1"/>
          <p:nvPr/>
        </p:nvSpPr>
        <p:spPr>
          <a:xfrm>
            <a:off x="961101" y="4839763"/>
            <a:ext cx="30835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2 </a:t>
            </a:r>
            <a:r>
              <a:rPr lang="en-US" dirty="0" err="1"/>
              <a:t>cfDNA</a:t>
            </a:r>
            <a:r>
              <a:rPr lang="en-US" dirty="0"/>
              <a:t> sequencing</a:t>
            </a:r>
          </a:p>
        </p:txBody>
      </p:sp>
    </p:spTree>
    <p:extLst>
      <p:ext uri="{BB962C8B-B14F-4D97-AF65-F5344CB8AC3E}">
        <p14:creationId xmlns:p14="http://schemas.microsoft.com/office/powerpoint/2010/main" val="11397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rrow: Notched Right 76">
            <a:extLst>
              <a:ext uri="{FF2B5EF4-FFF2-40B4-BE49-F238E27FC236}">
                <a16:creationId xmlns:a16="http://schemas.microsoft.com/office/drawing/2014/main" id="{649C27BC-D8BE-41C6-B74A-21979A0B5EE2}"/>
              </a:ext>
            </a:extLst>
          </p:cNvPr>
          <p:cNvSpPr/>
          <p:nvPr/>
        </p:nvSpPr>
        <p:spPr>
          <a:xfrm>
            <a:off x="556530" y="808919"/>
            <a:ext cx="10439426" cy="1463040"/>
          </a:xfrm>
          <a:prstGeom prst="notched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E9CC1A-61A1-428B-89D3-19E38D373AB0}"/>
              </a:ext>
            </a:extLst>
          </p:cNvPr>
          <p:cNvSpPr/>
          <p:nvPr/>
        </p:nvSpPr>
        <p:spPr>
          <a:xfrm>
            <a:off x="3048325" y="1353741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35AEBA-3C23-41D7-ABF3-00E4FABC9486}"/>
              </a:ext>
            </a:extLst>
          </p:cNvPr>
          <p:cNvSpPr/>
          <p:nvPr/>
        </p:nvSpPr>
        <p:spPr>
          <a:xfrm>
            <a:off x="6606744" y="1365471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9E357B57-D7A1-4923-A626-A7E9D31951CF}"/>
              </a:ext>
            </a:extLst>
          </p:cNvPr>
          <p:cNvSpPr/>
          <p:nvPr/>
        </p:nvSpPr>
        <p:spPr>
          <a:xfrm>
            <a:off x="9506512" y="971620"/>
            <a:ext cx="1724378" cy="559929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2021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5C26920-54CE-4CF3-8B4A-838B9CB95841}"/>
              </a:ext>
            </a:extLst>
          </p:cNvPr>
          <p:cNvSpPr/>
          <p:nvPr/>
        </p:nvSpPr>
        <p:spPr>
          <a:xfrm>
            <a:off x="10250282" y="1352997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A5961F-540E-439F-8C3A-8F845BDDEBB9}"/>
              </a:ext>
            </a:extLst>
          </p:cNvPr>
          <p:cNvCxnSpPr>
            <a:cxnSpLocks/>
            <a:stCxn id="77" idx="1"/>
          </p:cNvCxnSpPr>
          <p:nvPr/>
        </p:nvCxnSpPr>
        <p:spPr>
          <a:xfrm>
            <a:off x="922290" y="1540439"/>
            <a:ext cx="10044000" cy="1"/>
          </a:xfrm>
          <a:prstGeom prst="line">
            <a:avLst/>
          </a:prstGeom>
          <a:ln w="76200">
            <a:solidFill>
              <a:srgbClr val="0F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8DA726F-CB2A-48DD-92DF-FFAC65EE69E1}"/>
              </a:ext>
            </a:extLst>
          </p:cNvPr>
          <p:cNvGrpSpPr/>
          <p:nvPr/>
        </p:nvGrpSpPr>
        <p:grpSpPr>
          <a:xfrm>
            <a:off x="523498" y="1574678"/>
            <a:ext cx="1955291" cy="1351130"/>
            <a:chOff x="268848" y="1574678"/>
            <a:chExt cx="1955291" cy="1351130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6060E74-0E23-41DC-97CE-28730E82B80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134" y="1574678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38C003A-8695-49B0-8981-E8E5FC1E6716}"/>
                </a:ext>
              </a:extLst>
            </p:cNvPr>
            <p:cNvSpPr/>
            <p:nvPr/>
          </p:nvSpPr>
          <p:spPr>
            <a:xfrm>
              <a:off x="268848" y="2421808"/>
              <a:ext cx="195529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Colorectal cancer,</a:t>
              </a:r>
              <a:endParaRPr lang="en-US" dirty="0">
                <a:latin typeface="Segoe UI"/>
                <a:cs typeface="Segoe UI"/>
              </a:endParaRP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liver </a:t>
              </a:r>
              <a:r>
                <a:rPr lang="en-US" sz="1400" dirty="0" err="1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mets</a:t>
              </a:r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. </a:t>
              </a:r>
            </a:p>
            <a:p>
              <a:pPr algn="ctr"/>
              <a:endParaRPr lang="en-NZ" dirty="0">
                <a:latin typeface="Segoe UI"/>
                <a:cs typeface="Segoe UI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117D1D-4F22-4FB4-9200-C7986EF842D6}"/>
              </a:ext>
            </a:extLst>
          </p:cNvPr>
          <p:cNvGrpSpPr/>
          <p:nvPr/>
        </p:nvGrpSpPr>
        <p:grpSpPr>
          <a:xfrm>
            <a:off x="2077473" y="466614"/>
            <a:ext cx="1487552" cy="1045537"/>
            <a:chOff x="1822823" y="466614"/>
            <a:chExt cx="1487552" cy="104553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AD027D-F3DF-4629-B875-891FF6602087}"/>
                </a:ext>
              </a:extLst>
            </p:cNvPr>
            <p:cNvSpPr/>
            <p:nvPr/>
          </p:nvSpPr>
          <p:spPr>
            <a:xfrm>
              <a:off x="1822823" y="466614"/>
              <a:ext cx="1487552" cy="472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>
                  <a:alpha val="67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Folfoxiri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+</a:t>
              </a:r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bevacizumab</a:t>
              </a:r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endParaRPr lang="en-NZ" dirty="0">
                <a:latin typeface="Segoe UI"/>
                <a:cs typeface="Segoe UI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E435DF8-613C-42B7-95F0-72D990C1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92" y="936151"/>
              <a:ext cx="0" cy="576000"/>
            </a:xfrm>
            <a:prstGeom prst="straightConnector1">
              <a:avLst/>
            </a:prstGeom>
            <a:ln w="57150">
              <a:solidFill>
                <a:srgbClr val="5EB59A">
                  <a:alpha val="67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2FBD8-D68B-4EF4-A979-CD90032C1181}"/>
              </a:ext>
            </a:extLst>
          </p:cNvPr>
          <p:cNvGrpSpPr/>
          <p:nvPr/>
        </p:nvGrpSpPr>
        <p:grpSpPr>
          <a:xfrm>
            <a:off x="4360914" y="1568033"/>
            <a:ext cx="1150321" cy="1319336"/>
            <a:chOff x="3689574" y="1568033"/>
            <a:chExt cx="1150321" cy="1319336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05843C-7D81-4806-BD44-14FDBE4FEF1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780" y="1568033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8AEA580-D525-4BE9-9A7F-8BE2211C0ACD}"/>
                </a:ext>
              </a:extLst>
            </p:cNvPr>
            <p:cNvSpPr/>
            <p:nvPr/>
          </p:nvSpPr>
          <p:spPr>
            <a:xfrm>
              <a:off x="3689574" y="2383369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Lesions sig. reduced</a:t>
              </a:r>
              <a:endParaRPr lang="en-US" sz="1200">
                <a:solidFill>
                  <a:srgbClr val="0070C0"/>
                </a:solidFill>
                <a:latin typeface="Segoe UI"/>
                <a:cs typeface="Segoe UI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58DA36-9BB7-4192-A6D1-1DEFA3B2A652}"/>
              </a:ext>
            </a:extLst>
          </p:cNvPr>
          <p:cNvGrpSpPr/>
          <p:nvPr/>
        </p:nvGrpSpPr>
        <p:grpSpPr>
          <a:xfrm>
            <a:off x="3635822" y="428514"/>
            <a:ext cx="2278127" cy="1093803"/>
            <a:chOff x="3381172" y="380889"/>
            <a:chExt cx="2278127" cy="109380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E0885E-6477-4E57-B535-2600750A80B8}"/>
                </a:ext>
              </a:extLst>
            </p:cNvPr>
            <p:cNvSpPr/>
            <p:nvPr/>
          </p:nvSpPr>
          <p:spPr>
            <a:xfrm>
              <a:off x="3381172" y="380889"/>
              <a:ext cx="2278127" cy="517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>
                  <a:alpha val="69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Encorafenib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, </a:t>
              </a:r>
              <a:r>
                <a:rPr lang="en-NZ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binemetinib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,  cetuximab</a:t>
              </a:r>
              <a:endParaRPr lang="en-US" dirty="0">
                <a:solidFill>
                  <a:srgbClr val="C00000"/>
                </a:solidFill>
                <a:latin typeface="Segoe UI"/>
                <a:cs typeface="Segoe UI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3B3D1E4-A222-4C2B-AF23-15FC2956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5EB59A">
                  <a:alpha val="69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7C628-AF95-4DD6-BCCA-07E06FE08479}"/>
              </a:ext>
            </a:extLst>
          </p:cNvPr>
          <p:cNvGrpSpPr/>
          <p:nvPr/>
        </p:nvGrpSpPr>
        <p:grpSpPr>
          <a:xfrm>
            <a:off x="7021151" y="376880"/>
            <a:ext cx="1527231" cy="1124162"/>
            <a:chOff x="6824005" y="387989"/>
            <a:chExt cx="1527231" cy="112416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A67339-0FF3-429A-928C-8CC782430840}"/>
                </a:ext>
              </a:extLst>
            </p:cNvPr>
            <p:cNvSpPr/>
            <p:nvPr/>
          </p:nvSpPr>
          <p:spPr>
            <a:xfrm>
              <a:off x="6824005" y="387989"/>
              <a:ext cx="1527231" cy="530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DD6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Folfoxiri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+</a:t>
              </a:r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bevacizumab</a:t>
              </a:r>
              <a:endParaRPr lang="en-NZ" sz="1400" dirty="0">
                <a:solidFill>
                  <a:srgbClr val="FFFFFF"/>
                </a:solidFill>
                <a:latin typeface="Segoe UI"/>
                <a:cs typeface="Segoe UI"/>
              </a:endParaRP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E802BD9-636D-4DBC-BB14-E404929E8A40}"/>
                </a:ext>
              </a:extLst>
            </p:cNvPr>
            <p:cNvCxnSpPr>
              <a:cxnSpLocks/>
            </p:cNvCxnSpPr>
            <p:nvPr/>
          </p:nvCxnSpPr>
          <p:spPr>
            <a:xfrm>
              <a:off x="7549422" y="936151"/>
              <a:ext cx="1" cy="576000"/>
            </a:xfrm>
            <a:prstGeom prst="straightConnector1">
              <a:avLst/>
            </a:prstGeom>
            <a:ln w="57150">
              <a:solidFill>
                <a:srgbClr val="2DD6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837310A-2C6C-4FF5-8077-9E77E6B606C7}"/>
              </a:ext>
            </a:extLst>
          </p:cNvPr>
          <p:cNvGrpSpPr/>
          <p:nvPr/>
        </p:nvGrpSpPr>
        <p:grpSpPr>
          <a:xfrm>
            <a:off x="2000388" y="1524270"/>
            <a:ext cx="1463146" cy="4156929"/>
            <a:chOff x="1788399" y="1489122"/>
            <a:chExt cx="1463146" cy="4156929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CF4C6A17-D848-42FD-9D5C-308F02E4D904}"/>
                </a:ext>
              </a:extLst>
            </p:cNvPr>
            <p:cNvCxnSpPr>
              <a:cxnSpLocks/>
            </p:cNvCxnSpPr>
            <p:nvPr/>
          </p:nvCxnSpPr>
          <p:spPr>
            <a:xfrm>
              <a:off x="2581186" y="1489122"/>
              <a:ext cx="17528" cy="3782364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66A991C-5B28-4782-B67F-810B61816054}"/>
                </a:ext>
              </a:extLst>
            </p:cNvPr>
            <p:cNvSpPr txBox="1"/>
            <p:nvPr/>
          </p:nvSpPr>
          <p:spPr>
            <a:xfrm>
              <a:off x="1788399" y="5338274"/>
              <a:ext cx="1463146" cy="307777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D8D8D8"/>
                  </a:solidFill>
                  <a:latin typeface="Segoe UI"/>
                  <a:cs typeface="Segoe UI"/>
                </a:rPr>
                <a:t>BRAF V600E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8A13CF-1570-4940-BBD2-032F60441144}"/>
              </a:ext>
            </a:extLst>
          </p:cNvPr>
          <p:cNvGrpSpPr/>
          <p:nvPr/>
        </p:nvGrpSpPr>
        <p:grpSpPr>
          <a:xfrm>
            <a:off x="8545941" y="1612990"/>
            <a:ext cx="3068686" cy="4461188"/>
            <a:chOff x="8278338" y="1619276"/>
            <a:chExt cx="3068686" cy="4461188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DEC6422-BF4B-4BA8-BDB1-A1BDB0BFD162}"/>
                </a:ext>
              </a:extLst>
            </p:cNvPr>
            <p:cNvSpPr txBox="1"/>
            <p:nvPr/>
          </p:nvSpPr>
          <p:spPr>
            <a:xfrm>
              <a:off x="8278338" y="4910913"/>
              <a:ext cx="3068686" cy="1169551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D8D8D8"/>
                  </a:solidFill>
                  <a:latin typeface="Segoe UI"/>
                  <a:ea typeface="+mn-lt"/>
                  <a:cs typeface="+mn-lt"/>
                </a:rPr>
                <a:t>Foundation One </a:t>
              </a:r>
              <a:r>
                <a:rPr lang="en-US" sz="1400" b="1" dirty="0" err="1">
                  <a:solidFill>
                    <a:srgbClr val="D8D8D8"/>
                  </a:solidFill>
                  <a:latin typeface="Segoe UI"/>
                  <a:ea typeface="+mn-lt"/>
                  <a:cs typeface="+mn-lt"/>
                </a:rPr>
                <a:t>CDx</a:t>
              </a:r>
              <a:r>
                <a:rPr lang="en-US" sz="1400" b="1" dirty="0">
                  <a:solidFill>
                    <a:srgbClr val="D8D8D8"/>
                  </a:solidFill>
                  <a:latin typeface="Segoe UI"/>
                  <a:ea typeface="+mn-lt"/>
                  <a:cs typeface="+mn-lt"/>
                </a:rPr>
                <a:t> Liquid</a:t>
              </a:r>
              <a:endParaRPr lang="en-US" b="1">
                <a:solidFill>
                  <a:srgbClr val="D8D8D8"/>
                </a:solidFill>
                <a:latin typeface="Segoe UI"/>
                <a:ea typeface="+mn-lt"/>
                <a:cs typeface="+mn-lt"/>
              </a:endParaRPr>
            </a:p>
            <a:p>
              <a:r>
                <a:rPr lang="en-US" sz="1400" b="1" dirty="0">
                  <a:solidFill>
                    <a:srgbClr val="D8D8D8"/>
                  </a:solidFill>
                  <a:latin typeface="Segoe UI"/>
                  <a:ea typeface="+mn-lt"/>
                  <a:cs typeface="+mn-lt"/>
                </a:rPr>
                <a:t>BRAF</a:t>
              </a:r>
              <a:r>
                <a:rPr lang="en-US" sz="1400" b="1" dirty="0">
                  <a:solidFill>
                    <a:srgbClr val="D8D8D8"/>
                  </a:solidFill>
                  <a:latin typeface="Segoe UI"/>
                  <a:cs typeface="Segoe UI"/>
                </a:rPr>
                <a:t> V600E</a:t>
              </a:r>
              <a:endParaRPr lang="en-US">
                <a:solidFill>
                  <a:srgbClr val="D8D8D8"/>
                </a:solidFill>
                <a:latin typeface="Segoe UI"/>
                <a:cs typeface="Segoe UI"/>
              </a:endParaRPr>
            </a:p>
            <a:p>
              <a:r>
                <a:rPr lang="en-US" sz="1400" b="1" dirty="0">
                  <a:solidFill>
                    <a:srgbClr val="D8D8D8"/>
                  </a:solidFill>
                  <a:latin typeface="Segoe UI"/>
                  <a:cs typeface="Segoe UI"/>
                </a:rPr>
                <a:t>BRAF exons 2-10 deletion</a:t>
              </a:r>
            </a:p>
            <a:p>
              <a:r>
                <a:rPr lang="en-US" sz="1400" dirty="0">
                  <a:solidFill>
                    <a:srgbClr val="D8D8D8"/>
                  </a:solidFill>
                  <a:latin typeface="Segoe UI"/>
                  <a:cs typeface="Segoe UI"/>
                </a:rPr>
                <a:t>BRIP1 R798*</a:t>
              </a:r>
            </a:p>
            <a:p>
              <a:r>
                <a:rPr lang="en-US" sz="1400" dirty="0">
                  <a:solidFill>
                    <a:srgbClr val="D8D8D8"/>
                  </a:solidFill>
                  <a:latin typeface="Segoe UI"/>
                  <a:cs typeface="Segoe UI"/>
                </a:rPr>
                <a:t>TP53 559+2T&gt;G (splice)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4A14B8-4841-D44F-A029-A8D49D3D74B9}"/>
                </a:ext>
              </a:extLst>
            </p:cNvPr>
            <p:cNvCxnSpPr>
              <a:cxnSpLocks/>
            </p:cNvCxnSpPr>
            <p:nvPr/>
          </p:nvCxnSpPr>
          <p:spPr>
            <a:xfrm>
              <a:off x="9846785" y="1619276"/>
              <a:ext cx="81643" cy="3277906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7E4ABA1-BE24-5647-BF7A-552CBAB74E30}"/>
              </a:ext>
            </a:extLst>
          </p:cNvPr>
          <p:cNvGrpSpPr/>
          <p:nvPr/>
        </p:nvGrpSpPr>
        <p:grpSpPr>
          <a:xfrm>
            <a:off x="8391967" y="1624605"/>
            <a:ext cx="1598210" cy="1516046"/>
            <a:chOff x="7878389" y="1594471"/>
            <a:chExt cx="1598210" cy="1516046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0D2F5D1-6F2A-8145-8E84-DEAFF8D4C0F5}"/>
                </a:ext>
              </a:extLst>
            </p:cNvPr>
            <p:cNvCxnSpPr>
              <a:cxnSpLocks/>
            </p:cNvCxnSpPr>
            <p:nvPr/>
          </p:nvCxnSpPr>
          <p:spPr>
            <a:xfrm>
              <a:off x="8822350" y="1594471"/>
              <a:ext cx="0" cy="830185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E0A31AB-A8BB-CB4A-AEEB-60B0E028308A}"/>
                </a:ext>
              </a:extLst>
            </p:cNvPr>
            <p:cNvSpPr/>
            <p:nvPr/>
          </p:nvSpPr>
          <p:spPr>
            <a:xfrm>
              <a:off x="7878389" y="2409807"/>
              <a:ext cx="1598210" cy="7007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Segoe UI"/>
                  <a:ea typeface="+mn-lt"/>
                  <a:cs typeface="+mn-lt"/>
                </a:rPr>
                <a:t>Progressing liver </a:t>
              </a:r>
              <a:r>
                <a:rPr lang="en-US" sz="1400" dirty="0" err="1">
                  <a:solidFill>
                    <a:schemeClr val="bg1">
                      <a:lumMod val="85000"/>
                    </a:schemeClr>
                  </a:solidFill>
                  <a:latin typeface="Segoe UI"/>
                  <a:ea typeface="+mn-lt"/>
                  <a:cs typeface="+mn-lt"/>
                </a:rPr>
                <a:t>mets</a:t>
              </a:r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Segoe UI"/>
                  <a:ea typeface="+mn-lt"/>
                  <a:cs typeface="+mn-lt"/>
                </a:rPr>
                <a:t> and</a:t>
              </a:r>
            </a:p>
            <a:p>
              <a:pPr algn="ct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Segoe UI"/>
                  <a:ea typeface="+mn-lt"/>
                  <a:cs typeface="+mn-lt"/>
                </a:rPr>
                <a:t>- bone </a:t>
              </a:r>
              <a:r>
                <a:rPr lang="en-US" sz="1400" dirty="0" err="1">
                  <a:solidFill>
                    <a:schemeClr val="bg1">
                      <a:lumMod val="85000"/>
                    </a:schemeClr>
                  </a:solidFill>
                  <a:latin typeface="Segoe UI"/>
                  <a:ea typeface="+mn-lt"/>
                  <a:cs typeface="+mn-lt"/>
                </a:rPr>
                <a:t>mets</a:t>
              </a:r>
              <a:endParaRPr lang="en-NZ" sz="1400">
                <a:solidFill>
                  <a:schemeClr val="bg1">
                    <a:lumMod val="85000"/>
                  </a:schemeClr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111" name="Freeform: Shape 83">
            <a:extLst>
              <a:ext uri="{FF2B5EF4-FFF2-40B4-BE49-F238E27FC236}">
                <a16:creationId xmlns:a16="http://schemas.microsoft.com/office/drawing/2014/main" id="{3CB43F87-E7C9-1544-A860-446049B93F89}"/>
              </a:ext>
            </a:extLst>
          </p:cNvPr>
          <p:cNvSpPr/>
          <p:nvPr/>
        </p:nvSpPr>
        <p:spPr>
          <a:xfrm>
            <a:off x="5772130" y="947350"/>
            <a:ext cx="1742827" cy="664618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2020</a:t>
            </a:r>
          </a:p>
        </p:txBody>
      </p:sp>
      <p:sp>
        <p:nvSpPr>
          <p:cNvPr id="112" name="Freeform: Shape 81">
            <a:extLst>
              <a:ext uri="{FF2B5EF4-FFF2-40B4-BE49-F238E27FC236}">
                <a16:creationId xmlns:a16="http://schemas.microsoft.com/office/drawing/2014/main" id="{FEAC064C-ED08-8840-82C1-9624085ADDA4}"/>
              </a:ext>
            </a:extLst>
          </p:cNvPr>
          <p:cNvSpPr/>
          <p:nvPr/>
        </p:nvSpPr>
        <p:spPr>
          <a:xfrm>
            <a:off x="2476538" y="945601"/>
            <a:ext cx="1561927" cy="583764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2019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2837470-2578-8E4A-90AA-1C01A91474DC}"/>
              </a:ext>
            </a:extLst>
          </p:cNvPr>
          <p:cNvGrpSpPr/>
          <p:nvPr/>
        </p:nvGrpSpPr>
        <p:grpSpPr>
          <a:xfrm>
            <a:off x="2824364" y="1574837"/>
            <a:ext cx="1150321" cy="1823276"/>
            <a:chOff x="2569714" y="1574837"/>
            <a:chExt cx="1150321" cy="1823276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A0D3FF5-F075-1A4D-BE8F-E7FFFDBDEAC2}"/>
                </a:ext>
              </a:extLst>
            </p:cNvPr>
            <p:cNvCxnSpPr>
              <a:cxnSpLocks/>
            </p:cNvCxnSpPr>
            <p:nvPr/>
          </p:nvCxnSpPr>
          <p:spPr>
            <a:xfrm>
              <a:off x="3108670" y="1574837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F8CC237-58C4-D34E-B62D-2338F0F85017}"/>
                </a:ext>
              </a:extLst>
            </p:cNvPr>
            <p:cNvSpPr/>
            <p:nvPr/>
          </p:nvSpPr>
          <p:spPr>
            <a:xfrm>
              <a:off x="2569714" y="2409222"/>
              <a:ext cx="1150321" cy="988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Reduction  of primary+</a:t>
              </a: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liver </a:t>
              </a:r>
              <a:r>
                <a:rPr lang="en-US" sz="1400" dirty="0" err="1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mets</a:t>
              </a:r>
              <a:endParaRPr lang="en-NZ" sz="1400" dirty="0">
                <a:solidFill>
                  <a:srgbClr val="0070C0"/>
                </a:solidFill>
                <a:latin typeface="Segoe UI"/>
                <a:cs typeface="Segoe UI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61BDA88-8EB0-49D5-9547-05B7A9488EAB}"/>
              </a:ext>
            </a:extLst>
          </p:cNvPr>
          <p:cNvGrpSpPr/>
          <p:nvPr/>
        </p:nvGrpSpPr>
        <p:grpSpPr>
          <a:xfrm>
            <a:off x="5858761" y="1574678"/>
            <a:ext cx="1455121" cy="1277667"/>
            <a:chOff x="5604111" y="1574678"/>
            <a:chExt cx="1455121" cy="127766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F5AF048-C69E-49AB-B9E7-F3D405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6221605" y="1574678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4805886-112B-4E60-85A5-5460C42B2E74}"/>
                </a:ext>
              </a:extLst>
            </p:cNvPr>
            <p:cNvSpPr/>
            <p:nvPr/>
          </p:nvSpPr>
          <p:spPr>
            <a:xfrm>
              <a:off x="5604111" y="2323148"/>
              <a:ext cx="1455121" cy="529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2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endParaRPr lang="en-US" sz="12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US" sz="12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Liver lesions increased</a:t>
              </a:r>
              <a:endParaRPr lang="en-NZ" sz="12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endParaRPr lang="en-NZ" dirty="0">
                <a:latin typeface="Segoe UI"/>
                <a:cs typeface="Segoe U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87E71F-13CA-4215-BBF9-8A1EF8E2B465}"/>
              </a:ext>
            </a:extLst>
          </p:cNvPr>
          <p:cNvGrpSpPr/>
          <p:nvPr/>
        </p:nvGrpSpPr>
        <p:grpSpPr>
          <a:xfrm>
            <a:off x="8859915" y="393000"/>
            <a:ext cx="1287527" cy="1103328"/>
            <a:chOff x="3895522" y="371364"/>
            <a:chExt cx="1287527" cy="11033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A53E20-41A8-43FD-A35B-4F38837764D3}"/>
                </a:ext>
              </a:extLst>
            </p:cNvPr>
            <p:cNvSpPr/>
            <p:nvPr/>
          </p:nvSpPr>
          <p:spPr>
            <a:xfrm>
              <a:off x="3895522" y="371364"/>
              <a:ext cx="1287527" cy="536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DD6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Encorafenib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,  cetuximab</a:t>
              </a:r>
              <a:endParaRPr lang="en-US" sz="1400" dirty="0">
                <a:solidFill>
                  <a:srgbClr val="FFFFFF"/>
                </a:solidFill>
                <a:latin typeface="Segoe UI"/>
                <a:cs typeface="Segoe UI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B473E0-AEAA-49AB-9CAD-40165848F9E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2DD6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98B721-DD30-4B85-8C90-0096BEBC4145}"/>
              </a:ext>
            </a:extLst>
          </p:cNvPr>
          <p:cNvGrpSpPr/>
          <p:nvPr/>
        </p:nvGrpSpPr>
        <p:grpSpPr>
          <a:xfrm>
            <a:off x="3466674" y="1569959"/>
            <a:ext cx="1150321" cy="2443127"/>
            <a:chOff x="3466674" y="1569959"/>
            <a:chExt cx="1150321" cy="2443127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20AB71CF-3CEF-4303-A45C-319C6E26F625}"/>
                </a:ext>
              </a:extLst>
            </p:cNvPr>
            <p:cNvCxnSpPr>
              <a:cxnSpLocks/>
            </p:cNvCxnSpPr>
            <p:nvPr/>
          </p:nvCxnSpPr>
          <p:spPr>
            <a:xfrm>
              <a:off x="4036350" y="1569959"/>
              <a:ext cx="0" cy="1938928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B0184E4-08D4-4B2B-9A8F-78ECDFC277DA}"/>
                </a:ext>
              </a:extLst>
            </p:cNvPr>
            <p:cNvSpPr/>
            <p:nvPr/>
          </p:nvSpPr>
          <p:spPr>
            <a:xfrm>
              <a:off x="3466674" y="3509086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cs typeface="Segoe UI"/>
                </a:rPr>
                <a:t>Liver lesion increased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6FA0D5-643E-1A3C-304D-F520CC2A3FB7}"/>
              </a:ext>
            </a:extLst>
          </p:cNvPr>
          <p:cNvGrpSpPr/>
          <p:nvPr/>
        </p:nvGrpSpPr>
        <p:grpSpPr>
          <a:xfrm>
            <a:off x="5592175" y="1532964"/>
            <a:ext cx="2753615" cy="5085213"/>
            <a:chOff x="5592175" y="1532964"/>
            <a:chExt cx="2753615" cy="50852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D87AFA7-5F85-FA4E-9C60-10ECFED1416A}"/>
                </a:ext>
              </a:extLst>
            </p:cNvPr>
            <p:cNvGrpSpPr/>
            <p:nvPr/>
          </p:nvGrpSpPr>
          <p:grpSpPr>
            <a:xfrm>
              <a:off x="5592175" y="1532964"/>
              <a:ext cx="2744171" cy="5085213"/>
              <a:chOff x="5416952" y="1559701"/>
              <a:chExt cx="2744171" cy="5649120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ABDC58F-4C58-4475-8B5B-ACD49A78A6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77477" y="1559701"/>
                <a:ext cx="20410" cy="328845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409E8B-E029-4C7B-BDC4-2928DE7D514D}"/>
                  </a:ext>
                </a:extLst>
              </p:cNvPr>
              <p:cNvSpPr txBox="1"/>
              <p:nvPr/>
            </p:nvSpPr>
            <p:spPr>
              <a:xfrm>
                <a:off x="5416952" y="4952239"/>
                <a:ext cx="2744171" cy="225658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 b="1" dirty="0">
                    <a:solidFill>
                      <a:schemeClr val="tx2"/>
                    </a:solidFill>
                    <a:latin typeface="Segoe UI"/>
                    <a:cs typeface="Segoe UI"/>
                  </a:rPr>
                  <a:t>Foundation One </a:t>
                </a:r>
                <a:r>
                  <a:rPr lang="en-US" sz="1600" b="1" dirty="0" err="1">
                    <a:solidFill>
                      <a:schemeClr val="tx2"/>
                    </a:solidFill>
                    <a:latin typeface="Segoe UI"/>
                    <a:cs typeface="Segoe UI"/>
                  </a:rPr>
                  <a:t>CDx</a:t>
                </a:r>
                <a:r>
                  <a:rPr lang="en-US" sz="1600" b="1" dirty="0">
                    <a:solidFill>
                      <a:schemeClr val="tx2"/>
                    </a:solidFill>
                    <a:latin typeface="Segoe UI"/>
                    <a:cs typeface="Segoe UI"/>
                  </a:rPr>
                  <a:t> tissue </a:t>
                </a:r>
              </a:p>
              <a:p>
                <a:r>
                  <a:rPr lang="en-US" sz="1600" b="1" dirty="0">
                    <a:solidFill>
                      <a:srgbClr val="0070C0"/>
                    </a:solidFill>
                    <a:latin typeface="Segoe UI"/>
                    <a:cs typeface="Segoe UI"/>
                  </a:rPr>
                  <a:t>BRAF V600E</a:t>
                </a:r>
              </a:p>
              <a:p>
                <a:r>
                  <a:rPr lang="en-US" sz="1600" dirty="0">
                    <a:solidFill>
                      <a:srgbClr val="0070C0"/>
                    </a:solidFill>
                    <a:latin typeface="Segoe UI"/>
                    <a:cs typeface="Segoe UI"/>
                  </a:rPr>
                  <a:t>NRAS Q61H</a:t>
                </a:r>
              </a:p>
              <a:p>
                <a:r>
                  <a:rPr lang="en-US" sz="1600" dirty="0">
                    <a:solidFill>
                      <a:srgbClr val="0070C0"/>
                    </a:solidFill>
                    <a:latin typeface="Segoe UI"/>
                    <a:cs typeface="Segoe UI"/>
                  </a:rPr>
                  <a:t>BRIP1 R798*</a:t>
                </a:r>
              </a:p>
              <a:p>
                <a:r>
                  <a:rPr lang="en-US" sz="1600" dirty="0">
                    <a:solidFill>
                      <a:srgbClr val="0070C0"/>
                    </a:solidFill>
                    <a:latin typeface="Segoe UI"/>
                    <a:cs typeface="Segoe UI"/>
                  </a:rPr>
                  <a:t>MET - amplification</a:t>
                </a:r>
              </a:p>
              <a:p>
                <a:r>
                  <a:rPr lang="en-US" sz="1600" dirty="0">
                    <a:solidFill>
                      <a:srgbClr val="0070C0"/>
                    </a:solidFill>
                    <a:latin typeface="Segoe UI"/>
                    <a:ea typeface="+mn-lt"/>
                    <a:cs typeface="+mn-lt"/>
                  </a:rPr>
                  <a:t>TP53 559+2T&gt;G (splice)</a:t>
                </a:r>
              </a:p>
              <a:p>
                <a:pPr algn="ctr"/>
                <a:endParaRPr lang="en-US" sz="1400" dirty="0">
                  <a:solidFill>
                    <a:srgbClr val="0070C0"/>
                  </a:solidFill>
                  <a:latin typeface="Segoe UI"/>
                  <a:cs typeface="Segoe UI"/>
                </a:endParaRPr>
              </a:p>
            </p:txBody>
          </p:sp>
        </p:grpSp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96AF8A-664E-05EA-1555-23B9D41B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9448" y="4936873"/>
              <a:ext cx="786342" cy="1077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5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428F86-171D-146C-86E3-3955F6022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1" r="49952" b="26667"/>
          <a:stretch/>
        </p:blipFill>
        <p:spPr>
          <a:xfrm>
            <a:off x="137716" y="903650"/>
            <a:ext cx="6898910" cy="536510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2FF7E-6478-9E70-B57A-207D8ACA19EB}"/>
              </a:ext>
            </a:extLst>
          </p:cNvPr>
          <p:cNvSpPr txBox="1"/>
          <p:nvPr/>
        </p:nvSpPr>
        <p:spPr>
          <a:xfrm>
            <a:off x="494392" y="203200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What did the </a:t>
            </a:r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genomic tests tell us?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0025A6-77E7-0FBC-C5C9-6B77349F549E}"/>
              </a:ext>
            </a:extLst>
          </p:cNvPr>
          <p:cNvGrpSpPr/>
          <p:nvPr/>
        </p:nvGrpSpPr>
        <p:grpSpPr>
          <a:xfrm>
            <a:off x="6253230" y="3879761"/>
            <a:ext cx="4375060" cy="369332"/>
            <a:chOff x="6253230" y="3879761"/>
            <a:chExt cx="4375060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272B83-B8F1-5120-6102-1E213551042E}"/>
                </a:ext>
              </a:extLst>
            </p:cNvPr>
            <p:cNvSpPr txBox="1"/>
            <p:nvPr/>
          </p:nvSpPr>
          <p:spPr>
            <a:xfrm>
              <a:off x="8209476" y="3879761"/>
              <a:ext cx="241881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 Semibold"/>
                  <a:cs typeface="Segoe UI Semibold"/>
                </a:rPr>
                <a:t>KRAS WT confirmed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F2B5FAC-CB41-5AA8-54E9-F051D4874496}"/>
                </a:ext>
              </a:extLst>
            </p:cNvPr>
            <p:cNvCxnSpPr/>
            <p:nvPr/>
          </p:nvCxnSpPr>
          <p:spPr>
            <a:xfrm flipV="1">
              <a:off x="6253230" y="4060735"/>
              <a:ext cx="1960942" cy="107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424CD3-E9E6-2359-714B-A242C4B9D9E8}"/>
              </a:ext>
            </a:extLst>
          </p:cNvPr>
          <p:cNvGrpSpPr/>
          <p:nvPr/>
        </p:nvGrpSpPr>
        <p:grpSpPr>
          <a:xfrm>
            <a:off x="4873800" y="3055513"/>
            <a:ext cx="6672513" cy="877775"/>
            <a:chOff x="4873800" y="3055513"/>
            <a:chExt cx="6672513" cy="877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41F7CC-964B-5890-9493-20DAEF96472A}"/>
                </a:ext>
              </a:extLst>
            </p:cNvPr>
            <p:cNvSpPr txBox="1"/>
            <p:nvPr/>
          </p:nvSpPr>
          <p:spPr>
            <a:xfrm>
              <a:off x="5612238" y="3303297"/>
              <a:ext cx="5934075" cy="369332"/>
            </a:xfrm>
            <a:prstGeom prst="rect">
              <a:avLst/>
            </a:prstGeom>
            <a:solidFill>
              <a:srgbClr val="BEF3F7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 Semibold"/>
                  <a:cs typeface="Segoe UI Semibold"/>
                </a:rPr>
                <a:t>Mutations identified in the </a:t>
              </a:r>
              <a:r>
                <a:rPr lang="en-US" dirty="0" err="1">
                  <a:latin typeface="Segoe UI Semibold"/>
                  <a:cs typeface="Segoe UI Semibold"/>
                </a:rPr>
                <a:t>tumour</a:t>
              </a:r>
              <a:r>
                <a:rPr lang="en-US" dirty="0">
                  <a:latin typeface="Segoe UI Semibold"/>
                  <a:cs typeface="Segoe UI Semibold"/>
                </a:rPr>
                <a:t> genomic analysis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F5D45B7D-9D9A-470A-FECB-DDFBD325706A}"/>
                </a:ext>
              </a:extLst>
            </p:cNvPr>
            <p:cNvSpPr/>
            <p:nvPr/>
          </p:nvSpPr>
          <p:spPr>
            <a:xfrm>
              <a:off x="4873800" y="3055513"/>
              <a:ext cx="600075" cy="877775"/>
            </a:xfrm>
            <a:prstGeom prst="rightBrace">
              <a:avLst/>
            </a:prstGeom>
            <a:ln w="12700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70C0"/>
                </a:solidFill>
                <a:latin typeface="Segoe UI Semibold"/>
                <a:cs typeface="Segoe UI Semibold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0A90920-A3A2-2064-EDF9-FCF71A9D2B2C}"/>
              </a:ext>
            </a:extLst>
          </p:cNvPr>
          <p:cNvSpPr/>
          <p:nvPr/>
        </p:nvSpPr>
        <p:spPr>
          <a:xfrm>
            <a:off x="5859379" y="1091866"/>
            <a:ext cx="912394" cy="686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A6E8E1-77B1-DD3B-4C4C-5299548CB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929" y="54429"/>
            <a:ext cx="1153230" cy="15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2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4248A7-CB48-3231-A84C-7F062BAA7703}"/>
              </a:ext>
            </a:extLst>
          </p:cNvPr>
          <p:cNvSpPr txBox="1"/>
          <p:nvPr/>
        </p:nvSpPr>
        <p:spPr>
          <a:xfrm>
            <a:off x="494392" y="203200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What did the </a:t>
            </a:r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genomic tests tell us? </a:t>
            </a: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28922B-DEAE-4B84-4AAF-F34B80CC3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48" t="22452" r="32916" b="13376"/>
          <a:stretch/>
        </p:blipFill>
        <p:spPr>
          <a:xfrm>
            <a:off x="440725" y="670097"/>
            <a:ext cx="5795262" cy="60707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E685D-2D7F-D9E4-6646-DFFB7FC18B86}"/>
              </a:ext>
            </a:extLst>
          </p:cNvPr>
          <p:cNvGrpSpPr/>
          <p:nvPr/>
        </p:nvGrpSpPr>
        <p:grpSpPr>
          <a:xfrm>
            <a:off x="2982096" y="2878608"/>
            <a:ext cx="9075522" cy="369332"/>
            <a:chOff x="2982096" y="2878608"/>
            <a:chExt cx="9075522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F3E6FC-ED12-B536-2CD3-D26D995E2373}"/>
                </a:ext>
              </a:extLst>
            </p:cNvPr>
            <p:cNvSpPr/>
            <p:nvPr/>
          </p:nvSpPr>
          <p:spPr>
            <a:xfrm>
              <a:off x="2982096" y="2879124"/>
              <a:ext cx="1112108" cy="36040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BD38135-294A-576C-558A-97EA88193A86}"/>
                </a:ext>
              </a:extLst>
            </p:cNvPr>
            <p:cNvCxnSpPr/>
            <p:nvPr/>
          </p:nvCxnSpPr>
          <p:spPr>
            <a:xfrm flipH="1">
              <a:off x="4162940" y="3073485"/>
              <a:ext cx="2102707" cy="1853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8D6F79-40ED-156B-FCAF-B8D3FEB7AB95}"/>
                </a:ext>
              </a:extLst>
            </p:cNvPr>
            <p:cNvSpPr txBox="1"/>
            <p:nvPr/>
          </p:nvSpPr>
          <p:spPr>
            <a:xfrm>
              <a:off x="6307609" y="2878608"/>
              <a:ext cx="575000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 Semibold"/>
                  <a:cs typeface="Segoe UI Semibold"/>
                </a:rPr>
                <a:t>Possibly resistant to these treatments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5E6CCF5-4910-90B4-C32A-536176F70CB1}"/>
              </a:ext>
            </a:extLst>
          </p:cNvPr>
          <p:cNvSpPr/>
          <p:nvPr/>
        </p:nvSpPr>
        <p:spPr>
          <a:xfrm>
            <a:off x="2982096" y="1797907"/>
            <a:ext cx="1112108" cy="2162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CB6899-1AEA-9460-EB22-FDED50A77A52}"/>
              </a:ext>
            </a:extLst>
          </p:cNvPr>
          <p:cNvCxnSpPr>
            <a:cxnSpLocks/>
          </p:cNvCxnSpPr>
          <p:nvPr/>
        </p:nvCxnSpPr>
        <p:spPr>
          <a:xfrm flipH="1">
            <a:off x="5656048" y="1848107"/>
            <a:ext cx="1062680" cy="82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F99A61-9957-7555-DA10-CF8267A50BA9}"/>
              </a:ext>
            </a:extLst>
          </p:cNvPr>
          <p:cNvSpPr txBox="1"/>
          <p:nvPr/>
        </p:nvSpPr>
        <p:spPr>
          <a:xfrm>
            <a:off x="6814751" y="164550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emibold"/>
                <a:cs typeface="Segoe UI Semibold"/>
              </a:rPr>
              <a:t>Previously treated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C8BC7-9AE1-53FE-A74F-5FCC2EA98222}"/>
              </a:ext>
            </a:extLst>
          </p:cNvPr>
          <p:cNvSpPr/>
          <p:nvPr/>
        </p:nvSpPr>
        <p:spPr>
          <a:xfrm>
            <a:off x="4475204" y="1797907"/>
            <a:ext cx="1112108" cy="2162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B4851-67EE-7726-C5C1-E13F9AEDE302}"/>
              </a:ext>
            </a:extLst>
          </p:cNvPr>
          <p:cNvSpPr/>
          <p:nvPr/>
        </p:nvSpPr>
        <p:spPr>
          <a:xfrm>
            <a:off x="5002129" y="837866"/>
            <a:ext cx="912394" cy="686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0C0FB49-6CE9-DEAA-078B-D5C1D3806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929" y="54429"/>
            <a:ext cx="1153230" cy="15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20BAD4-6424-9609-C2ED-8FE8F671AE4C}"/>
              </a:ext>
            </a:extLst>
          </p:cNvPr>
          <p:cNvSpPr/>
          <p:nvPr/>
        </p:nvSpPr>
        <p:spPr>
          <a:xfrm>
            <a:off x="431799" y="484580"/>
            <a:ext cx="10617494" cy="508000"/>
          </a:xfrm>
          <a:prstGeom prst="rect">
            <a:avLst/>
          </a:prstGeom>
          <a:solidFill>
            <a:srgbClr val="B2F3F7"/>
          </a:solidFill>
          <a:ln>
            <a:solidFill>
              <a:srgbClr val="9AD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75305-E2B9-E337-C988-BA3514ED3EA5}"/>
              </a:ext>
            </a:extLst>
          </p:cNvPr>
          <p:cNvSpPr/>
          <p:nvPr/>
        </p:nvSpPr>
        <p:spPr>
          <a:xfrm>
            <a:off x="431800" y="992581"/>
            <a:ext cx="10617494" cy="870857"/>
          </a:xfrm>
          <a:prstGeom prst="rect">
            <a:avLst/>
          </a:prstGeom>
          <a:solidFill>
            <a:srgbClr val="B2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EB7489-CFA2-4CC6-B03A-C6108668B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71195"/>
              </p:ext>
            </p:extLst>
          </p:nvPr>
        </p:nvGraphicFramePr>
        <p:xfrm>
          <a:off x="465518" y="488632"/>
          <a:ext cx="10572834" cy="5577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2834">
                  <a:extLst>
                    <a:ext uri="{9D8B030D-6E8A-4147-A177-3AD203B41FA5}">
                      <a16:colId xmlns:a16="http://schemas.microsoft.com/office/drawing/2014/main" val="755232104"/>
                    </a:ext>
                  </a:extLst>
                </a:gridCol>
              </a:tblGrid>
              <a:tr h="521574">
                <a:tc>
                  <a:txBody>
                    <a:bodyPr/>
                    <a:lstStyle/>
                    <a:p>
                      <a:r>
                        <a:rPr lang="en-NZ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Session 3: </a:t>
                      </a:r>
                      <a:r>
                        <a:rPr lang="en-NZ" sz="2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The utility of genomic testing in cancer care</a:t>
                      </a:r>
                      <a:endParaRPr lang="en-NZ" sz="24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073370"/>
                  </a:ext>
                </a:extLst>
              </a:tr>
              <a:tr h="842464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Introduction: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Case overview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28705"/>
                  </a:ext>
                </a:extLst>
              </a:tr>
              <a:tr h="967472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Selection of tissue for genomics: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formalin fixed paraffin embedded (FFPE) tissue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blood plasma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Outline of genomic tests available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525962"/>
                  </a:ext>
                </a:extLst>
              </a:tr>
              <a:tr h="134371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Large Scale Genomic tests: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What does a VAF tell us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How does a plasma test vary from a tumour tissue genomic analysis</a:t>
                      </a:r>
                    </a:p>
                    <a:p>
                      <a:pPr marL="0" marR="0" lvl="1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What do the test results mean: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>
                          <a:solidFill>
                            <a:schemeClr val="tx1"/>
                          </a:solidFill>
                          <a:effectLst/>
                        </a:rPr>
                        <a:t>Can the identification of a variant lead to a treatment option?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346559"/>
                  </a:ext>
                </a:extLst>
              </a:tr>
              <a:tr h="1273612"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Pros and Cons of the different tests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Which test should be chosen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86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428F86-171D-146C-86E3-3955F6022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56625" r="47938" b="22594"/>
          <a:stretch/>
        </p:blipFill>
        <p:spPr>
          <a:xfrm>
            <a:off x="2185137" y="999515"/>
            <a:ext cx="7284408" cy="153704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2FF7E-6478-9E70-B57A-207D8ACA19EB}"/>
              </a:ext>
            </a:extLst>
          </p:cNvPr>
          <p:cNvSpPr txBox="1"/>
          <p:nvPr/>
        </p:nvSpPr>
        <p:spPr>
          <a:xfrm>
            <a:off x="494392" y="203200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What do the biomarkers from the </a:t>
            </a:r>
            <a:r>
              <a:rPr lang="en-US" sz="2400" b="1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 tissue 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tell us?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12C2CD-D047-CEEE-7549-BD0329E1D818}"/>
              </a:ext>
            </a:extLst>
          </p:cNvPr>
          <p:cNvGrpSpPr/>
          <p:nvPr/>
        </p:nvGrpSpPr>
        <p:grpSpPr>
          <a:xfrm>
            <a:off x="1068860" y="2153164"/>
            <a:ext cx="3762631" cy="1200209"/>
            <a:chOff x="1068860" y="2153164"/>
            <a:chExt cx="3762631" cy="12002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755AF7-A38A-6B84-7916-7FE3D6DFFBAA}"/>
                </a:ext>
              </a:extLst>
            </p:cNvPr>
            <p:cNvSpPr txBox="1"/>
            <p:nvPr/>
          </p:nvSpPr>
          <p:spPr>
            <a:xfrm>
              <a:off x="1068860" y="2953263"/>
              <a:ext cx="3762631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Segoe UI"/>
                  <a:cs typeface="Segoe UI"/>
                </a:rPr>
                <a:t>Low TMB &lt;10 </a:t>
              </a:r>
              <a:r>
                <a:rPr lang="en-US" sz="2000" dirty="0" err="1">
                  <a:latin typeface="Segoe UI"/>
                  <a:cs typeface="Segoe UI"/>
                </a:rPr>
                <a:t>Muts</a:t>
              </a:r>
              <a:r>
                <a:rPr lang="en-US" sz="2000" dirty="0">
                  <a:latin typeface="Segoe UI"/>
                  <a:cs typeface="Segoe UI"/>
                </a:rPr>
                <a:t>/Mb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AAC8E5D-E648-AB89-DA56-E3524E4668D2}"/>
                </a:ext>
              </a:extLst>
            </p:cNvPr>
            <p:cNvCxnSpPr/>
            <p:nvPr/>
          </p:nvCxnSpPr>
          <p:spPr>
            <a:xfrm flipH="1">
              <a:off x="3582429" y="2153164"/>
              <a:ext cx="22656" cy="6672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D4E35A-65D6-1573-F2F7-AF36BF9BD2A3}"/>
              </a:ext>
            </a:extLst>
          </p:cNvPr>
          <p:cNvGrpSpPr/>
          <p:nvPr/>
        </p:nvGrpSpPr>
        <p:grpSpPr>
          <a:xfrm>
            <a:off x="4892248" y="1720678"/>
            <a:ext cx="5301561" cy="1630122"/>
            <a:chOff x="4892248" y="1720678"/>
            <a:chExt cx="5301561" cy="16301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2DD2AA-222A-0576-25B0-4472986736F6}"/>
                </a:ext>
              </a:extLst>
            </p:cNvPr>
            <p:cNvSpPr txBox="1"/>
            <p:nvPr/>
          </p:nvSpPr>
          <p:spPr>
            <a:xfrm>
              <a:off x="7450610" y="2950690"/>
              <a:ext cx="2743199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>
                  <a:latin typeface="Segoe UI"/>
                  <a:cs typeface="Segoe UI"/>
                </a:rPr>
                <a:t>MS-Stable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9029E3D-49E3-6910-E64D-CBEF22BF66CF}"/>
                </a:ext>
              </a:extLst>
            </p:cNvPr>
            <p:cNvCxnSpPr>
              <a:cxnSpLocks/>
            </p:cNvCxnSpPr>
            <p:nvPr/>
          </p:nvCxnSpPr>
          <p:spPr>
            <a:xfrm>
              <a:off x="4892248" y="1720678"/>
              <a:ext cx="2870884" cy="118212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9DE450-A611-6150-FB2E-2E05B1261C81}"/>
              </a:ext>
            </a:extLst>
          </p:cNvPr>
          <p:cNvSpPr txBox="1"/>
          <p:nvPr/>
        </p:nvSpPr>
        <p:spPr>
          <a:xfrm>
            <a:off x="615043" y="4361542"/>
            <a:ext cx="10961913" cy="830997"/>
          </a:xfrm>
          <a:prstGeom prst="rect">
            <a:avLst/>
          </a:prstGeom>
          <a:solidFill>
            <a:srgbClr val="B2F3F7">
              <a:alpha val="48000"/>
            </a:srgbClr>
          </a:solidFill>
          <a:ln>
            <a:solidFill>
              <a:srgbClr val="B2F3F7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Segoe UI Semibold"/>
                <a:cs typeface="Segoe UI Semibold"/>
              </a:rPr>
              <a:t>TMB and MSI measure the number of mutations presents in the samples – there are implications for therapies especially immunotherapy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DC4175E-34FC-7381-4B0A-50567814A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929" y="54429"/>
            <a:ext cx="1153230" cy="15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rrow: Notched Right 76">
            <a:extLst>
              <a:ext uri="{FF2B5EF4-FFF2-40B4-BE49-F238E27FC236}">
                <a16:creationId xmlns:a16="http://schemas.microsoft.com/office/drawing/2014/main" id="{649C27BC-D8BE-41C6-B74A-21979A0B5EE2}"/>
              </a:ext>
            </a:extLst>
          </p:cNvPr>
          <p:cNvSpPr/>
          <p:nvPr/>
        </p:nvSpPr>
        <p:spPr>
          <a:xfrm>
            <a:off x="556530" y="808919"/>
            <a:ext cx="10439426" cy="1463040"/>
          </a:xfrm>
          <a:prstGeom prst="notched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E9CC1A-61A1-428B-89D3-19E38D373AB0}"/>
              </a:ext>
            </a:extLst>
          </p:cNvPr>
          <p:cNvSpPr/>
          <p:nvPr/>
        </p:nvSpPr>
        <p:spPr>
          <a:xfrm>
            <a:off x="3048325" y="1353741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35AEBA-3C23-41D7-ABF3-00E4FABC9486}"/>
              </a:ext>
            </a:extLst>
          </p:cNvPr>
          <p:cNvSpPr/>
          <p:nvPr/>
        </p:nvSpPr>
        <p:spPr>
          <a:xfrm>
            <a:off x="6606744" y="1365471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9E357B57-D7A1-4923-A626-A7E9D31951CF}"/>
              </a:ext>
            </a:extLst>
          </p:cNvPr>
          <p:cNvSpPr/>
          <p:nvPr/>
        </p:nvSpPr>
        <p:spPr>
          <a:xfrm>
            <a:off x="9506512" y="971620"/>
            <a:ext cx="1724378" cy="559929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2021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5C26920-54CE-4CF3-8B4A-838B9CB95841}"/>
              </a:ext>
            </a:extLst>
          </p:cNvPr>
          <p:cNvSpPr/>
          <p:nvPr/>
        </p:nvSpPr>
        <p:spPr>
          <a:xfrm>
            <a:off x="10250282" y="1352997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A5961F-540E-439F-8C3A-8F845BDDEBB9}"/>
              </a:ext>
            </a:extLst>
          </p:cNvPr>
          <p:cNvCxnSpPr>
            <a:cxnSpLocks/>
            <a:stCxn id="77" idx="1"/>
          </p:cNvCxnSpPr>
          <p:nvPr/>
        </p:nvCxnSpPr>
        <p:spPr>
          <a:xfrm>
            <a:off x="922290" y="1540439"/>
            <a:ext cx="10044000" cy="1"/>
          </a:xfrm>
          <a:prstGeom prst="line">
            <a:avLst/>
          </a:prstGeom>
          <a:ln w="76200">
            <a:solidFill>
              <a:srgbClr val="0F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8DA726F-CB2A-48DD-92DF-FFAC65EE69E1}"/>
              </a:ext>
            </a:extLst>
          </p:cNvPr>
          <p:cNvGrpSpPr/>
          <p:nvPr/>
        </p:nvGrpSpPr>
        <p:grpSpPr>
          <a:xfrm>
            <a:off x="523498" y="1574678"/>
            <a:ext cx="1955291" cy="1351130"/>
            <a:chOff x="268848" y="1574678"/>
            <a:chExt cx="1955291" cy="1351130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6060E74-0E23-41DC-97CE-28730E82B80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134" y="1574678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38C003A-8695-49B0-8981-E8E5FC1E6716}"/>
                </a:ext>
              </a:extLst>
            </p:cNvPr>
            <p:cNvSpPr/>
            <p:nvPr/>
          </p:nvSpPr>
          <p:spPr>
            <a:xfrm>
              <a:off x="268848" y="2421808"/>
              <a:ext cx="195529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Colorectal cancer,</a:t>
              </a:r>
              <a:endParaRPr lang="en-US" dirty="0">
                <a:latin typeface="Segoe UI"/>
                <a:cs typeface="Segoe UI"/>
              </a:endParaRP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liver </a:t>
              </a:r>
              <a:r>
                <a:rPr lang="en-US" sz="1400" dirty="0" err="1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mets</a:t>
              </a:r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. </a:t>
              </a:r>
            </a:p>
            <a:p>
              <a:pPr algn="ctr"/>
              <a:endParaRPr lang="en-NZ" dirty="0">
                <a:latin typeface="Segoe UI"/>
                <a:cs typeface="Segoe UI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117D1D-4F22-4FB4-9200-C7986EF842D6}"/>
              </a:ext>
            </a:extLst>
          </p:cNvPr>
          <p:cNvGrpSpPr/>
          <p:nvPr/>
        </p:nvGrpSpPr>
        <p:grpSpPr>
          <a:xfrm>
            <a:off x="2077473" y="466614"/>
            <a:ext cx="1487552" cy="1045537"/>
            <a:chOff x="1822823" y="466614"/>
            <a:chExt cx="1487552" cy="104553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AD027D-F3DF-4629-B875-891FF6602087}"/>
                </a:ext>
              </a:extLst>
            </p:cNvPr>
            <p:cNvSpPr/>
            <p:nvPr/>
          </p:nvSpPr>
          <p:spPr>
            <a:xfrm>
              <a:off x="1822823" y="466614"/>
              <a:ext cx="1487552" cy="472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>
                  <a:alpha val="67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Folfoxiri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+</a:t>
              </a:r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bevacizumab</a:t>
              </a:r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endParaRPr lang="en-NZ" dirty="0">
                <a:latin typeface="Segoe UI"/>
                <a:cs typeface="Segoe UI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E435DF8-613C-42B7-95F0-72D990C1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92" y="936151"/>
              <a:ext cx="0" cy="576000"/>
            </a:xfrm>
            <a:prstGeom prst="straightConnector1">
              <a:avLst/>
            </a:prstGeom>
            <a:ln w="57150">
              <a:solidFill>
                <a:srgbClr val="5EB59A">
                  <a:alpha val="67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2FBD8-D68B-4EF4-A979-CD90032C1181}"/>
              </a:ext>
            </a:extLst>
          </p:cNvPr>
          <p:cNvGrpSpPr/>
          <p:nvPr/>
        </p:nvGrpSpPr>
        <p:grpSpPr>
          <a:xfrm>
            <a:off x="4360914" y="1568033"/>
            <a:ext cx="1150321" cy="1319336"/>
            <a:chOff x="3689574" y="1568033"/>
            <a:chExt cx="1150321" cy="1319336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05843C-7D81-4806-BD44-14FDBE4FEF1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780" y="1568033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8AEA580-D525-4BE9-9A7F-8BE2211C0ACD}"/>
                </a:ext>
              </a:extLst>
            </p:cNvPr>
            <p:cNvSpPr/>
            <p:nvPr/>
          </p:nvSpPr>
          <p:spPr>
            <a:xfrm>
              <a:off x="3689574" y="2383369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Lesions sig. reduced</a:t>
              </a:r>
              <a:endParaRPr lang="en-US" sz="1200">
                <a:solidFill>
                  <a:srgbClr val="0070C0"/>
                </a:solidFill>
                <a:latin typeface="Segoe UI"/>
                <a:cs typeface="Segoe UI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58DA36-9BB7-4192-A6D1-1DEFA3B2A652}"/>
              </a:ext>
            </a:extLst>
          </p:cNvPr>
          <p:cNvGrpSpPr/>
          <p:nvPr/>
        </p:nvGrpSpPr>
        <p:grpSpPr>
          <a:xfrm>
            <a:off x="3635822" y="428514"/>
            <a:ext cx="2278127" cy="1093803"/>
            <a:chOff x="3381172" y="380889"/>
            <a:chExt cx="2278127" cy="109380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E0885E-6477-4E57-B535-2600750A80B8}"/>
                </a:ext>
              </a:extLst>
            </p:cNvPr>
            <p:cNvSpPr/>
            <p:nvPr/>
          </p:nvSpPr>
          <p:spPr>
            <a:xfrm>
              <a:off x="3381172" y="380889"/>
              <a:ext cx="2278127" cy="517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>
                  <a:alpha val="69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Encorafenib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, </a:t>
              </a:r>
              <a:r>
                <a:rPr lang="en-NZ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binemetinib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,  cetuximab</a:t>
              </a:r>
              <a:endParaRPr lang="en-US" dirty="0">
                <a:solidFill>
                  <a:srgbClr val="C00000"/>
                </a:solidFill>
                <a:latin typeface="Segoe UI"/>
                <a:cs typeface="Segoe UI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3B3D1E4-A222-4C2B-AF23-15FC2956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5EB59A">
                  <a:alpha val="69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7C628-AF95-4DD6-BCCA-07E06FE08479}"/>
              </a:ext>
            </a:extLst>
          </p:cNvPr>
          <p:cNvGrpSpPr/>
          <p:nvPr/>
        </p:nvGrpSpPr>
        <p:grpSpPr>
          <a:xfrm>
            <a:off x="7021151" y="376880"/>
            <a:ext cx="1527231" cy="1124162"/>
            <a:chOff x="6824005" y="387989"/>
            <a:chExt cx="1527231" cy="112416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A67339-0FF3-429A-928C-8CC782430840}"/>
                </a:ext>
              </a:extLst>
            </p:cNvPr>
            <p:cNvSpPr/>
            <p:nvPr/>
          </p:nvSpPr>
          <p:spPr>
            <a:xfrm>
              <a:off x="6824005" y="387989"/>
              <a:ext cx="1527231" cy="530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Folfoxiri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+</a:t>
              </a:r>
              <a:endParaRPr lang="en-US" sz="1400" dirty="0">
                <a:solidFill>
                  <a:srgbClr val="C0000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bevacizumab</a:t>
              </a:r>
              <a:endParaRPr lang="en-NZ" sz="1400" dirty="0">
                <a:solidFill>
                  <a:srgbClr val="FFFFFF"/>
                </a:solidFill>
                <a:latin typeface="Segoe UI"/>
                <a:cs typeface="Segoe UI"/>
              </a:endParaRP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E802BD9-636D-4DBC-BB14-E404929E8A40}"/>
                </a:ext>
              </a:extLst>
            </p:cNvPr>
            <p:cNvCxnSpPr>
              <a:cxnSpLocks/>
            </p:cNvCxnSpPr>
            <p:nvPr/>
          </p:nvCxnSpPr>
          <p:spPr>
            <a:xfrm>
              <a:off x="7549422" y="936151"/>
              <a:ext cx="1" cy="576000"/>
            </a:xfrm>
            <a:prstGeom prst="straightConnector1">
              <a:avLst/>
            </a:prstGeom>
            <a:ln w="57150">
              <a:solidFill>
                <a:srgbClr val="5EB59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837310A-2C6C-4FF5-8077-9E77E6B606C7}"/>
              </a:ext>
            </a:extLst>
          </p:cNvPr>
          <p:cNvGrpSpPr/>
          <p:nvPr/>
        </p:nvGrpSpPr>
        <p:grpSpPr>
          <a:xfrm>
            <a:off x="2000388" y="1524270"/>
            <a:ext cx="1463146" cy="4156929"/>
            <a:chOff x="1788399" y="1489122"/>
            <a:chExt cx="1463146" cy="4156929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CF4C6A17-D848-42FD-9D5C-308F02E4D904}"/>
                </a:ext>
              </a:extLst>
            </p:cNvPr>
            <p:cNvCxnSpPr>
              <a:cxnSpLocks/>
            </p:cNvCxnSpPr>
            <p:nvPr/>
          </p:nvCxnSpPr>
          <p:spPr>
            <a:xfrm>
              <a:off x="2581186" y="1489122"/>
              <a:ext cx="17528" cy="3782364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66A991C-5B28-4782-B67F-810B61816054}"/>
                </a:ext>
              </a:extLst>
            </p:cNvPr>
            <p:cNvSpPr txBox="1"/>
            <p:nvPr/>
          </p:nvSpPr>
          <p:spPr>
            <a:xfrm>
              <a:off x="1788399" y="5338274"/>
              <a:ext cx="1463146" cy="307777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D8D8D8"/>
                  </a:solidFill>
                  <a:latin typeface="Segoe UI"/>
                  <a:cs typeface="Segoe UI"/>
                </a:rPr>
                <a:t>BRAF V600E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87AFA7-5F85-FA4E-9C60-10ECFED1416A}"/>
              </a:ext>
            </a:extLst>
          </p:cNvPr>
          <p:cNvGrpSpPr/>
          <p:nvPr/>
        </p:nvGrpSpPr>
        <p:grpSpPr>
          <a:xfrm>
            <a:off x="5592175" y="1532964"/>
            <a:ext cx="2744171" cy="4838992"/>
            <a:chOff x="5416952" y="1559701"/>
            <a:chExt cx="2744171" cy="5375595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ABDC58F-4C58-4475-8B5B-ACD49A78A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7477" y="1559701"/>
              <a:ext cx="20410" cy="3288454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B409E8B-E029-4C7B-BDC4-2928DE7D514D}"/>
                </a:ext>
              </a:extLst>
            </p:cNvPr>
            <p:cNvSpPr txBox="1"/>
            <p:nvPr/>
          </p:nvSpPr>
          <p:spPr>
            <a:xfrm>
              <a:off x="5416952" y="4952239"/>
              <a:ext cx="2744171" cy="1983057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dirty="0">
                  <a:solidFill>
                    <a:srgbClr val="D8D8D8"/>
                  </a:solidFill>
                  <a:latin typeface="Segoe UI"/>
                  <a:cs typeface="Segoe UI"/>
                </a:rPr>
                <a:t>Foundation One </a:t>
              </a:r>
              <a:r>
                <a:rPr lang="en-US" sz="1600" dirty="0" err="1">
                  <a:solidFill>
                    <a:srgbClr val="D8D8D8"/>
                  </a:solidFill>
                  <a:latin typeface="Segoe UI"/>
                  <a:cs typeface="Segoe UI"/>
                </a:rPr>
                <a:t>CDx</a:t>
              </a:r>
              <a:r>
                <a:rPr lang="en-US" sz="1600" dirty="0">
                  <a:solidFill>
                    <a:srgbClr val="D8D8D8"/>
                  </a:solidFill>
                  <a:latin typeface="Segoe UI"/>
                  <a:cs typeface="Segoe UI"/>
                </a:rPr>
                <a:t> tissue </a:t>
              </a:r>
            </a:p>
            <a:p>
              <a:r>
                <a:rPr lang="en-US" sz="1600" dirty="0">
                  <a:solidFill>
                    <a:srgbClr val="D8D8D8"/>
                  </a:solidFill>
                  <a:latin typeface="Segoe UI"/>
                  <a:cs typeface="Segoe UI"/>
                </a:rPr>
                <a:t>BRAF V600E</a:t>
              </a:r>
            </a:p>
            <a:p>
              <a:r>
                <a:rPr lang="en-US" sz="1600" dirty="0">
                  <a:solidFill>
                    <a:srgbClr val="D8D8D8"/>
                  </a:solidFill>
                  <a:latin typeface="Segoe UI"/>
                  <a:cs typeface="Segoe UI"/>
                </a:rPr>
                <a:t>NRAS Q61H</a:t>
              </a:r>
            </a:p>
            <a:p>
              <a:r>
                <a:rPr lang="en-US" sz="1600" dirty="0">
                  <a:solidFill>
                    <a:srgbClr val="D8D8D8"/>
                  </a:solidFill>
                  <a:latin typeface="Segoe UI"/>
                  <a:cs typeface="Segoe UI"/>
                </a:rPr>
                <a:t>BRIP1 R798*</a:t>
              </a:r>
            </a:p>
            <a:p>
              <a:r>
                <a:rPr lang="en-US" sz="1600" dirty="0">
                  <a:solidFill>
                    <a:srgbClr val="D8D8D8"/>
                  </a:solidFill>
                  <a:latin typeface="Segoe UI"/>
                  <a:cs typeface="Segoe UI"/>
                </a:rPr>
                <a:t>MET - amplification</a:t>
              </a:r>
            </a:p>
            <a:p>
              <a:r>
                <a:rPr lang="en-US" sz="1600" dirty="0">
                  <a:solidFill>
                    <a:srgbClr val="D8D8D8"/>
                  </a:solidFill>
                  <a:latin typeface="Segoe UI"/>
                  <a:ea typeface="+mn-lt"/>
                  <a:cs typeface="+mn-lt"/>
                </a:rPr>
                <a:t>TP53 559+2T&gt;G (splice)</a:t>
              </a:r>
            </a:p>
            <a:p>
              <a:pPr algn="ctr"/>
              <a:endParaRPr lang="en-US" sz="1400" dirty="0">
                <a:solidFill>
                  <a:srgbClr val="D8D8D8"/>
                </a:solidFill>
                <a:latin typeface="Segoe UI"/>
                <a:cs typeface="Segoe U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8A13CF-1570-4940-BBD2-032F60441144}"/>
              </a:ext>
            </a:extLst>
          </p:cNvPr>
          <p:cNvGrpSpPr/>
          <p:nvPr/>
        </p:nvGrpSpPr>
        <p:grpSpPr>
          <a:xfrm>
            <a:off x="8545941" y="1612990"/>
            <a:ext cx="3068686" cy="4461188"/>
            <a:chOff x="8278338" y="1619276"/>
            <a:chExt cx="3068686" cy="4461188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DEC6422-BF4B-4BA8-BDB1-A1BDB0BFD162}"/>
                </a:ext>
              </a:extLst>
            </p:cNvPr>
            <p:cNvSpPr txBox="1"/>
            <p:nvPr/>
          </p:nvSpPr>
          <p:spPr>
            <a:xfrm>
              <a:off x="8278338" y="4910913"/>
              <a:ext cx="3068686" cy="11695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Segoe UI"/>
                  <a:ea typeface="+mn-lt"/>
                  <a:cs typeface="+mn-lt"/>
                </a:rPr>
                <a:t>Foundation One </a:t>
              </a:r>
              <a:r>
                <a:rPr lang="en-US" sz="1400" b="1" dirty="0" err="1">
                  <a:solidFill>
                    <a:srgbClr val="000000"/>
                  </a:solidFill>
                  <a:latin typeface="Segoe UI"/>
                  <a:ea typeface="+mn-lt"/>
                  <a:cs typeface="+mn-lt"/>
                </a:rPr>
                <a:t>CDx</a:t>
              </a:r>
              <a:r>
                <a:rPr lang="en-US" sz="1400" b="1" dirty="0">
                  <a:solidFill>
                    <a:srgbClr val="000000"/>
                  </a:solidFill>
                  <a:latin typeface="Segoe UI"/>
                  <a:ea typeface="+mn-lt"/>
                  <a:cs typeface="+mn-lt"/>
                </a:rPr>
                <a:t> Liquid</a:t>
              </a:r>
              <a:endParaRPr lang="en-US" b="1">
                <a:solidFill>
                  <a:srgbClr val="000000"/>
                </a:solidFill>
                <a:latin typeface="Segoe UI"/>
                <a:ea typeface="+mn-lt"/>
                <a:cs typeface="+mn-lt"/>
              </a:endParaRPr>
            </a:p>
            <a:p>
              <a:r>
                <a:rPr lang="en-US" sz="1400" dirty="0">
                  <a:latin typeface="Segoe UI"/>
                  <a:ea typeface="+mn-lt"/>
                  <a:cs typeface="+mn-lt"/>
                </a:rPr>
                <a:t>BRAF</a:t>
              </a:r>
              <a:r>
                <a:rPr lang="en-US" sz="1400" dirty="0">
                  <a:latin typeface="Segoe UI"/>
                  <a:cs typeface="Segoe UI"/>
                </a:rPr>
                <a:t> V600E</a:t>
              </a:r>
              <a:endParaRPr lang="en-US">
                <a:latin typeface="Segoe UI"/>
                <a:cs typeface="Segoe UI"/>
              </a:endParaRPr>
            </a:p>
            <a:p>
              <a:r>
                <a:rPr lang="en-US" sz="1400" b="1" dirty="0">
                  <a:latin typeface="Segoe UI"/>
                  <a:cs typeface="Segoe UI"/>
                </a:rPr>
                <a:t>BRAF exons 2-10 deletion</a:t>
              </a:r>
            </a:p>
            <a:p>
              <a:r>
                <a:rPr lang="en-US" sz="1400" dirty="0">
                  <a:latin typeface="Segoe UI"/>
                  <a:cs typeface="Segoe UI"/>
                </a:rPr>
                <a:t>BRIP1 R798*</a:t>
              </a:r>
            </a:p>
            <a:p>
              <a:r>
                <a:rPr lang="en-US" sz="1400" dirty="0">
                  <a:latin typeface="Segoe UI"/>
                  <a:cs typeface="Segoe UI"/>
                </a:rPr>
                <a:t>TP53 559+2T&gt;G (splice)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4A14B8-4841-D44F-A029-A8D49D3D74B9}"/>
                </a:ext>
              </a:extLst>
            </p:cNvPr>
            <p:cNvCxnSpPr>
              <a:cxnSpLocks/>
            </p:cNvCxnSpPr>
            <p:nvPr/>
          </p:nvCxnSpPr>
          <p:spPr>
            <a:xfrm>
              <a:off x="9846785" y="1619276"/>
              <a:ext cx="81643" cy="3277906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7E4ABA1-BE24-5647-BF7A-552CBAB74E30}"/>
              </a:ext>
            </a:extLst>
          </p:cNvPr>
          <p:cNvGrpSpPr/>
          <p:nvPr/>
        </p:nvGrpSpPr>
        <p:grpSpPr>
          <a:xfrm>
            <a:off x="8391967" y="1624605"/>
            <a:ext cx="1598210" cy="1516046"/>
            <a:chOff x="7878389" y="1594471"/>
            <a:chExt cx="1598210" cy="1516046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0D2F5D1-6F2A-8145-8E84-DEAFF8D4C0F5}"/>
                </a:ext>
              </a:extLst>
            </p:cNvPr>
            <p:cNvCxnSpPr>
              <a:cxnSpLocks/>
            </p:cNvCxnSpPr>
            <p:nvPr/>
          </p:nvCxnSpPr>
          <p:spPr>
            <a:xfrm>
              <a:off x="8822350" y="1594471"/>
              <a:ext cx="0" cy="830185"/>
            </a:xfrm>
            <a:prstGeom prst="straightConnector1">
              <a:avLst/>
            </a:prstGeom>
            <a:ln w="57150">
              <a:solidFill>
                <a:srgbClr val="B2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E0A31AB-A8BB-CB4A-AEEB-60B0E028308A}"/>
                </a:ext>
              </a:extLst>
            </p:cNvPr>
            <p:cNvSpPr/>
            <p:nvPr/>
          </p:nvSpPr>
          <p:spPr>
            <a:xfrm>
              <a:off x="7878389" y="2409807"/>
              <a:ext cx="1598210" cy="7007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2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egoe UI"/>
                  <a:ea typeface="+mn-lt"/>
                  <a:cs typeface="+mn-lt"/>
                </a:rPr>
                <a:t>Progressing liver </a:t>
              </a:r>
              <a:r>
                <a:rPr lang="en-US" sz="1200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egoe UI"/>
                  <a:ea typeface="+mn-lt"/>
                  <a:cs typeface="+mn-lt"/>
                </a:rPr>
                <a:t>mets</a:t>
              </a:r>
              <a:r>
                <a:rPr 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egoe UI"/>
                  <a:ea typeface="+mn-lt"/>
                  <a:cs typeface="+mn-lt"/>
                </a:rPr>
                <a:t> and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egoe UI"/>
                  <a:ea typeface="+mn-lt"/>
                  <a:cs typeface="+mn-lt"/>
                </a:rPr>
                <a:t>- bone </a:t>
              </a:r>
              <a:r>
                <a:rPr lang="en-US" sz="1200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egoe UI"/>
                  <a:ea typeface="+mn-lt"/>
                  <a:cs typeface="+mn-lt"/>
                </a:rPr>
                <a:t>mets</a:t>
              </a:r>
              <a:endParaRPr lang="en-NZ"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111" name="Freeform: Shape 83">
            <a:extLst>
              <a:ext uri="{FF2B5EF4-FFF2-40B4-BE49-F238E27FC236}">
                <a16:creationId xmlns:a16="http://schemas.microsoft.com/office/drawing/2014/main" id="{3CB43F87-E7C9-1544-A860-446049B93F89}"/>
              </a:ext>
            </a:extLst>
          </p:cNvPr>
          <p:cNvSpPr/>
          <p:nvPr/>
        </p:nvSpPr>
        <p:spPr>
          <a:xfrm>
            <a:off x="5772130" y="947350"/>
            <a:ext cx="1742827" cy="664618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2020</a:t>
            </a:r>
          </a:p>
        </p:txBody>
      </p:sp>
      <p:sp>
        <p:nvSpPr>
          <p:cNvPr id="112" name="Freeform: Shape 81">
            <a:extLst>
              <a:ext uri="{FF2B5EF4-FFF2-40B4-BE49-F238E27FC236}">
                <a16:creationId xmlns:a16="http://schemas.microsoft.com/office/drawing/2014/main" id="{FEAC064C-ED08-8840-82C1-9624085ADDA4}"/>
              </a:ext>
            </a:extLst>
          </p:cNvPr>
          <p:cNvSpPr/>
          <p:nvPr/>
        </p:nvSpPr>
        <p:spPr>
          <a:xfrm>
            <a:off x="2476538" y="945601"/>
            <a:ext cx="1561927" cy="583764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2019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2837470-2578-8E4A-90AA-1C01A91474DC}"/>
              </a:ext>
            </a:extLst>
          </p:cNvPr>
          <p:cNvGrpSpPr/>
          <p:nvPr/>
        </p:nvGrpSpPr>
        <p:grpSpPr>
          <a:xfrm>
            <a:off x="2824364" y="1574837"/>
            <a:ext cx="1150321" cy="1823276"/>
            <a:chOff x="2569714" y="1574837"/>
            <a:chExt cx="1150321" cy="1823276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A0D3FF5-F075-1A4D-BE8F-E7FFFDBDEAC2}"/>
                </a:ext>
              </a:extLst>
            </p:cNvPr>
            <p:cNvCxnSpPr>
              <a:cxnSpLocks/>
            </p:cNvCxnSpPr>
            <p:nvPr/>
          </p:nvCxnSpPr>
          <p:spPr>
            <a:xfrm>
              <a:off x="3108670" y="1574837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F8CC237-58C4-D34E-B62D-2338F0F85017}"/>
                </a:ext>
              </a:extLst>
            </p:cNvPr>
            <p:cNvSpPr/>
            <p:nvPr/>
          </p:nvSpPr>
          <p:spPr>
            <a:xfrm>
              <a:off x="2569714" y="2409222"/>
              <a:ext cx="1150321" cy="988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Reduction  of primary+</a:t>
              </a: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liver </a:t>
              </a:r>
              <a:r>
                <a:rPr lang="en-US" sz="1400" dirty="0" err="1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mets</a:t>
              </a:r>
              <a:endParaRPr lang="en-NZ" sz="1400" dirty="0">
                <a:solidFill>
                  <a:srgbClr val="0070C0"/>
                </a:solidFill>
                <a:latin typeface="Segoe UI"/>
                <a:cs typeface="Segoe UI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61BDA88-8EB0-49D5-9547-05B7A9488EAB}"/>
              </a:ext>
            </a:extLst>
          </p:cNvPr>
          <p:cNvGrpSpPr/>
          <p:nvPr/>
        </p:nvGrpSpPr>
        <p:grpSpPr>
          <a:xfrm>
            <a:off x="5858761" y="1574678"/>
            <a:ext cx="1455121" cy="1277667"/>
            <a:chOff x="5604111" y="1574678"/>
            <a:chExt cx="1455121" cy="127766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F5AF048-C69E-49AB-B9E7-F3D405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6221605" y="1574678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4805886-112B-4E60-85A5-5460C42B2E74}"/>
                </a:ext>
              </a:extLst>
            </p:cNvPr>
            <p:cNvSpPr/>
            <p:nvPr/>
          </p:nvSpPr>
          <p:spPr>
            <a:xfrm>
              <a:off x="5604111" y="2323148"/>
              <a:ext cx="1455121" cy="529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2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endParaRPr lang="en-US" sz="12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US" sz="12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Liver lesions increased</a:t>
              </a:r>
              <a:endParaRPr lang="en-NZ" sz="12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endParaRPr lang="en-NZ" dirty="0">
                <a:latin typeface="Segoe UI"/>
                <a:cs typeface="Segoe U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87E71F-13CA-4215-BBF9-8A1EF8E2B465}"/>
              </a:ext>
            </a:extLst>
          </p:cNvPr>
          <p:cNvGrpSpPr/>
          <p:nvPr/>
        </p:nvGrpSpPr>
        <p:grpSpPr>
          <a:xfrm>
            <a:off x="8859915" y="393000"/>
            <a:ext cx="1287527" cy="1103328"/>
            <a:chOff x="3895522" y="371364"/>
            <a:chExt cx="1287527" cy="11033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A53E20-41A8-43FD-A35B-4F38837764D3}"/>
                </a:ext>
              </a:extLst>
            </p:cNvPr>
            <p:cNvSpPr/>
            <p:nvPr/>
          </p:nvSpPr>
          <p:spPr>
            <a:xfrm>
              <a:off x="3895522" y="371364"/>
              <a:ext cx="1287527" cy="536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DD6A9">
                  <a:alpha val="98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400" dirty="0" err="1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Encorafenib</a:t>
              </a:r>
              <a:r>
                <a:rPr lang="en-NZ" sz="1400" dirty="0">
                  <a:solidFill>
                    <a:srgbClr val="C00000"/>
                  </a:solidFill>
                  <a:latin typeface="Segoe UI"/>
                  <a:ea typeface="+mn-lt"/>
                  <a:cs typeface="+mn-lt"/>
                </a:rPr>
                <a:t>,  cetuximab</a:t>
              </a:r>
              <a:endParaRPr lang="en-US" sz="1400" dirty="0">
                <a:solidFill>
                  <a:srgbClr val="FFFFFF"/>
                </a:solidFill>
                <a:latin typeface="Segoe UI"/>
                <a:cs typeface="Segoe UI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B473E0-AEAA-49AB-9CAD-40165848F9E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2DD6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98B721-DD30-4B85-8C90-0096BEBC4145}"/>
              </a:ext>
            </a:extLst>
          </p:cNvPr>
          <p:cNvGrpSpPr/>
          <p:nvPr/>
        </p:nvGrpSpPr>
        <p:grpSpPr>
          <a:xfrm>
            <a:off x="3466674" y="1569959"/>
            <a:ext cx="1150321" cy="2443127"/>
            <a:chOff x="3466674" y="1569959"/>
            <a:chExt cx="1150321" cy="2443127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20AB71CF-3CEF-4303-A45C-319C6E26F625}"/>
                </a:ext>
              </a:extLst>
            </p:cNvPr>
            <p:cNvCxnSpPr>
              <a:cxnSpLocks/>
            </p:cNvCxnSpPr>
            <p:nvPr/>
          </p:nvCxnSpPr>
          <p:spPr>
            <a:xfrm>
              <a:off x="4036350" y="1569959"/>
              <a:ext cx="0" cy="1938928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B0184E4-08D4-4B2B-9A8F-78ECDFC277DA}"/>
                </a:ext>
              </a:extLst>
            </p:cNvPr>
            <p:cNvSpPr/>
            <p:nvPr/>
          </p:nvSpPr>
          <p:spPr>
            <a:xfrm>
              <a:off x="3466674" y="3509086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cs typeface="Segoe UI"/>
                </a:rPr>
                <a:t>Liver lesion increased</a:t>
              </a:r>
            </a:p>
          </p:txBody>
        </p:sp>
      </p:grpSp>
      <p:pic>
        <p:nvPicPr>
          <p:cNvPr id="4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7FA1196E-B16C-C48A-DF08-E984B9426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0" t="455" r="27445" b="6818"/>
          <a:stretch/>
        </p:blipFill>
        <p:spPr>
          <a:xfrm>
            <a:off x="10842963" y="5580604"/>
            <a:ext cx="1282256" cy="10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4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428F86-171D-146C-86E3-3955F6022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1766"/>
          <a:stretch/>
        </p:blipFill>
        <p:spPr>
          <a:xfrm>
            <a:off x="103506" y="785995"/>
            <a:ext cx="5532422" cy="607304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79DAA-D7A0-1B8F-5476-13B7E49B9D1C}"/>
              </a:ext>
            </a:extLst>
          </p:cNvPr>
          <p:cNvSpPr txBox="1"/>
          <p:nvPr/>
        </p:nvSpPr>
        <p:spPr>
          <a:xfrm>
            <a:off x="494392" y="203200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What did the liquid genomic tests tell us?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1404DA-DBA6-0EF2-4F0E-2BBBD0E3B2D4}"/>
              </a:ext>
            </a:extLst>
          </p:cNvPr>
          <p:cNvGrpSpPr/>
          <p:nvPr/>
        </p:nvGrpSpPr>
        <p:grpSpPr>
          <a:xfrm>
            <a:off x="4056414" y="2772425"/>
            <a:ext cx="6580328" cy="486738"/>
            <a:chOff x="4142273" y="2729495"/>
            <a:chExt cx="6580328" cy="4867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68948B-2AE8-3E93-F225-D2C09AE51146}"/>
                </a:ext>
              </a:extLst>
            </p:cNvPr>
            <p:cNvSpPr txBox="1"/>
            <p:nvPr/>
          </p:nvSpPr>
          <p:spPr>
            <a:xfrm>
              <a:off x="4788526" y="2846901"/>
              <a:ext cx="5934075" cy="369332"/>
            </a:xfrm>
            <a:prstGeom prst="rect">
              <a:avLst/>
            </a:prstGeom>
            <a:solidFill>
              <a:srgbClr val="BEF3F7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egoe UI Semibold"/>
                  <a:cs typeface="Segoe UI Semibold"/>
                </a:rPr>
                <a:t>Mutations identified in the BLOOD genomic analysis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5D2D38B4-042A-1AD2-A97E-9564388C85A0}"/>
                </a:ext>
              </a:extLst>
            </p:cNvPr>
            <p:cNvSpPr/>
            <p:nvPr/>
          </p:nvSpPr>
          <p:spPr>
            <a:xfrm>
              <a:off x="4142273" y="2729495"/>
              <a:ext cx="615460" cy="461081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rgbClr val="C00000"/>
                </a:solidFill>
                <a:latin typeface="Segoe UI Semibold"/>
                <a:cs typeface="Segoe UI Semibold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450F11-31AC-054C-2106-EB155A36DE5B}"/>
              </a:ext>
            </a:extLst>
          </p:cNvPr>
          <p:cNvGrpSpPr/>
          <p:nvPr/>
        </p:nvGrpSpPr>
        <p:grpSpPr>
          <a:xfrm>
            <a:off x="2619514" y="5513103"/>
            <a:ext cx="7653609" cy="1285230"/>
            <a:chOff x="2619514" y="5513103"/>
            <a:chExt cx="7653609" cy="12852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94F73D-C0AD-624F-5EE8-51F0B6C59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248" y="5830682"/>
              <a:ext cx="247609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B3F61F-73E2-3EBA-65CA-9354007E30A5}"/>
                </a:ext>
              </a:extLst>
            </p:cNvPr>
            <p:cNvSpPr/>
            <p:nvPr/>
          </p:nvSpPr>
          <p:spPr>
            <a:xfrm>
              <a:off x="4025458" y="6448225"/>
              <a:ext cx="1266567" cy="3501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latin typeface="Segoe UI Semibold"/>
                <a:cs typeface="Segoe UI Semibold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DB1302-B97D-1EAF-FD20-CD8A5FE08C14}"/>
                </a:ext>
              </a:extLst>
            </p:cNvPr>
            <p:cNvSpPr txBox="1"/>
            <p:nvPr/>
          </p:nvSpPr>
          <p:spPr>
            <a:xfrm>
              <a:off x="6369085" y="5513103"/>
              <a:ext cx="390403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Segoe UI Semibold"/>
                  <a:cs typeface="Segoe UI Semibold"/>
                </a:rPr>
                <a:t>BRAF deletion</a:t>
              </a:r>
              <a:r>
                <a:rPr lang="en-US" dirty="0">
                  <a:latin typeface="Segoe UI Semibold"/>
                  <a:cs typeface="Segoe UI Semibold"/>
                </a:rPr>
                <a:t> likely confers resistance to these drugs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229A7F-C65B-1519-2D51-16FE649A5AFF}"/>
                </a:ext>
              </a:extLst>
            </p:cNvPr>
            <p:cNvSpPr/>
            <p:nvPr/>
          </p:nvSpPr>
          <p:spPr>
            <a:xfrm>
              <a:off x="2619514" y="5750023"/>
              <a:ext cx="1266567" cy="2336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latin typeface="Segoe UI Semibold"/>
                <a:cs typeface="Segoe UI Semibold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ADE1946-4FCF-A1D7-E7AA-FF6F4AF63A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121" y="5884344"/>
              <a:ext cx="995028" cy="8156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DCA147B-9ECE-E859-EDAE-20C25667372C}"/>
              </a:ext>
            </a:extLst>
          </p:cNvPr>
          <p:cNvSpPr/>
          <p:nvPr/>
        </p:nvSpPr>
        <p:spPr>
          <a:xfrm>
            <a:off x="4538133" y="781050"/>
            <a:ext cx="910166" cy="910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F65DE400-CB8C-9302-2F82-D0CCABBD7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0" t="455" r="27445" b="6818"/>
          <a:stretch/>
        </p:blipFill>
        <p:spPr>
          <a:xfrm>
            <a:off x="10748889" y="77271"/>
            <a:ext cx="1282256" cy="10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068233"/>
              </p:ext>
            </p:extLst>
          </p:nvPr>
        </p:nvGraphicFramePr>
        <p:xfrm>
          <a:off x="621862" y="1751724"/>
          <a:ext cx="10413998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999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3318933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  <a:gridCol w="3539066">
                  <a:extLst>
                    <a:ext uri="{9D8B030D-6E8A-4147-A177-3AD203B41FA5}">
                      <a16:colId xmlns:a16="http://schemas.microsoft.com/office/drawing/2014/main" val="2484965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C81"/>
                          </a:solidFill>
                          <a:latin typeface="Segoe UI"/>
                        </a:rPr>
                        <a:t>Variant</a:t>
                      </a:r>
                      <a:endParaRPr lang="en-NZ" dirty="0">
                        <a:solidFill>
                          <a:srgbClr val="0F4C81"/>
                        </a:solidFill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latin typeface="Segoe UI"/>
                        </a:rPr>
                        <a:t>p.V600E</a:t>
                      </a:r>
                      <a:endParaRPr lang="en-NZ" dirty="0">
                        <a:solidFill>
                          <a:srgbClr val="0070C0"/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C81"/>
                          </a:solidFill>
                          <a:latin typeface="Segoe UI"/>
                        </a:rPr>
                        <a:t>Exon 2-10 deletion</a:t>
                      </a:r>
                      <a:endParaRPr lang="en-NZ" dirty="0">
                        <a:solidFill>
                          <a:srgbClr val="0F4C81"/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89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/>
                        </a:rPr>
                        <a:t>Time tissue/blood taken</a:t>
                      </a:r>
                      <a:endParaRPr lang="en-NZ" dirty="0"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  <a:latin typeface="Segoe UI"/>
                        </a:rPr>
                        <a:t>Tissue -January 2020</a:t>
                      </a:r>
                    </a:p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  <a:latin typeface="Segoe UI"/>
                        </a:rPr>
                        <a:t>Blood (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Segoe UI"/>
                        </a:rPr>
                        <a:t>ctDNA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Segoe UI"/>
                        </a:rPr>
                        <a:t>) – October 2020 </a:t>
                      </a:r>
                      <a:endParaRPr lang="en-NZ" sz="1600" dirty="0">
                        <a:solidFill>
                          <a:srgbClr val="0070C0"/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Segoe UI"/>
                        </a:rPr>
                        <a:t>NOT present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Segoe UI"/>
                        </a:rPr>
                        <a:t>in tissue </a:t>
                      </a:r>
                      <a:r>
                        <a:rPr lang="en-US" sz="1600" dirty="0">
                          <a:solidFill>
                            <a:srgbClr val="0F4C81"/>
                          </a:solidFill>
                          <a:latin typeface="Segoe UI"/>
                        </a:rPr>
                        <a:t>Jan 2020</a:t>
                      </a:r>
                    </a:p>
                    <a:p>
                      <a:r>
                        <a:rPr lang="en-US" sz="1600" dirty="0">
                          <a:solidFill>
                            <a:srgbClr val="0F4C81"/>
                          </a:solidFill>
                          <a:latin typeface="Segoe UI"/>
                        </a:rPr>
                        <a:t>Blood (</a:t>
                      </a:r>
                      <a:r>
                        <a:rPr lang="en-US" sz="1600" dirty="0" err="1">
                          <a:solidFill>
                            <a:srgbClr val="0F4C81"/>
                          </a:solidFill>
                          <a:latin typeface="Segoe UI"/>
                        </a:rPr>
                        <a:t>ctDNA</a:t>
                      </a:r>
                      <a:r>
                        <a:rPr lang="en-US" sz="1600" dirty="0">
                          <a:solidFill>
                            <a:srgbClr val="0F4C81"/>
                          </a:solidFill>
                          <a:latin typeface="Segoe UI"/>
                        </a:rPr>
                        <a:t>) – October 2020</a:t>
                      </a:r>
                      <a:endParaRPr lang="en-NZ" sz="1600" dirty="0">
                        <a:solidFill>
                          <a:srgbClr val="0F4C81"/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Genomic location (GRCh37)</a:t>
                      </a:r>
                      <a:endParaRPr lang="en-NZ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i="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Chr7:g.140453136A&gt;C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Intron 1- Intron 10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35822"/>
                  </a:ext>
                </a:extLst>
              </a:tr>
              <a:tr h="3591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Variant type</a:t>
                      </a:r>
                      <a:endParaRPr lang="en-NZ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Substitution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Deletion of 9 exons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3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Translational impact </a:t>
                      </a:r>
                      <a:endParaRPr lang="en-NZ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Missense change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Truncated protein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42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Gene Function</a:t>
                      </a:r>
                      <a:endParaRPr lang="en-NZ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Oncogene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Oncogene 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77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/>
                        </a:rPr>
                        <a:t>Variant Allele Frequency (VAF)</a:t>
                      </a:r>
                      <a:endParaRPr lang="en-NZ" dirty="0"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  <a:latin typeface="Segoe UI"/>
                        </a:rPr>
                        <a:t>Not available in tissue test; </a:t>
                      </a:r>
                    </a:p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  <a:latin typeface="Segoe UI"/>
                        </a:rPr>
                        <a:t>16.7% in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Segoe UI"/>
                        </a:rPr>
                        <a:t>ctDNA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Segoe UI"/>
                        </a:rPr>
                        <a:t> test</a:t>
                      </a:r>
                      <a:endParaRPr lang="en-NZ" sz="1600" dirty="0">
                        <a:solidFill>
                          <a:srgbClr val="0070C0"/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F4C81"/>
                          </a:solidFill>
                          <a:latin typeface="Segoe UI"/>
                        </a:rPr>
                        <a:t>11.7%</a:t>
                      </a:r>
                      <a:endParaRPr lang="en-NZ" sz="1600" dirty="0">
                        <a:solidFill>
                          <a:srgbClr val="0F4C81"/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12692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Read depth</a:t>
                      </a:r>
                      <a:endParaRPr lang="en-NZ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Not available</a:t>
                      </a:r>
                      <a:endParaRPr lang="en-NZ" sz="160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goe UI"/>
                        </a:rPr>
                        <a:t>Not available</a:t>
                      </a:r>
                      <a:endParaRPr lang="en-NZ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6536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53CD35-0E54-1C8A-BC57-3F15C74FA12B}"/>
              </a:ext>
            </a:extLst>
          </p:cNvPr>
          <p:cNvSpPr txBox="1"/>
          <p:nvPr/>
        </p:nvSpPr>
        <p:spPr>
          <a:xfrm>
            <a:off x="1037022" y="5810469"/>
            <a:ext cx="111514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400" b="1" dirty="0">
                <a:solidFill>
                  <a:srgbClr val="0070C0"/>
                </a:solidFill>
                <a:latin typeface="Segoe UI Semibold"/>
                <a:cs typeface="Segoe UI Semibold"/>
              </a:rPr>
              <a:t>Exon 2-10 deletion drives acquired resistance to BRAF inhibitors</a:t>
            </a:r>
            <a:endParaRPr lang="en-US" sz="2400" b="1" dirty="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88AB9-967A-ED21-6B9A-693DF6492466}"/>
              </a:ext>
            </a:extLst>
          </p:cNvPr>
          <p:cNvSpPr txBox="1"/>
          <p:nvPr/>
        </p:nvSpPr>
        <p:spPr>
          <a:xfrm>
            <a:off x="49131" y="262829"/>
            <a:ext cx="12140341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So: what are the difference in the results from the two tests?</a:t>
            </a:r>
            <a:endParaRPr lang="en-US" sz="2800">
              <a:latin typeface="Segoe UI Semibold"/>
              <a:cs typeface="Segoe UI Semi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CAD94-D62D-CDA8-F7AA-2D3E91B3DF6E}"/>
              </a:ext>
            </a:extLst>
          </p:cNvPr>
          <p:cNvSpPr/>
          <p:nvPr/>
        </p:nvSpPr>
        <p:spPr>
          <a:xfrm>
            <a:off x="96158" y="1709912"/>
            <a:ext cx="12014388" cy="98836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B7F22-BE90-4AB2-60B7-385ADF6AD439}"/>
              </a:ext>
            </a:extLst>
          </p:cNvPr>
          <p:cNvSpPr/>
          <p:nvPr/>
        </p:nvSpPr>
        <p:spPr>
          <a:xfrm>
            <a:off x="50801" y="4146549"/>
            <a:ext cx="12064998" cy="5926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D086D076-B896-0F62-517B-3252DCD632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90" t="455" r="27445" b="6818"/>
          <a:stretch/>
        </p:blipFill>
        <p:spPr>
          <a:xfrm>
            <a:off x="10739482" y="1751790"/>
            <a:ext cx="1112923" cy="87727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F94CA6D-08F9-9788-BEB6-294C6951C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998" y="1753601"/>
            <a:ext cx="470059" cy="63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20BAD4-6424-9609-C2ED-8FE8F671AE4C}"/>
              </a:ext>
            </a:extLst>
          </p:cNvPr>
          <p:cNvSpPr/>
          <p:nvPr/>
        </p:nvSpPr>
        <p:spPr>
          <a:xfrm>
            <a:off x="422274" y="473694"/>
            <a:ext cx="10582483" cy="508000"/>
          </a:xfrm>
          <a:prstGeom prst="rect">
            <a:avLst/>
          </a:prstGeom>
          <a:solidFill>
            <a:srgbClr val="BEF3F7"/>
          </a:solidFill>
          <a:ln>
            <a:solidFill>
              <a:srgbClr val="BEF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75305-E2B9-E337-C988-BA3514ED3EA5}"/>
              </a:ext>
            </a:extLst>
          </p:cNvPr>
          <p:cNvSpPr/>
          <p:nvPr/>
        </p:nvSpPr>
        <p:spPr>
          <a:xfrm>
            <a:off x="420461" y="4789881"/>
            <a:ext cx="10578622" cy="1287234"/>
          </a:xfrm>
          <a:prstGeom prst="rect">
            <a:avLst/>
          </a:prstGeom>
          <a:solidFill>
            <a:srgbClr val="BEF3F7"/>
          </a:solidFill>
          <a:ln>
            <a:solidFill>
              <a:srgbClr val="BEF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EB7489-CFA2-4CC6-B03A-C6108668B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80200"/>
              </p:ext>
            </p:extLst>
          </p:nvPr>
        </p:nvGraphicFramePr>
        <p:xfrm>
          <a:off x="424832" y="479879"/>
          <a:ext cx="10572834" cy="5577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2834">
                  <a:extLst>
                    <a:ext uri="{9D8B030D-6E8A-4147-A177-3AD203B41FA5}">
                      <a16:colId xmlns:a16="http://schemas.microsoft.com/office/drawing/2014/main" val="755232104"/>
                    </a:ext>
                  </a:extLst>
                </a:gridCol>
              </a:tblGrid>
              <a:tr h="521574">
                <a:tc>
                  <a:txBody>
                    <a:bodyPr/>
                    <a:lstStyle/>
                    <a:p>
                      <a:r>
                        <a:rPr lang="en-NZ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Session 3: </a:t>
                      </a:r>
                      <a:r>
                        <a:rPr lang="en-NZ" sz="2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The utility of genomic testing in cancer care</a:t>
                      </a:r>
                      <a:endParaRPr lang="en-NZ" sz="24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073370"/>
                  </a:ext>
                </a:extLst>
              </a:tr>
              <a:tr h="842464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Introduction: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Case overview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28705"/>
                  </a:ext>
                </a:extLst>
              </a:tr>
              <a:tr h="967472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Selection of tissue for genomics: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formalin fixed paraffin embedded (FFPE) tissue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blood plasma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Outline of genomic tests available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525962"/>
                  </a:ext>
                </a:extLst>
              </a:tr>
              <a:tr h="134371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Large Scale Genomic tests: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What does a VAF tell us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How does a plasma test vary from a tumour tissue genomic analysis</a:t>
                      </a:r>
                    </a:p>
                    <a:p>
                      <a:pPr marL="0" marR="0" lvl="1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What do the test results mean: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>
                          <a:solidFill>
                            <a:schemeClr val="tx1"/>
                          </a:solidFill>
                          <a:effectLst/>
                        </a:rPr>
                        <a:t>Can the identification of a variant lead to a treatment option?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346559"/>
                  </a:ext>
                </a:extLst>
              </a:tr>
              <a:tr h="1273612"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Pros and Cons of the different tests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Which test should be chosen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401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004281-1E12-F53D-3565-E471D432C4A6}"/>
              </a:ext>
            </a:extLst>
          </p:cNvPr>
          <p:cNvSpPr txBox="1"/>
          <p:nvPr/>
        </p:nvSpPr>
        <p:spPr>
          <a:xfrm>
            <a:off x="398047" y="220718"/>
            <a:ext cx="10987315" cy="461665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Pros and cons of </a:t>
            </a:r>
            <a:r>
              <a:rPr lang="en-US" sz="2400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400" dirty="0">
                <a:solidFill>
                  <a:srgbClr val="0070C0"/>
                </a:solidFill>
                <a:latin typeface="Segoe UI Semibold"/>
                <a:cs typeface="Segoe UI Semibold"/>
              </a:rPr>
              <a:t> and plasma genomic testing?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7E17B-0462-8A53-AD2E-3F011B3C5AC3}"/>
              </a:ext>
            </a:extLst>
          </p:cNvPr>
          <p:cNvSpPr txBox="1"/>
          <p:nvPr/>
        </p:nvSpPr>
        <p:spPr>
          <a:xfrm>
            <a:off x="1826940" y="5488042"/>
            <a:ext cx="8795406" cy="1015663"/>
          </a:xfrm>
          <a:prstGeom prst="rect">
            <a:avLst/>
          </a:prstGeom>
          <a:solidFill>
            <a:srgbClr val="BEF3F7">
              <a:alpha val="3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dirty="0">
              <a:latin typeface="Segoe UI Semibold"/>
              <a:cs typeface="Segoe UI Semibold"/>
            </a:endParaRPr>
          </a:p>
          <a:p>
            <a:pPr algn="ctr"/>
            <a:r>
              <a:rPr lang="en-US" sz="2000" dirty="0">
                <a:latin typeface="Segoe UI Semibold"/>
                <a:cs typeface="Segoe UI Semibold"/>
              </a:rPr>
              <a:t>Indicated drugs or clinical trials might not be available/funded</a:t>
            </a:r>
            <a:endParaRPr lang="en-US">
              <a:latin typeface="Segoe UI Semibold"/>
              <a:cs typeface="Segoe UI Semibold"/>
            </a:endParaRPr>
          </a:p>
          <a:p>
            <a:endParaRPr lang="en-US" sz="2000" dirty="0">
              <a:latin typeface="Segoe UI Semibold"/>
              <a:cs typeface="Segoe UI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BF591-B515-EA44-5CB8-DA32B6507331}"/>
              </a:ext>
            </a:extLst>
          </p:cNvPr>
          <p:cNvSpPr txBox="1"/>
          <p:nvPr/>
        </p:nvSpPr>
        <p:spPr>
          <a:xfrm>
            <a:off x="5998232" y="47807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633B40-55DE-7598-FE36-D5FBB9C0A4B9}"/>
              </a:ext>
            </a:extLst>
          </p:cNvPr>
          <p:cNvSpPr/>
          <p:nvPr/>
        </p:nvSpPr>
        <p:spPr>
          <a:xfrm>
            <a:off x="398956" y="928852"/>
            <a:ext cx="6647791" cy="4177862"/>
          </a:xfrm>
          <a:prstGeom prst="ellipse">
            <a:avLst/>
          </a:prstGeom>
          <a:solidFill>
            <a:srgbClr val="95FCE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CA1EEB-28DD-49D4-E951-CEEAEA276A3D}"/>
              </a:ext>
            </a:extLst>
          </p:cNvPr>
          <p:cNvSpPr/>
          <p:nvPr/>
        </p:nvSpPr>
        <p:spPr>
          <a:xfrm>
            <a:off x="4699438" y="928851"/>
            <a:ext cx="6971859" cy="4177862"/>
          </a:xfrm>
          <a:prstGeom prst="ellipse">
            <a:avLst/>
          </a:prstGeom>
          <a:solidFill>
            <a:srgbClr val="BEF3F7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4477BCD5-672B-8D80-9A60-81A6C1E746A8}"/>
              </a:ext>
            </a:extLst>
          </p:cNvPr>
          <p:cNvSpPr txBox="1"/>
          <p:nvPr/>
        </p:nvSpPr>
        <p:spPr>
          <a:xfrm>
            <a:off x="7619359" y="4356774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Semibold"/>
                <a:cs typeface="Segoe UI Semibold"/>
              </a:rPr>
              <a:t>CHIP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9DC01BBD-4574-1FEE-8AE8-9CEE7F622AFA}"/>
              </a:ext>
            </a:extLst>
          </p:cNvPr>
          <p:cNvSpPr txBox="1"/>
          <p:nvPr/>
        </p:nvSpPr>
        <p:spPr>
          <a:xfrm>
            <a:off x="8246461" y="3666953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Semibold"/>
                <a:cs typeface="Segoe UI Semibold"/>
              </a:rPr>
              <a:t>Issues with sensitivity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39368549-4D5F-45B2-C695-1D6FD85DD04F}"/>
              </a:ext>
            </a:extLst>
          </p:cNvPr>
          <p:cNvSpPr txBox="1"/>
          <p:nvPr/>
        </p:nvSpPr>
        <p:spPr>
          <a:xfrm>
            <a:off x="794516" y="3089275"/>
            <a:ext cx="283954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Segoe UI Semibold"/>
                <a:cs typeface="Segoe UI Semibold"/>
              </a:rPr>
              <a:t>Tumour</a:t>
            </a:r>
            <a:r>
              <a:rPr lang="en-US" dirty="0">
                <a:latin typeface="Segoe UI Semibold"/>
                <a:cs typeface="Segoe UI Semibold"/>
              </a:rPr>
              <a:t> </a:t>
            </a:r>
            <a:r>
              <a:rPr lang="en-US" dirty="0">
                <a:latin typeface="Segoe UI Semibold"/>
                <a:ea typeface="+mn-lt"/>
                <a:cs typeface="+mn-lt"/>
              </a:rPr>
              <a:t>heterogeneity</a:t>
            </a:r>
            <a:endParaRPr lang="en-US" dirty="0">
              <a:latin typeface="Segoe UI Semibold"/>
              <a:cs typeface="Segoe UI Semibold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28C800-00D4-E28C-C2C8-90F06758C052}"/>
              </a:ext>
            </a:extLst>
          </p:cNvPr>
          <p:cNvGrpSpPr/>
          <p:nvPr/>
        </p:nvGrpSpPr>
        <p:grpSpPr>
          <a:xfrm>
            <a:off x="4702504" y="2508468"/>
            <a:ext cx="2913993" cy="881712"/>
            <a:chOff x="4702504" y="2508468"/>
            <a:chExt cx="2913993" cy="881712"/>
          </a:xfrm>
        </p:grpSpPr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F4094826-317F-7F9A-32FE-3B415804E8D1}"/>
                </a:ext>
              </a:extLst>
            </p:cNvPr>
            <p:cNvSpPr txBox="1"/>
            <p:nvPr/>
          </p:nvSpPr>
          <p:spPr>
            <a:xfrm>
              <a:off x="4873297" y="2508468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Segoe UI Semibold"/>
                  <a:cs typeface="Segoe UI Semibold"/>
                </a:rPr>
                <a:t>Cost of the test</a:t>
              </a: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64742D70-EBB7-4560-71D0-8D42082A4D64}"/>
                </a:ext>
              </a:extLst>
            </p:cNvPr>
            <p:cNvSpPr txBox="1"/>
            <p:nvPr/>
          </p:nvSpPr>
          <p:spPr>
            <a:xfrm>
              <a:off x="4702504" y="3020848"/>
              <a:ext cx="2349062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Segoe UI Semibold"/>
                  <a:cs typeface="Segoe UI Semibold"/>
                </a:rPr>
                <a:t>Offshore providers?</a:t>
              </a:r>
            </a:p>
          </p:txBody>
        </p:sp>
      </p:grpSp>
      <p:sp>
        <p:nvSpPr>
          <p:cNvPr id="29" name="TextBox 1">
            <a:extLst>
              <a:ext uri="{FF2B5EF4-FFF2-40B4-BE49-F238E27FC236}">
                <a16:creationId xmlns:a16="http://schemas.microsoft.com/office/drawing/2014/main" id="{E93EA423-BD33-EAA9-3A86-3F1791BCBFF6}"/>
              </a:ext>
            </a:extLst>
          </p:cNvPr>
          <p:cNvSpPr txBox="1"/>
          <p:nvPr/>
        </p:nvSpPr>
        <p:spPr>
          <a:xfrm>
            <a:off x="1836791" y="4035205"/>
            <a:ext cx="225271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Semibold"/>
                <a:cs typeface="Segoe UI Semibold"/>
              </a:rPr>
              <a:t>Difficult to re-test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9C94A-D673-6D0D-CA50-08CFA8FFB488}"/>
              </a:ext>
            </a:extLst>
          </p:cNvPr>
          <p:cNvSpPr txBox="1"/>
          <p:nvPr/>
        </p:nvSpPr>
        <p:spPr>
          <a:xfrm>
            <a:off x="7808686" y="2946399"/>
            <a:ext cx="38680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Segoe UI Semibold"/>
                <a:ea typeface="+mn-lt"/>
                <a:cs typeface="+mn-lt"/>
              </a:rPr>
              <a:t>tumour</a:t>
            </a:r>
            <a:r>
              <a:rPr lang="en-US" dirty="0">
                <a:latin typeface="Segoe UI Semibold"/>
                <a:ea typeface="+mn-lt"/>
                <a:cs typeface="+mn-lt"/>
              </a:rPr>
              <a:t> </a:t>
            </a:r>
            <a:r>
              <a:rPr lang="en-US" dirty="0">
                <a:latin typeface="Segoe UI Semibold"/>
                <a:cs typeface="Segoe UI Semibold"/>
              </a:rPr>
              <a:t>heterogeneity</a:t>
            </a:r>
            <a:r>
              <a:rPr lang="en-US" dirty="0">
                <a:latin typeface="Segoe UI Semibold"/>
                <a:ea typeface="+mn-lt"/>
                <a:cs typeface="+mn-lt"/>
              </a:rPr>
              <a:t>/evolution</a:t>
            </a:r>
          </a:p>
          <a:p>
            <a:pPr algn="l"/>
            <a:endParaRPr lang="en-US" dirty="0">
              <a:latin typeface="Segoe UI Semibold"/>
              <a:cs typeface="Segoe UI Semi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EC976A-776C-19DB-159B-CA5C6C5BF758}"/>
              </a:ext>
            </a:extLst>
          </p:cNvPr>
          <p:cNvGrpSpPr/>
          <p:nvPr/>
        </p:nvGrpSpPr>
        <p:grpSpPr>
          <a:xfrm>
            <a:off x="6877378" y="1480922"/>
            <a:ext cx="4441825" cy="1212947"/>
            <a:chOff x="6877378" y="1480922"/>
            <a:chExt cx="4441825" cy="1212947"/>
          </a:xfrm>
        </p:grpSpPr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5A6429EA-9F8B-3AB1-76EE-47C2120CB26F}"/>
                </a:ext>
              </a:extLst>
            </p:cNvPr>
            <p:cNvSpPr txBox="1"/>
            <p:nvPr/>
          </p:nvSpPr>
          <p:spPr>
            <a:xfrm>
              <a:off x="6877378" y="1569654"/>
              <a:ext cx="3268717" cy="4001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latin typeface="Segoe UI Semibold"/>
                  <a:cs typeface="Segoe UI Semibold"/>
                </a:rPr>
                <a:t>Plasma genomic testing</a:t>
              </a:r>
            </a:p>
          </p:txBody>
        </p:sp>
        <p:sp>
          <p:nvSpPr>
            <p:cNvPr id="24" name="TextBox 1">
              <a:extLst>
                <a:ext uri="{FF2B5EF4-FFF2-40B4-BE49-F238E27FC236}">
                  <a16:creationId xmlns:a16="http://schemas.microsoft.com/office/drawing/2014/main" id="{8A5594F5-415A-3624-7644-C56DC930F7E4}"/>
                </a:ext>
              </a:extLst>
            </p:cNvPr>
            <p:cNvSpPr txBox="1"/>
            <p:nvPr/>
          </p:nvSpPr>
          <p:spPr>
            <a:xfrm>
              <a:off x="8131503" y="2324537"/>
              <a:ext cx="31877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Segoe UI Semibold"/>
                  <a:cs typeface="Segoe UI Semibold"/>
                </a:rPr>
                <a:t>Ease of sampling/re-testing</a:t>
              </a:r>
            </a:p>
          </p:txBody>
        </p:sp>
        <p:pic>
          <p:nvPicPr>
            <p:cNvPr id="6" name="Picture 6" descr="Diagram, arrow&#10;&#10;Description automatically generated">
              <a:extLst>
                <a:ext uri="{FF2B5EF4-FFF2-40B4-BE49-F238E27FC236}">
                  <a16:creationId xmlns:a16="http://schemas.microsoft.com/office/drawing/2014/main" id="{9E1E8FFD-A515-80E6-85AE-759D87C4A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990" t="455" r="27445" b="6818"/>
            <a:stretch/>
          </p:blipFill>
          <p:spPr>
            <a:xfrm>
              <a:off x="9843831" y="1480922"/>
              <a:ext cx="981219" cy="77378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6F7005-6982-BB7B-7582-9A3FD210CE61}"/>
              </a:ext>
            </a:extLst>
          </p:cNvPr>
          <p:cNvGrpSpPr/>
          <p:nvPr/>
        </p:nvGrpSpPr>
        <p:grpSpPr>
          <a:xfrm>
            <a:off x="1095046" y="1567724"/>
            <a:ext cx="4473027" cy="1122862"/>
            <a:chOff x="1095046" y="1567724"/>
            <a:chExt cx="4473027" cy="1122862"/>
          </a:xfrm>
        </p:grpSpPr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08C7A7D2-E885-369C-4C56-B636945041FE}"/>
                </a:ext>
              </a:extLst>
            </p:cNvPr>
            <p:cNvSpPr txBox="1"/>
            <p:nvPr/>
          </p:nvSpPr>
          <p:spPr>
            <a:xfrm>
              <a:off x="2124184" y="1572392"/>
              <a:ext cx="34438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latin typeface="Segoe UI Semibold"/>
                  <a:cs typeface="Segoe UI Semibold"/>
                </a:rPr>
                <a:t>Tumour</a:t>
              </a:r>
              <a:r>
                <a:rPr lang="en-US" sz="2000" b="1" dirty="0">
                  <a:latin typeface="Segoe UI Semibold"/>
                  <a:cs typeface="Segoe UI Semibold"/>
                </a:rPr>
                <a:t> genomic testing</a:t>
              </a:r>
            </a:p>
          </p:txBody>
        </p:sp>
        <p:sp>
          <p:nvSpPr>
            <p:cNvPr id="25" name="TextBox 1">
              <a:extLst>
                <a:ext uri="{FF2B5EF4-FFF2-40B4-BE49-F238E27FC236}">
                  <a16:creationId xmlns:a16="http://schemas.microsoft.com/office/drawing/2014/main" id="{1C8CA29C-131D-9215-5785-DA3B2F686845}"/>
                </a:ext>
              </a:extLst>
            </p:cNvPr>
            <p:cNvSpPr txBox="1"/>
            <p:nvPr/>
          </p:nvSpPr>
          <p:spPr>
            <a:xfrm>
              <a:off x="1095046" y="2321254"/>
              <a:ext cx="275195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Segoe UI Semibold"/>
                  <a:cs typeface="Segoe UI Semibold"/>
                </a:rPr>
                <a:t>Tumour</a:t>
              </a:r>
              <a:r>
                <a:rPr lang="en-US" dirty="0">
                  <a:latin typeface="Segoe UI Semibold"/>
                  <a:cs typeface="Segoe UI Semibold"/>
                </a:rPr>
                <a:t> tissue required</a:t>
              </a:r>
            </a:p>
          </p:txBody>
        </p: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031EBD8-5766-FD95-BD8A-7E73025E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895" y="1567724"/>
              <a:ext cx="539155" cy="751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4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3" grpId="0"/>
      <p:bldP spid="26" grpId="0"/>
      <p:bldP spid="2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199" y="174791"/>
            <a:ext cx="51816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egoe UI Semibold"/>
                <a:cs typeface="Segoe UI Semibold"/>
              </a:rPr>
              <a:t>Current Clinical Scenario</a:t>
            </a:r>
            <a:endParaRPr lang="en-NZ" sz="3200" dirty="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pic>
        <p:nvPicPr>
          <p:cNvPr id="2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B52989-9205-4FA3-AADA-E73904B08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7" t="19203" r="21154" b="5548"/>
          <a:stretch/>
        </p:blipFill>
        <p:spPr>
          <a:xfrm>
            <a:off x="7331959" y="1758987"/>
            <a:ext cx="3820019" cy="4354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17907-33F0-B385-5E41-AB3994DCD272}"/>
              </a:ext>
            </a:extLst>
          </p:cNvPr>
          <p:cNvSpPr txBox="1"/>
          <p:nvPr/>
        </p:nvSpPr>
        <p:spPr>
          <a:xfrm>
            <a:off x="330199" y="1762126"/>
            <a:ext cx="6623957" cy="3046988"/>
          </a:xfrm>
          <a:prstGeom prst="rect">
            <a:avLst/>
          </a:prstGeom>
          <a:solidFill>
            <a:srgbClr val="B2F3F7"/>
          </a:solidFill>
          <a:ln>
            <a:solidFill>
              <a:srgbClr val="AEE4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B3860"/>
                </a:solidFill>
                <a:latin typeface="Segoe UI Semibold"/>
                <a:cs typeface="Segoe UI Semibold"/>
              </a:rPr>
              <a:t>Male, 41 years presented to the clinic in 2018 with a  four week history of left iliac fossa pain.</a:t>
            </a:r>
            <a:endParaRPr lang="en-US">
              <a:latin typeface="Segoe UI Semibold"/>
              <a:cs typeface="Segoe UI Semibold"/>
            </a:endParaRPr>
          </a:p>
          <a:p>
            <a:endParaRPr lang="en-US" sz="2400" dirty="0">
              <a:solidFill>
                <a:srgbClr val="0B3860"/>
              </a:solidFill>
              <a:latin typeface="Segoe UI Semibold"/>
              <a:cs typeface="Segoe UI Semibold"/>
            </a:endParaRPr>
          </a:p>
          <a:p>
            <a:r>
              <a:rPr lang="en-US" sz="2400" dirty="0">
                <a:solidFill>
                  <a:srgbClr val="0B3860"/>
                </a:solidFill>
                <a:latin typeface="Segoe UI Semibold"/>
                <a:cs typeface="Segoe UI Semibold"/>
              </a:rPr>
              <a:t>Diagnosed as colorectal cancer with multiple liver metastasis</a:t>
            </a:r>
            <a:endParaRPr lang="en-US">
              <a:latin typeface="Segoe UI Semibold"/>
              <a:cs typeface="Segoe UI Semibold"/>
            </a:endParaRPr>
          </a:p>
          <a:p>
            <a:endParaRPr lang="en-US" sz="2400" dirty="0">
              <a:solidFill>
                <a:srgbClr val="0B3860"/>
              </a:solidFill>
              <a:latin typeface="Segoe UI Semibold"/>
              <a:cs typeface="Segoe UI Semibold"/>
            </a:endParaRPr>
          </a:p>
          <a:p>
            <a:r>
              <a:rPr lang="en-US" sz="2400" dirty="0">
                <a:solidFill>
                  <a:srgbClr val="0B3860"/>
                </a:solidFill>
                <a:latin typeface="Segoe UI Semibold"/>
                <a:cs typeface="Segoe UI Semibold"/>
              </a:rPr>
              <a:t>Nov 2018 – commenced treatment </a:t>
            </a:r>
          </a:p>
        </p:txBody>
      </p:sp>
    </p:spTree>
    <p:extLst>
      <p:ext uri="{BB962C8B-B14F-4D97-AF65-F5344CB8AC3E}">
        <p14:creationId xmlns:p14="http://schemas.microsoft.com/office/powerpoint/2010/main" val="385616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rrow: Notched Right 76">
            <a:extLst>
              <a:ext uri="{FF2B5EF4-FFF2-40B4-BE49-F238E27FC236}">
                <a16:creationId xmlns:a16="http://schemas.microsoft.com/office/drawing/2014/main" id="{649C27BC-D8BE-41C6-B74A-21979A0B5EE2}"/>
              </a:ext>
            </a:extLst>
          </p:cNvPr>
          <p:cNvSpPr/>
          <p:nvPr/>
        </p:nvSpPr>
        <p:spPr>
          <a:xfrm>
            <a:off x="556530" y="808919"/>
            <a:ext cx="10439426" cy="1463040"/>
          </a:xfrm>
          <a:prstGeom prst="notched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E9CC1A-61A1-428B-89D3-19E38D373AB0}"/>
              </a:ext>
            </a:extLst>
          </p:cNvPr>
          <p:cNvSpPr/>
          <p:nvPr/>
        </p:nvSpPr>
        <p:spPr>
          <a:xfrm>
            <a:off x="3048325" y="1353741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35AEBA-3C23-41D7-ABF3-00E4FABC9486}"/>
              </a:ext>
            </a:extLst>
          </p:cNvPr>
          <p:cNvSpPr/>
          <p:nvPr/>
        </p:nvSpPr>
        <p:spPr>
          <a:xfrm>
            <a:off x="6606744" y="1365471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9E357B57-D7A1-4923-A626-A7E9D31951CF}"/>
              </a:ext>
            </a:extLst>
          </p:cNvPr>
          <p:cNvSpPr/>
          <p:nvPr/>
        </p:nvSpPr>
        <p:spPr>
          <a:xfrm>
            <a:off x="9506512" y="971620"/>
            <a:ext cx="1724378" cy="559929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2021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5C26920-54CE-4CF3-8B4A-838B9CB95841}"/>
              </a:ext>
            </a:extLst>
          </p:cNvPr>
          <p:cNvSpPr/>
          <p:nvPr/>
        </p:nvSpPr>
        <p:spPr>
          <a:xfrm>
            <a:off x="10250282" y="1352997"/>
            <a:ext cx="71999" cy="365760"/>
          </a:xfrm>
          <a:prstGeom prst="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A5961F-540E-439F-8C3A-8F845BDDEBB9}"/>
              </a:ext>
            </a:extLst>
          </p:cNvPr>
          <p:cNvCxnSpPr>
            <a:cxnSpLocks/>
            <a:stCxn id="77" idx="1"/>
          </p:cNvCxnSpPr>
          <p:nvPr/>
        </p:nvCxnSpPr>
        <p:spPr>
          <a:xfrm>
            <a:off x="922290" y="1540439"/>
            <a:ext cx="10044000" cy="1"/>
          </a:xfrm>
          <a:prstGeom prst="line">
            <a:avLst/>
          </a:prstGeom>
          <a:ln w="76200">
            <a:solidFill>
              <a:srgbClr val="0F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8DA726F-CB2A-48DD-92DF-FFAC65EE69E1}"/>
              </a:ext>
            </a:extLst>
          </p:cNvPr>
          <p:cNvGrpSpPr/>
          <p:nvPr/>
        </p:nvGrpSpPr>
        <p:grpSpPr>
          <a:xfrm>
            <a:off x="523498" y="1574678"/>
            <a:ext cx="1955291" cy="1351130"/>
            <a:chOff x="268848" y="1574678"/>
            <a:chExt cx="1955291" cy="1351130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6060E74-0E23-41DC-97CE-28730E82B80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134" y="1574678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38C003A-8695-49B0-8981-E8E5FC1E6716}"/>
                </a:ext>
              </a:extLst>
            </p:cNvPr>
            <p:cNvSpPr/>
            <p:nvPr/>
          </p:nvSpPr>
          <p:spPr>
            <a:xfrm>
              <a:off x="268848" y="2421808"/>
              <a:ext cx="195529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  <a:latin typeface="Segoe UI"/>
                <a:ea typeface="+mn-lt"/>
                <a:cs typeface="+mn-lt"/>
              </a:endParaRP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Colorectal cancer,</a:t>
              </a:r>
              <a:endParaRPr lang="en-US">
                <a:latin typeface="Segoe UI"/>
                <a:cs typeface="Segoe UI Semibold"/>
              </a:endParaRP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liver </a:t>
              </a:r>
              <a:r>
                <a:rPr lang="en-US" sz="1400" dirty="0" err="1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mets</a:t>
              </a:r>
              <a:r>
                <a:rPr lang="en-US" sz="1400" dirty="0">
                  <a:solidFill>
                    <a:srgbClr val="0070C0"/>
                  </a:solidFill>
                  <a:latin typeface="Segoe UI"/>
                  <a:ea typeface="+mn-lt"/>
                  <a:cs typeface="+mn-lt"/>
                </a:rPr>
                <a:t>. </a:t>
              </a:r>
            </a:p>
            <a:p>
              <a:pPr algn="ctr"/>
              <a:endParaRPr lang="en-NZ" dirty="0">
                <a:latin typeface="Segoe UI"/>
                <a:cs typeface="Segoe UI Semibold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117D1D-4F22-4FB4-9200-C7986EF842D6}"/>
              </a:ext>
            </a:extLst>
          </p:cNvPr>
          <p:cNvGrpSpPr/>
          <p:nvPr/>
        </p:nvGrpSpPr>
        <p:grpSpPr>
          <a:xfrm>
            <a:off x="2077473" y="394043"/>
            <a:ext cx="1487552" cy="1118108"/>
            <a:chOff x="1822823" y="394043"/>
            <a:chExt cx="1487552" cy="1118108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AD027D-F3DF-4629-B875-891FF6602087}"/>
                </a:ext>
              </a:extLst>
            </p:cNvPr>
            <p:cNvSpPr/>
            <p:nvPr/>
          </p:nvSpPr>
          <p:spPr>
            <a:xfrm>
              <a:off x="1822823" y="394043"/>
              <a:ext cx="1487552" cy="535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>
                  <a:alpha val="67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dirty="0">
                <a:solidFill>
                  <a:srgbClr val="C0000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Folfoxiri</a:t>
              </a:r>
              <a:r>
                <a:rPr lang="en-NZ" sz="1400" dirty="0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+</a:t>
              </a:r>
              <a:endParaRPr lang="en-US" sz="1400" dirty="0">
                <a:solidFill>
                  <a:srgbClr val="C0000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r>
                <a:rPr lang="en-NZ" sz="1400" dirty="0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bevacizumab</a:t>
              </a:r>
              <a:endParaRPr lang="en-US" sz="1400" dirty="0">
                <a:solidFill>
                  <a:srgbClr val="C0000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endParaRPr lang="en-NZ" dirty="0">
                <a:latin typeface="Segoe UI Semibold"/>
                <a:cs typeface="Segoe UI Semibold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E435DF8-613C-42B7-95F0-72D990C1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92" y="936151"/>
              <a:ext cx="0" cy="576000"/>
            </a:xfrm>
            <a:prstGeom prst="straightConnector1">
              <a:avLst/>
            </a:prstGeom>
            <a:ln w="57150">
              <a:solidFill>
                <a:srgbClr val="5EB59A">
                  <a:alpha val="67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2FBD8-D68B-4EF4-A979-CD90032C1181}"/>
              </a:ext>
            </a:extLst>
          </p:cNvPr>
          <p:cNvGrpSpPr/>
          <p:nvPr/>
        </p:nvGrpSpPr>
        <p:grpSpPr>
          <a:xfrm>
            <a:off x="4360914" y="1568033"/>
            <a:ext cx="1150321" cy="1319336"/>
            <a:chOff x="3689574" y="1568033"/>
            <a:chExt cx="1150321" cy="1319336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05843C-7D81-4806-BD44-14FDBE4FEF1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780" y="1568033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8AEA580-D525-4BE9-9A7F-8BE2211C0ACD}"/>
                </a:ext>
              </a:extLst>
            </p:cNvPr>
            <p:cNvSpPr/>
            <p:nvPr/>
          </p:nvSpPr>
          <p:spPr>
            <a:xfrm>
              <a:off x="3689574" y="2383369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Lesions sig. reduced</a:t>
              </a:r>
              <a:endParaRPr lang="en-US" sz="1200" dirty="0">
                <a:solidFill>
                  <a:srgbClr val="0070C0"/>
                </a:solidFill>
                <a:latin typeface="Segoe UI Semibold"/>
                <a:cs typeface="Segoe UI Semibold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58DA36-9BB7-4192-A6D1-1DEFA3B2A652}"/>
              </a:ext>
            </a:extLst>
          </p:cNvPr>
          <p:cNvGrpSpPr/>
          <p:nvPr/>
        </p:nvGrpSpPr>
        <p:grpSpPr>
          <a:xfrm>
            <a:off x="3635822" y="428514"/>
            <a:ext cx="2304888" cy="1093803"/>
            <a:chOff x="3381172" y="380889"/>
            <a:chExt cx="2304888" cy="109380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E0885E-6477-4E57-B535-2600750A80B8}"/>
                </a:ext>
              </a:extLst>
            </p:cNvPr>
            <p:cNvSpPr/>
            <p:nvPr/>
          </p:nvSpPr>
          <p:spPr>
            <a:xfrm>
              <a:off x="3381172" y="380889"/>
              <a:ext cx="2304888" cy="5087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>
                  <a:alpha val="69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400" dirty="0" err="1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Encorafenib</a:t>
              </a:r>
              <a:r>
                <a:rPr lang="en-NZ" sz="1400" dirty="0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, </a:t>
              </a:r>
              <a:r>
                <a:rPr lang="en-NZ" sz="1400" dirty="0" err="1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binemetinib</a:t>
              </a:r>
              <a:r>
                <a:rPr lang="en-NZ" sz="1400" dirty="0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,  cetuximab</a:t>
              </a:r>
              <a:endParaRPr lang="en-US" dirty="0">
                <a:solidFill>
                  <a:srgbClr val="C00000"/>
                </a:solidFill>
                <a:latin typeface="Segoe UI Semibold"/>
                <a:cs typeface="Segoe UI Semibold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3B3D1E4-A222-4C2B-AF23-15FC2956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5EB59A">
                  <a:alpha val="69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7C628-AF95-4DD6-BCCA-07E06FE08479}"/>
              </a:ext>
            </a:extLst>
          </p:cNvPr>
          <p:cNvGrpSpPr/>
          <p:nvPr/>
        </p:nvGrpSpPr>
        <p:grpSpPr>
          <a:xfrm>
            <a:off x="7021151" y="376880"/>
            <a:ext cx="1527231" cy="1124162"/>
            <a:chOff x="6824005" y="387989"/>
            <a:chExt cx="1527231" cy="112416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A67339-0FF3-429A-928C-8CC782430840}"/>
                </a:ext>
              </a:extLst>
            </p:cNvPr>
            <p:cNvSpPr/>
            <p:nvPr/>
          </p:nvSpPr>
          <p:spPr>
            <a:xfrm>
              <a:off x="6824005" y="387989"/>
              <a:ext cx="1527231" cy="530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Folfoxiri</a:t>
              </a:r>
              <a:r>
                <a:rPr lang="en-NZ" sz="1400" dirty="0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+</a:t>
              </a:r>
              <a:endParaRPr lang="en-US" sz="1400" dirty="0">
                <a:solidFill>
                  <a:srgbClr val="C0000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r>
                <a:rPr lang="en-NZ" sz="1400" dirty="0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bevacizumab</a:t>
              </a:r>
              <a:endParaRPr lang="en-NZ" sz="1400" dirty="0">
                <a:solidFill>
                  <a:srgbClr val="FFFFFF"/>
                </a:solidFill>
                <a:latin typeface="Segoe UI Semibold"/>
                <a:cs typeface="Segoe UI Semibold"/>
              </a:endParaRP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E802BD9-636D-4DBC-BB14-E404929E8A40}"/>
                </a:ext>
              </a:extLst>
            </p:cNvPr>
            <p:cNvCxnSpPr>
              <a:cxnSpLocks/>
            </p:cNvCxnSpPr>
            <p:nvPr/>
          </p:nvCxnSpPr>
          <p:spPr>
            <a:xfrm>
              <a:off x="7549422" y="936151"/>
              <a:ext cx="1" cy="576000"/>
            </a:xfrm>
            <a:prstGeom prst="straightConnector1">
              <a:avLst/>
            </a:prstGeom>
            <a:ln w="57150">
              <a:solidFill>
                <a:srgbClr val="5EB59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837310A-2C6C-4FF5-8077-9E77E6B606C7}"/>
              </a:ext>
            </a:extLst>
          </p:cNvPr>
          <p:cNvGrpSpPr/>
          <p:nvPr/>
        </p:nvGrpSpPr>
        <p:grpSpPr>
          <a:xfrm>
            <a:off x="1837103" y="1534567"/>
            <a:ext cx="1844145" cy="4803259"/>
            <a:chOff x="1625114" y="1489122"/>
            <a:chExt cx="1844145" cy="4803259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CF4C6A17-D848-42FD-9D5C-308F02E4D904}"/>
                </a:ext>
              </a:extLst>
            </p:cNvPr>
            <p:cNvCxnSpPr>
              <a:cxnSpLocks/>
            </p:cNvCxnSpPr>
            <p:nvPr/>
          </p:nvCxnSpPr>
          <p:spPr>
            <a:xfrm>
              <a:off x="2581186" y="1489122"/>
              <a:ext cx="17528" cy="3782364"/>
            </a:xfrm>
            <a:prstGeom prst="straightConnector1">
              <a:avLst/>
            </a:prstGeom>
            <a:ln w="57150">
              <a:solidFill>
                <a:srgbClr val="FA373A">
                  <a:alpha val="59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66A991C-5B28-4782-B67F-810B61816054}"/>
                </a:ext>
              </a:extLst>
            </p:cNvPr>
            <p:cNvSpPr txBox="1"/>
            <p:nvPr/>
          </p:nvSpPr>
          <p:spPr>
            <a:xfrm>
              <a:off x="1625114" y="5338274"/>
              <a:ext cx="1844145" cy="954107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 dirty="0">
                <a:solidFill>
                  <a:srgbClr val="0F4C81"/>
                </a:solidFill>
              </a:endParaRPr>
            </a:p>
            <a:p>
              <a:pPr algn="ctr"/>
              <a:r>
                <a:rPr lang="en-US" sz="1400" b="1" dirty="0">
                  <a:solidFill>
                    <a:srgbClr val="0F4C81"/>
                  </a:solidFill>
                </a:rPr>
                <a:t>Biopsy - histology</a:t>
              </a:r>
              <a:endParaRPr lang="en-US"/>
            </a:p>
            <a:p>
              <a:pPr algn="ctr"/>
              <a:r>
                <a:rPr lang="en-US" sz="1400" b="1" dirty="0">
                  <a:solidFill>
                    <a:srgbClr val="0F4C81"/>
                  </a:solidFill>
                </a:rPr>
                <a:t>BRAF V600E</a:t>
              </a:r>
            </a:p>
            <a:p>
              <a:pPr algn="ctr"/>
              <a:endParaRPr lang="en-US" sz="1400" b="1" dirty="0">
                <a:solidFill>
                  <a:srgbClr val="0F4C8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87AFA7-5F85-FA4E-9C60-10ECFED1416A}"/>
              </a:ext>
            </a:extLst>
          </p:cNvPr>
          <p:cNvGrpSpPr/>
          <p:nvPr/>
        </p:nvGrpSpPr>
        <p:grpSpPr>
          <a:xfrm>
            <a:off x="5211175" y="1623201"/>
            <a:ext cx="2744171" cy="4050991"/>
            <a:chOff x="5066031" y="1559701"/>
            <a:chExt cx="2744171" cy="405099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ABDC58F-4C58-4475-8B5B-ACD49A78A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7477" y="1559701"/>
              <a:ext cx="20410" cy="3288454"/>
            </a:xfrm>
            <a:prstGeom prst="straightConnector1">
              <a:avLst/>
            </a:prstGeom>
            <a:ln w="57150">
              <a:solidFill>
                <a:srgbClr val="FA373A">
                  <a:alpha val="62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B409E8B-E029-4C7B-BDC4-2928DE7D514D}"/>
                </a:ext>
              </a:extLst>
            </p:cNvPr>
            <p:cNvSpPr txBox="1"/>
            <p:nvPr/>
          </p:nvSpPr>
          <p:spPr>
            <a:xfrm>
              <a:off x="5066031" y="4872028"/>
              <a:ext cx="2744171" cy="738664"/>
            </a:xfrm>
            <a:prstGeom prst="rect">
              <a:avLst/>
            </a:prstGeom>
            <a:noFill/>
            <a:ln w="28575">
              <a:solidFill>
                <a:srgbClr val="FA373A">
                  <a:alpha val="62000"/>
                </a:srgb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Segoe UI Semibold"/>
                  <a:cs typeface="Segoe UI Semibold"/>
                </a:rPr>
                <a:t>Foundation One </a:t>
              </a:r>
              <a:r>
                <a:rPr lang="en-US" sz="1400" b="1" dirty="0" err="1">
                  <a:solidFill>
                    <a:schemeClr val="tx2"/>
                  </a:solidFill>
                  <a:latin typeface="Segoe UI Semibold"/>
                  <a:cs typeface="Segoe UI Semibold"/>
                </a:rPr>
                <a:t>CDx</a:t>
              </a:r>
              <a:r>
                <a:rPr lang="en-US" sz="1400" b="1" dirty="0">
                  <a:solidFill>
                    <a:schemeClr val="tx2"/>
                  </a:solidFill>
                  <a:latin typeface="Segoe UI Semibold"/>
                  <a:cs typeface="Segoe UI Semibold"/>
                </a:rPr>
                <a:t> tissue </a:t>
              </a:r>
              <a:endParaRPr lang="en-US" b="1">
                <a:solidFill>
                  <a:schemeClr val="tx2"/>
                </a:solidFill>
                <a:latin typeface="Segoe UI Semibold"/>
                <a:cs typeface="Segoe UI Semibold"/>
              </a:endParaRPr>
            </a:p>
            <a:p>
              <a:endParaRPr lang="en-US" sz="1400" b="1" dirty="0">
                <a:solidFill>
                  <a:srgbClr val="0070C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endParaRPr lang="en-US" sz="1400" dirty="0">
                <a:solidFill>
                  <a:srgbClr val="0070C0"/>
                </a:solidFill>
                <a:latin typeface="Segoe UI Semibold"/>
                <a:cs typeface="Segoe UI Semibold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8A13CF-1570-4940-BBD2-032F60441144}"/>
              </a:ext>
            </a:extLst>
          </p:cNvPr>
          <p:cNvGrpSpPr/>
          <p:nvPr/>
        </p:nvGrpSpPr>
        <p:grpSpPr>
          <a:xfrm>
            <a:off x="8545941" y="1612990"/>
            <a:ext cx="3068686" cy="3814857"/>
            <a:chOff x="8278338" y="1619276"/>
            <a:chExt cx="3068686" cy="381485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DEC6422-BF4B-4BA8-BDB1-A1BDB0BFD162}"/>
                </a:ext>
              </a:extLst>
            </p:cNvPr>
            <p:cNvSpPr txBox="1"/>
            <p:nvPr/>
          </p:nvSpPr>
          <p:spPr>
            <a:xfrm>
              <a:off x="8278338" y="4910913"/>
              <a:ext cx="3068686" cy="523220"/>
            </a:xfrm>
            <a:prstGeom prst="rect">
              <a:avLst/>
            </a:prstGeom>
            <a:noFill/>
            <a:ln w="28575">
              <a:solidFill>
                <a:srgbClr val="FA373A">
                  <a:alpha val="63000"/>
                </a:srgb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Segoe UI Semibold"/>
                  <a:ea typeface="+mn-lt"/>
                  <a:cs typeface="+mn-lt"/>
                </a:rPr>
                <a:t>Foundation One </a:t>
              </a:r>
              <a:r>
                <a:rPr lang="en-US" sz="1400" b="1" dirty="0" err="1">
                  <a:solidFill>
                    <a:schemeClr val="tx2"/>
                  </a:solidFill>
                  <a:latin typeface="Segoe UI Semibold"/>
                  <a:ea typeface="+mn-lt"/>
                  <a:cs typeface="+mn-lt"/>
                </a:rPr>
                <a:t>CDx</a:t>
              </a:r>
              <a:r>
                <a:rPr lang="en-US" sz="1400" b="1" dirty="0">
                  <a:solidFill>
                    <a:schemeClr val="tx2"/>
                  </a:solidFill>
                  <a:latin typeface="Segoe UI Semibold"/>
                  <a:ea typeface="+mn-lt"/>
                  <a:cs typeface="+mn-lt"/>
                </a:rPr>
                <a:t> Liquid</a:t>
              </a:r>
              <a:endParaRPr lang="en-US" b="1" dirty="0">
                <a:solidFill>
                  <a:schemeClr val="tx2"/>
                </a:solidFill>
                <a:latin typeface="Segoe UI Semibold"/>
                <a:ea typeface="+mn-lt"/>
                <a:cs typeface="+mn-lt"/>
              </a:endParaRPr>
            </a:p>
            <a:p>
              <a:endParaRPr lang="en-US" sz="1400" b="1" dirty="0">
                <a:solidFill>
                  <a:srgbClr val="0070C0"/>
                </a:solidFill>
                <a:latin typeface="Segoe UI Semibold"/>
                <a:cs typeface="Segoe UI Semibold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4A14B8-4841-D44F-A029-A8D49D3D74B9}"/>
                </a:ext>
              </a:extLst>
            </p:cNvPr>
            <p:cNvCxnSpPr>
              <a:cxnSpLocks/>
            </p:cNvCxnSpPr>
            <p:nvPr/>
          </p:nvCxnSpPr>
          <p:spPr>
            <a:xfrm>
              <a:off x="9846785" y="1619276"/>
              <a:ext cx="81643" cy="3277906"/>
            </a:xfrm>
            <a:prstGeom prst="straightConnector1">
              <a:avLst/>
            </a:prstGeom>
            <a:ln w="57150">
              <a:solidFill>
                <a:srgbClr val="FA373A">
                  <a:alpha val="63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7E4ABA1-BE24-5647-BF7A-552CBAB74E30}"/>
              </a:ext>
            </a:extLst>
          </p:cNvPr>
          <p:cNvGrpSpPr/>
          <p:nvPr/>
        </p:nvGrpSpPr>
        <p:grpSpPr>
          <a:xfrm>
            <a:off x="8391967" y="1624605"/>
            <a:ext cx="1598210" cy="1516046"/>
            <a:chOff x="7878389" y="1594471"/>
            <a:chExt cx="1598210" cy="1516046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0D2F5D1-6F2A-8145-8E84-DEAFF8D4C0F5}"/>
                </a:ext>
              </a:extLst>
            </p:cNvPr>
            <p:cNvCxnSpPr>
              <a:cxnSpLocks/>
            </p:cNvCxnSpPr>
            <p:nvPr/>
          </p:nvCxnSpPr>
          <p:spPr>
            <a:xfrm>
              <a:off x="8822350" y="1594471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E0A31AB-A8BB-CB4A-AEEB-60B0E028308A}"/>
                </a:ext>
              </a:extLst>
            </p:cNvPr>
            <p:cNvSpPr/>
            <p:nvPr/>
          </p:nvSpPr>
          <p:spPr>
            <a:xfrm>
              <a:off x="7878389" y="2409807"/>
              <a:ext cx="1598210" cy="7007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Progressing liver </a:t>
              </a:r>
              <a:r>
                <a:rPr lang="en-US" sz="1400" dirty="0" err="1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mets</a:t>
              </a:r>
              <a:r>
                <a:rPr lang="en-US" sz="1400" dirty="0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 and</a:t>
              </a: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- bone </a:t>
              </a:r>
              <a:r>
                <a:rPr lang="en-US" sz="1400" dirty="0" err="1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mets</a:t>
              </a:r>
              <a:endParaRPr lang="en-NZ" sz="1400" dirty="0">
                <a:solidFill>
                  <a:srgbClr val="0070C0"/>
                </a:solidFill>
                <a:latin typeface="Segoe UI Semibold"/>
                <a:cs typeface="Segoe UI Semibold"/>
              </a:endParaRPr>
            </a:p>
          </p:txBody>
        </p:sp>
      </p:grpSp>
      <p:sp>
        <p:nvSpPr>
          <p:cNvPr id="111" name="Freeform: Shape 83">
            <a:extLst>
              <a:ext uri="{FF2B5EF4-FFF2-40B4-BE49-F238E27FC236}">
                <a16:creationId xmlns:a16="http://schemas.microsoft.com/office/drawing/2014/main" id="{3CB43F87-E7C9-1544-A860-446049B93F89}"/>
              </a:ext>
            </a:extLst>
          </p:cNvPr>
          <p:cNvSpPr/>
          <p:nvPr/>
        </p:nvSpPr>
        <p:spPr>
          <a:xfrm>
            <a:off x="5772130" y="947350"/>
            <a:ext cx="1742827" cy="664618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2020</a:t>
            </a:r>
          </a:p>
        </p:txBody>
      </p:sp>
      <p:sp>
        <p:nvSpPr>
          <p:cNvPr id="112" name="Freeform: Shape 81">
            <a:extLst>
              <a:ext uri="{FF2B5EF4-FFF2-40B4-BE49-F238E27FC236}">
                <a16:creationId xmlns:a16="http://schemas.microsoft.com/office/drawing/2014/main" id="{FEAC064C-ED08-8840-82C1-9624085ADDA4}"/>
              </a:ext>
            </a:extLst>
          </p:cNvPr>
          <p:cNvSpPr/>
          <p:nvPr/>
        </p:nvSpPr>
        <p:spPr>
          <a:xfrm>
            <a:off x="2476538" y="945601"/>
            <a:ext cx="1561927" cy="583764"/>
          </a:xfrm>
          <a:custGeom>
            <a:avLst/>
            <a:gdLst>
              <a:gd name="connsiteX0" fmla="*/ 0 w 1742827"/>
              <a:gd name="connsiteY0" fmla="*/ 0 h 1463040"/>
              <a:gd name="connsiteX1" fmla="*/ 1742827 w 1742827"/>
              <a:gd name="connsiteY1" fmla="*/ 0 h 1463040"/>
              <a:gd name="connsiteX2" fmla="*/ 1742827 w 1742827"/>
              <a:gd name="connsiteY2" fmla="*/ 1463040 h 1463040"/>
              <a:gd name="connsiteX3" fmla="*/ 0 w 1742827"/>
              <a:gd name="connsiteY3" fmla="*/ 1463040 h 1463040"/>
              <a:gd name="connsiteX4" fmla="*/ 0 w 1742827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27" h="1463040">
                <a:moveTo>
                  <a:pt x="0" y="0"/>
                </a:moveTo>
                <a:lnTo>
                  <a:pt x="1742827" y="0"/>
                </a:lnTo>
                <a:lnTo>
                  <a:pt x="1742827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Franklin Gothic Demi"/>
              </a:rPr>
              <a:t>2019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2837470-2578-8E4A-90AA-1C01A91474DC}"/>
              </a:ext>
            </a:extLst>
          </p:cNvPr>
          <p:cNvGrpSpPr/>
          <p:nvPr/>
        </p:nvGrpSpPr>
        <p:grpSpPr>
          <a:xfrm>
            <a:off x="2824364" y="1574837"/>
            <a:ext cx="1150321" cy="1823276"/>
            <a:chOff x="2569714" y="1574837"/>
            <a:chExt cx="1150321" cy="1823276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A0D3FF5-F075-1A4D-BE8F-E7FFFDBDEAC2}"/>
                </a:ext>
              </a:extLst>
            </p:cNvPr>
            <p:cNvCxnSpPr>
              <a:cxnSpLocks/>
            </p:cNvCxnSpPr>
            <p:nvPr/>
          </p:nvCxnSpPr>
          <p:spPr>
            <a:xfrm>
              <a:off x="3108670" y="1574837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F8CC237-58C4-D34E-B62D-2338F0F85017}"/>
                </a:ext>
              </a:extLst>
            </p:cNvPr>
            <p:cNvSpPr/>
            <p:nvPr/>
          </p:nvSpPr>
          <p:spPr>
            <a:xfrm>
              <a:off x="2569714" y="2409222"/>
              <a:ext cx="1150321" cy="988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Reduction of primary+</a:t>
              </a: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liver </a:t>
              </a:r>
              <a:r>
                <a:rPr lang="en-US" sz="1400" dirty="0" err="1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mets</a:t>
              </a:r>
              <a:endParaRPr lang="en-NZ" sz="1400" dirty="0">
                <a:solidFill>
                  <a:srgbClr val="0070C0"/>
                </a:solidFill>
                <a:latin typeface="Segoe UI Semibold"/>
                <a:cs typeface="Segoe UI Semibold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61BDA88-8EB0-49D5-9547-05B7A9488EAB}"/>
              </a:ext>
            </a:extLst>
          </p:cNvPr>
          <p:cNvGrpSpPr/>
          <p:nvPr/>
        </p:nvGrpSpPr>
        <p:grpSpPr>
          <a:xfrm>
            <a:off x="5858761" y="1574678"/>
            <a:ext cx="1455121" cy="1277667"/>
            <a:chOff x="5604111" y="1574678"/>
            <a:chExt cx="1455121" cy="127766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F5AF048-C69E-49AB-B9E7-F3D405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6221605" y="1574678"/>
              <a:ext cx="0" cy="830185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4805886-112B-4E60-85A5-5460C42B2E74}"/>
                </a:ext>
              </a:extLst>
            </p:cNvPr>
            <p:cNvSpPr/>
            <p:nvPr/>
          </p:nvSpPr>
          <p:spPr>
            <a:xfrm>
              <a:off x="5604111" y="2323148"/>
              <a:ext cx="1455121" cy="529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200" dirty="0">
                <a:solidFill>
                  <a:srgbClr val="0070C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endParaRPr lang="en-US" sz="1200" dirty="0">
                <a:solidFill>
                  <a:srgbClr val="0070C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r>
                <a:rPr lang="en-US" sz="1200" dirty="0">
                  <a:solidFill>
                    <a:srgbClr val="0070C0"/>
                  </a:solidFill>
                  <a:latin typeface="Segoe UI Semibold"/>
                  <a:ea typeface="+mn-lt"/>
                  <a:cs typeface="+mn-lt"/>
                </a:rPr>
                <a:t>Liver lesions increased</a:t>
              </a:r>
              <a:endParaRPr lang="en-NZ" sz="1200" dirty="0">
                <a:solidFill>
                  <a:srgbClr val="0070C0"/>
                </a:solidFill>
                <a:latin typeface="Segoe UI Semibold"/>
                <a:ea typeface="+mn-lt"/>
                <a:cs typeface="+mn-lt"/>
              </a:endParaRPr>
            </a:p>
            <a:p>
              <a:pPr algn="ctr"/>
              <a:endParaRPr lang="en-NZ" dirty="0">
                <a:latin typeface="Segoe UI Semibold"/>
                <a:cs typeface="Segoe UI Semibold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87E71F-13CA-4215-BBF9-8A1EF8E2B465}"/>
              </a:ext>
            </a:extLst>
          </p:cNvPr>
          <p:cNvGrpSpPr/>
          <p:nvPr/>
        </p:nvGrpSpPr>
        <p:grpSpPr>
          <a:xfrm>
            <a:off x="8859915" y="393000"/>
            <a:ext cx="1287527" cy="1103328"/>
            <a:chOff x="3895522" y="371364"/>
            <a:chExt cx="1287527" cy="11033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A53E20-41A8-43FD-A35B-4F38837764D3}"/>
                </a:ext>
              </a:extLst>
            </p:cNvPr>
            <p:cNvSpPr/>
            <p:nvPr/>
          </p:nvSpPr>
          <p:spPr>
            <a:xfrm>
              <a:off x="3895522" y="371364"/>
              <a:ext cx="1287527" cy="536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EB59A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400" dirty="0" err="1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Encorafenib</a:t>
              </a:r>
              <a:r>
                <a:rPr lang="en-NZ" sz="1400" dirty="0">
                  <a:solidFill>
                    <a:srgbClr val="C00000"/>
                  </a:solidFill>
                  <a:latin typeface="Segoe UI Semibold"/>
                  <a:ea typeface="+mn-lt"/>
                  <a:cs typeface="+mn-lt"/>
                </a:rPr>
                <a:t>, cetuximab</a:t>
              </a:r>
              <a:endParaRPr lang="en-US" sz="1400" dirty="0">
                <a:solidFill>
                  <a:srgbClr val="FFFFFF"/>
                </a:solidFill>
                <a:latin typeface="Segoe UI Semibold"/>
                <a:cs typeface="Segoe UI Semibold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B473E0-AEAA-49AB-9CAD-40165848F9E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5EB59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98B721-DD30-4B85-8C90-0096BEBC4145}"/>
              </a:ext>
            </a:extLst>
          </p:cNvPr>
          <p:cNvGrpSpPr/>
          <p:nvPr/>
        </p:nvGrpSpPr>
        <p:grpSpPr>
          <a:xfrm>
            <a:off x="3466674" y="1569959"/>
            <a:ext cx="1150321" cy="2443127"/>
            <a:chOff x="3466674" y="1569959"/>
            <a:chExt cx="1150321" cy="2443127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20AB71CF-3CEF-4303-A45C-319C6E26F625}"/>
                </a:ext>
              </a:extLst>
            </p:cNvPr>
            <p:cNvCxnSpPr>
              <a:cxnSpLocks/>
            </p:cNvCxnSpPr>
            <p:nvPr/>
          </p:nvCxnSpPr>
          <p:spPr>
            <a:xfrm>
              <a:off x="4036350" y="1569959"/>
              <a:ext cx="0" cy="1938928"/>
            </a:xfrm>
            <a:prstGeom prst="straightConnector1">
              <a:avLst/>
            </a:prstGeom>
            <a:ln w="57150">
              <a:solidFill>
                <a:srgbClr val="BEF3F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B0184E4-08D4-4B2B-9A8F-78ECDFC277DA}"/>
                </a:ext>
              </a:extLst>
            </p:cNvPr>
            <p:cNvSpPr/>
            <p:nvPr/>
          </p:nvSpPr>
          <p:spPr>
            <a:xfrm>
              <a:off x="3466674" y="3509086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BEF3F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Segoe UI Semibold"/>
                  <a:cs typeface="Segoe UI Semibold"/>
                </a:rPr>
                <a:t>Liver lesion increased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4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20BAD4-6424-9609-C2ED-8FE8F671AE4C}"/>
              </a:ext>
            </a:extLst>
          </p:cNvPr>
          <p:cNvSpPr/>
          <p:nvPr/>
        </p:nvSpPr>
        <p:spPr>
          <a:xfrm>
            <a:off x="431799" y="484580"/>
            <a:ext cx="10627791" cy="508000"/>
          </a:xfrm>
          <a:prstGeom prst="rect">
            <a:avLst/>
          </a:prstGeom>
          <a:solidFill>
            <a:srgbClr val="BEF3F7"/>
          </a:solidFill>
          <a:ln>
            <a:solidFill>
              <a:srgbClr val="BEF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75305-E2B9-E337-C988-BA3514ED3EA5}"/>
              </a:ext>
            </a:extLst>
          </p:cNvPr>
          <p:cNvSpPr/>
          <p:nvPr/>
        </p:nvSpPr>
        <p:spPr>
          <a:xfrm>
            <a:off x="431800" y="1845295"/>
            <a:ext cx="10627791" cy="1306285"/>
          </a:xfrm>
          <a:prstGeom prst="rect">
            <a:avLst/>
          </a:prstGeom>
          <a:solidFill>
            <a:srgbClr val="BEF3F7"/>
          </a:solidFill>
          <a:ln>
            <a:solidFill>
              <a:srgbClr val="BEF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dirty="0">
              <a:solidFill>
                <a:srgbClr val="0070C0"/>
              </a:solidFill>
              <a:cs typeface="Segoe U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EB7489-CFA2-4CC6-B03A-C6108668B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94095"/>
              </p:ext>
            </p:extLst>
          </p:nvPr>
        </p:nvGraphicFramePr>
        <p:xfrm>
          <a:off x="445698" y="488830"/>
          <a:ext cx="10601408" cy="56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01408">
                  <a:extLst>
                    <a:ext uri="{9D8B030D-6E8A-4147-A177-3AD203B41FA5}">
                      <a16:colId xmlns:a16="http://schemas.microsoft.com/office/drawing/2014/main" val="755232104"/>
                    </a:ext>
                  </a:extLst>
                </a:gridCol>
              </a:tblGrid>
              <a:tr h="519494">
                <a:tc>
                  <a:txBody>
                    <a:bodyPr/>
                    <a:lstStyle/>
                    <a:p>
                      <a:r>
                        <a:rPr lang="en-NZ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Session 3: </a:t>
                      </a:r>
                      <a:r>
                        <a:rPr lang="en-NZ" sz="2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The utility of genomic testing in cancer care</a:t>
                      </a:r>
                      <a:endParaRPr lang="en-NZ" sz="24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073370"/>
                  </a:ext>
                </a:extLst>
              </a:tr>
              <a:tr h="83119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Introduction: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Case overview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28705"/>
                  </a:ext>
                </a:extLst>
              </a:tr>
              <a:tr h="1303458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Selection of tissue for genomics: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formalin fixed paraffin embedded (FFPE) tissue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Use of blood plasma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Outline of genomic tests available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525962"/>
                  </a:ext>
                </a:extLst>
              </a:tr>
              <a:tr h="171905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Large Scale Genomic tests: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What does a VAF tell us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700" b="0" dirty="0">
                          <a:solidFill>
                            <a:schemeClr val="tx1"/>
                          </a:solidFill>
                          <a:effectLst/>
                        </a:rPr>
                        <a:t>How does a plasma test vary from a tumour tissue genomic analysis</a:t>
                      </a:r>
                    </a:p>
                    <a:p>
                      <a:pPr marL="0" marR="0" lvl="1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NZ" sz="1800" b="1" dirty="0">
                          <a:solidFill>
                            <a:schemeClr val="tx1"/>
                          </a:solidFill>
                          <a:effectLst/>
                        </a:rPr>
                        <a:t>What do the test results mean: </a:t>
                      </a:r>
                    </a:p>
                    <a:p>
                      <a:pPr marL="718820" lvl="1" indent="-26162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>
                          <a:solidFill>
                            <a:schemeClr val="tx1"/>
                          </a:solidFill>
                          <a:effectLst/>
                        </a:rPr>
                        <a:t>Can the identification of a variant lead to a treatment option?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346559"/>
                  </a:ext>
                </a:extLst>
              </a:tr>
              <a:tr h="1265672"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Pros and Cons of the different tests</a:t>
                      </a:r>
                    </a:p>
                    <a:p>
                      <a:pPr marL="742950" marR="0" lvl="1" indent="-285750" algn="just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Which test should be chosen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77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D129A-DDDC-4697-5789-89DDD77C8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071" y="1515548"/>
            <a:ext cx="118012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Segoe UI Semibold"/>
                <a:ea typeface="+mn-lt"/>
                <a:cs typeface="+mn-lt"/>
              </a:rPr>
              <a:t>Surgical specimen, biopsy or FNA is collected and fixed in formalin and </a:t>
            </a:r>
            <a:r>
              <a:rPr lang="en-US" sz="2000" dirty="0" err="1">
                <a:latin typeface="Segoe UI Semibold"/>
                <a:ea typeface="+mn-lt"/>
                <a:cs typeface="+mn-lt"/>
              </a:rPr>
              <a:t>parrafin</a:t>
            </a:r>
            <a:r>
              <a:rPr lang="en-US" sz="2000" dirty="0">
                <a:latin typeface="Segoe UI Semibold"/>
                <a:ea typeface="+mn-lt"/>
                <a:cs typeface="+mn-lt"/>
              </a:rPr>
              <a:t> embedded (FFPE)</a:t>
            </a:r>
          </a:p>
          <a:p>
            <a:endParaRPr lang="en-US" sz="2000" dirty="0">
              <a:latin typeface="Segoe UI Semibold"/>
              <a:cs typeface="Segoe UI Semibold"/>
            </a:endParaRPr>
          </a:p>
          <a:p>
            <a:r>
              <a:rPr lang="en-US" sz="2000" dirty="0">
                <a:latin typeface="Segoe UI Semibold"/>
                <a:cs typeface="Segoe UI Semibold"/>
              </a:rPr>
              <a:t>Thin slides are cut and mounted on glass slides </a:t>
            </a:r>
          </a:p>
          <a:p>
            <a:endParaRPr lang="en-US" sz="2000" dirty="0">
              <a:latin typeface="Segoe UI Semibold"/>
              <a:cs typeface="Segoe UI Semibold"/>
            </a:endParaRPr>
          </a:p>
          <a:p>
            <a:r>
              <a:rPr lang="en-US" sz="2000" dirty="0">
                <a:latin typeface="Segoe UI Semibold"/>
                <a:cs typeface="Segoe UI Semibold"/>
              </a:rPr>
              <a:t>A pathologist will review a H&amp;E slide, and regions of </a:t>
            </a:r>
            <a:r>
              <a:rPr lang="en-US" sz="2000" dirty="0" err="1">
                <a:latin typeface="Segoe UI Semibold"/>
                <a:cs typeface="Segoe UI Semibold"/>
              </a:rPr>
              <a:t>tumour</a:t>
            </a:r>
            <a:r>
              <a:rPr lang="en-US" sz="2000" dirty="0">
                <a:latin typeface="Segoe UI Semibold"/>
                <a:cs typeface="Segoe UI Semibold"/>
              </a:rPr>
              <a:t> are scraped, DNA/RNA extracted </a:t>
            </a:r>
          </a:p>
          <a:p>
            <a:endParaRPr lang="en-US" sz="2000" dirty="0">
              <a:latin typeface="Segoe UI Semibold"/>
              <a:cs typeface="Segoe UI Semibold"/>
            </a:endParaRPr>
          </a:p>
          <a:p>
            <a:r>
              <a:rPr lang="en-US" sz="2000" dirty="0">
                <a:latin typeface="Segoe UI Semibold"/>
                <a:cs typeface="Segoe UI Semibold"/>
              </a:rPr>
              <a:t>Normally yields good quality DNA/RNA</a:t>
            </a:r>
          </a:p>
          <a:p>
            <a:pPr marL="0" indent="0">
              <a:buNone/>
            </a:pPr>
            <a:endParaRPr lang="en-US" sz="2400" dirty="0">
              <a:latin typeface="Segoe UI"/>
              <a:cs typeface="Segoe UI S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9C9BC-EC1B-2FAE-309D-771FED2E671F}"/>
              </a:ext>
            </a:extLst>
          </p:cNvPr>
          <p:cNvSpPr txBox="1"/>
          <p:nvPr/>
        </p:nvSpPr>
        <p:spPr>
          <a:xfrm>
            <a:off x="339584" y="330091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Segoe UI Semibold"/>
                <a:cs typeface="Segoe UI Semibold"/>
              </a:rPr>
              <a:t>Tumour</a:t>
            </a:r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 tissue for genomic testing</a:t>
            </a:r>
            <a:endParaRPr lang="en-NZ" sz="280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pic>
        <p:nvPicPr>
          <p:cNvPr id="2" name="Picture 4" descr="A picture containing iron, appliance&#10;&#10;Description automatically generated">
            <a:extLst>
              <a:ext uri="{FF2B5EF4-FFF2-40B4-BE49-F238E27FC236}">
                <a16:creationId xmlns:a16="http://schemas.microsoft.com/office/drawing/2014/main" id="{E4D36932-B1F3-7C0D-C485-91EB393AE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9" r="16765"/>
          <a:stretch/>
        </p:blipFill>
        <p:spPr>
          <a:xfrm>
            <a:off x="565960" y="4952691"/>
            <a:ext cx="3947857" cy="15375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E1B4B4D-9620-6368-4D0C-E48837EAD3BF}"/>
              </a:ext>
            </a:extLst>
          </p:cNvPr>
          <p:cNvGrpSpPr/>
          <p:nvPr/>
        </p:nvGrpSpPr>
        <p:grpSpPr>
          <a:xfrm>
            <a:off x="6176559" y="3439918"/>
            <a:ext cx="1971675" cy="3373733"/>
            <a:chOff x="6176559" y="3439918"/>
            <a:chExt cx="1971675" cy="33737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736F21-CFD6-01DC-F979-AFCE967820EC}"/>
                </a:ext>
              </a:extLst>
            </p:cNvPr>
            <p:cNvGrpSpPr/>
            <p:nvPr/>
          </p:nvGrpSpPr>
          <p:grpSpPr>
            <a:xfrm>
              <a:off x="6176559" y="3439918"/>
              <a:ext cx="1971675" cy="3373733"/>
              <a:chOff x="6176559" y="3439918"/>
              <a:chExt cx="1971675" cy="3373733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313AB226-CC6A-71C3-8C7B-6A856692F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559" y="4146651"/>
                <a:ext cx="1971675" cy="2667000"/>
              </a:xfrm>
              <a:prstGeom prst="rect">
                <a:avLst/>
              </a:prstGeom>
            </p:spPr>
          </p:pic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3F9ED4A-5B93-6FA9-7B52-F9585391AC6D}"/>
                  </a:ext>
                </a:extLst>
              </p:cNvPr>
              <p:cNvCxnSpPr/>
              <p:nvPr/>
            </p:nvCxnSpPr>
            <p:spPr>
              <a:xfrm>
                <a:off x="7240626" y="3439918"/>
                <a:ext cx="208156" cy="1286108"/>
              </a:xfrm>
              <a:prstGeom prst="straightConnector1">
                <a:avLst/>
              </a:prstGeom>
              <a:ln>
                <a:solidFill>
                  <a:srgbClr val="4472C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E312FD-33FB-9688-C740-94179A20C2F8}"/>
                </a:ext>
              </a:extLst>
            </p:cNvPr>
            <p:cNvSpPr/>
            <p:nvPr/>
          </p:nvSpPr>
          <p:spPr>
            <a:xfrm>
              <a:off x="7229340" y="4775040"/>
              <a:ext cx="789878" cy="910682"/>
            </a:xfrm>
            <a:prstGeom prst="ellipse">
              <a:avLst/>
            </a:prstGeom>
            <a:noFill/>
            <a:ln w="28575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1A0B0C-B47F-9065-5FC4-113F6FB7A6C3}"/>
              </a:ext>
            </a:extLst>
          </p:cNvPr>
          <p:cNvGrpSpPr/>
          <p:nvPr/>
        </p:nvGrpSpPr>
        <p:grpSpPr>
          <a:xfrm>
            <a:off x="8553450" y="4140333"/>
            <a:ext cx="1943100" cy="2667000"/>
            <a:chOff x="8553450" y="4140333"/>
            <a:chExt cx="1943100" cy="2667000"/>
          </a:xfrm>
        </p:grpSpPr>
        <p:pic>
          <p:nvPicPr>
            <p:cNvPr id="8" name="Picture 7" descr="A picture containing indoor, painting&#10;&#10;Description automatically generated">
              <a:extLst>
                <a:ext uri="{FF2B5EF4-FFF2-40B4-BE49-F238E27FC236}">
                  <a16:creationId xmlns:a16="http://schemas.microsoft.com/office/drawing/2014/main" id="{5FB8E096-EFB2-CD25-AD7E-5D35E013C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3450" y="4140333"/>
              <a:ext cx="1943100" cy="26670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8137BF-83F8-B902-821B-41205ABF6499}"/>
                </a:ext>
              </a:extLst>
            </p:cNvPr>
            <p:cNvSpPr/>
            <p:nvPr/>
          </p:nvSpPr>
          <p:spPr>
            <a:xfrm rot="20820000">
              <a:off x="9625361" y="4551556"/>
              <a:ext cx="706244" cy="910682"/>
            </a:xfrm>
            <a:prstGeom prst="ellipse">
              <a:avLst/>
            </a:prstGeom>
            <a:noFill/>
            <a:ln w="28575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15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E9C9BC-EC1B-2FAE-309D-771FED2E671F}"/>
              </a:ext>
            </a:extLst>
          </p:cNvPr>
          <p:cNvSpPr txBox="1"/>
          <p:nvPr/>
        </p:nvSpPr>
        <p:spPr>
          <a:xfrm>
            <a:off x="339584" y="330091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Blood sample for genomic testing</a:t>
            </a:r>
            <a:endParaRPr lang="en-NZ" sz="280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  <p:pic>
        <p:nvPicPr>
          <p:cNvPr id="5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A6D6B2E4-C616-2371-6DDD-B8DD7F64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111" y="1676530"/>
            <a:ext cx="4748924" cy="2072193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E43D61A-2FB8-FB6C-D4B6-F0AE53EBF177}"/>
              </a:ext>
            </a:extLst>
          </p:cNvPr>
          <p:cNvSpPr>
            <a:spLocks noGrp="1"/>
          </p:cNvSpPr>
          <p:nvPr/>
        </p:nvSpPr>
        <p:spPr>
          <a:xfrm>
            <a:off x="301054" y="1182219"/>
            <a:ext cx="11890638" cy="503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egoe UI"/>
                <a:cs typeface="Segoe UI Semibold"/>
              </a:rPr>
              <a:t>Blood sample contains cell-free DNA (</a:t>
            </a:r>
            <a:r>
              <a:rPr lang="en-US" sz="2400" dirty="0" err="1">
                <a:latin typeface="Segoe UI"/>
                <a:cs typeface="Segoe UI Semibold"/>
              </a:rPr>
              <a:t>cfDNA</a:t>
            </a:r>
            <a:r>
              <a:rPr lang="en-US" sz="2400" dirty="0">
                <a:latin typeface="Segoe UI"/>
                <a:cs typeface="Segoe UI Semibold"/>
              </a:rPr>
              <a:t>) and circulating </a:t>
            </a:r>
            <a:r>
              <a:rPr lang="en-US" sz="2400" dirty="0" err="1">
                <a:latin typeface="Segoe UI"/>
                <a:cs typeface="Segoe UI Semibold"/>
              </a:rPr>
              <a:t>tumour</a:t>
            </a:r>
            <a:r>
              <a:rPr lang="en-US" sz="2400" dirty="0">
                <a:latin typeface="Segoe UI"/>
                <a:cs typeface="Segoe UI Semibold"/>
              </a:rPr>
              <a:t> DNA (</a:t>
            </a:r>
            <a:r>
              <a:rPr lang="en-US" sz="2400" dirty="0" err="1">
                <a:latin typeface="Segoe UI"/>
                <a:cs typeface="Segoe UI Semibold"/>
              </a:rPr>
              <a:t>ctDNA</a:t>
            </a:r>
            <a:r>
              <a:rPr lang="en-US" sz="2400" dirty="0">
                <a:latin typeface="Segoe UI"/>
                <a:cs typeface="Segoe UI Semibold"/>
              </a:rPr>
              <a:t>)</a:t>
            </a:r>
            <a:endParaRPr lang="en-US"/>
          </a:p>
          <a:p>
            <a:pPr marL="0" indent="0">
              <a:buNone/>
            </a:pPr>
            <a:endParaRPr lang="en-US" sz="2400" dirty="0">
              <a:latin typeface="Segoe UI"/>
              <a:cs typeface="Segoe UI Semibold"/>
            </a:endParaRPr>
          </a:p>
          <a:p>
            <a:endParaRPr lang="en-US" sz="2400" dirty="0">
              <a:latin typeface="Segoe UI"/>
              <a:cs typeface="Segoe UI Semibold"/>
            </a:endParaRPr>
          </a:p>
          <a:p>
            <a:endParaRPr lang="en-US" sz="2400" dirty="0">
              <a:latin typeface="Segoe UI"/>
              <a:cs typeface="Segoe UI Semibold"/>
            </a:endParaRPr>
          </a:p>
          <a:p>
            <a:pPr marL="0" indent="0">
              <a:buNone/>
            </a:pPr>
            <a:endParaRPr lang="en-US" sz="2400" dirty="0">
              <a:latin typeface="Segoe UI"/>
              <a:cs typeface="Segoe UI Semibold"/>
            </a:endParaRPr>
          </a:p>
          <a:p>
            <a:pPr marL="0" indent="0">
              <a:buNone/>
            </a:pPr>
            <a:endParaRPr lang="en-US" sz="2400" dirty="0">
              <a:latin typeface="Segoe UI"/>
              <a:cs typeface="Segoe UI Semibold"/>
            </a:endParaRPr>
          </a:p>
          <a:p>
            <a:pPr marL="0" indent="0">
              <a:buNone/>
            </a:pPr>
            <a:endParaRPr lang="en-US" sz="2400" dirty="0">
              <a:latin typeface="Segoe UI"/>
              <a:cs typeface="Segoe UI Semibol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63CFA-06E8-2B87-6C14-A354082957BD}"/>
              </a:ext>
            </a:extLst>
          </p:cNvPr>
          <p:cNvGrpSpPr/>
          <p:nvPr/>
        </p:nvGrpSpPr>
        <p:grpSpPr>
          <a:xfrm>
            <a:off x="5475844" y="2615159"/>
            <a:ext cx="6506873" cy="369332"/>
            <a:chOff x="5475844" y="3555900"/>
            <a:chExt cx="6506873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77CC29-7123-F6C3-CB89-148FF710AF14}"/>
                </a:ext>
              </a:extLst>
            </p:cNvPr>
            <p:cNvSpPr txBox="1"/>
            <p:nvPr/>
          </p:nvSpPr>
          <p:spPr>
            <a:xfrm>
              <a:off x="6062312" y="3555900"/>
              <a:ext cx="5920405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00B0F0"/>
                  </a:solidFill>
                  <a:latin typeface="Segoe UI Semibold"/>
                  <a:cs typeface="Segoe UI Semibold"/>
                </a:rPr>
                <a:t>ctDNA</a:t>
              </a:r>
              <a:r>
                <a:rPr lang="en-US" dirty="0">
                  <a:solidFill>
                    <a:srgbClr val="00B0F0"/>
                  </a:solidFill>
                  <a:latin typeface="Segoe UI Semibold"/>
                  <a:cs typeface="Segoe UI Semibold"/>
                </a:rPr>
                <a:t> - from necrosing/</a:t>
              </a:r>
              <a:r>
                <a:rPr lang="en-US" dirty="0" err="1">
                  <a:solidFill>
                    <a:srgbClr val="00B0F0"/>
                  </a:solidFill>
                  <a:latin typeface="Segoe UI Semibold"/>
                  <a:cs typeface="Segoe UI Semibold"/>
                </a:rPr>
                <a:t>apoptosing</a:t>
              </a:r>
              <a:r>
                <a:rPr lang="en-US" dirty="0">
                  <a:solidFill>
                    <a:srgbClr val="00B0F0"/>
                  </a:solidFill>
                  <a:latin typeface="Segoe UI Semibold"/>
                  <a:cs typeface="Segoe UI Semibold"/>
                </a:rPr>
                <a:t> </a:t>
              </a:r>
              <a:r>
                <a:rPr lang="en-US" dirty="0" err="1">
                  <a:solidFill>
                    <a:srgbClr val="00B0F0"/>
                  </a:solidFill>
                  <a:latin typeface="Segoe UI Semibold"/>
                  <a:cs typeface="Segoe UI Semibold"/>
                </a:rPr>
                <a:t>tumour</a:t>
              </a:r>
              <a:r>
                <a:rPr lang="en-US" dirty="0">
                  <a:solidFill>
                    <a:srgbClr val="00B0F0"/>
                  </a:solidFill>
                  <a:latin typeface="Segoe UI Semibold"/>
                  <a:cs typeface="Segoe UI Semibold"/>
                </a:rPr>
                <a:t> cells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3A6F05F-DF4A-1A61-8209-14A6C5DD1EBE}"/>
                </a:ext>
              </a:extLst>
            </p:cNvPr>
            <p:cNvCxnSpPr/>
            <p:nvPr/>
          </p:nvCxnSpPr>
          <p:spPr>
            <a:xfrm flipH="1">
              <a:off x="5475844" y="3733247"/>
              <a:ext cx="573314" cy="179613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5843439-2FA1-EBDF-8D3D-B0159E37A432}"/>
              </a:ext>
            </a:extLst>
          </p:cNvPr>
          <p:cNvSpPr txBox="1"/>
          <p:nvPr/>
        </p:nvSpPr>
        <p:spPr>
          <a:xfrm>
            <a:off x="5184855" y="7003790"/>
            <a:ext cx="65064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emibold"/>
                <a:cs typeface="Segoe UI Semibold"/>
              </a:rPr>
              <a:t>The </a:t>
            </a:r>
            <a:r>
              <a:rPr lang="en-US" sz="2400" dirty="0" err="1">
                <a:latin typeface="Segoe UI Semibold"/>
                <a:cs typeface="Segoe UI Semibold"/>
              </a:rPr>
              <a:t>cfDNA</a:t>
            </a:r>
            <a:r>
              <a:rPr lang="en-US" sz="2400" dirty="0">
                <a:latin typeface="Segoe UI Semibold"/>
                <a:cs typeface="Segoe UI Semibold"/>
              </a:rPr>
              <a:t>/</a:t>
            </a:r>
            <a:r>
              <a:rPr lang="en-US" sz="2400" dirty="0" err="1">
                <a:latin typeface="Segoe UI Semibold"/>
                <a:cs typeface="Segoe UI Semibold"/>
              </a:rPr>
              <a:t>ctDNA</a:t>
            </a:r>
            <a:r>
              <a:rPr lang="en-US" sz="2400" dirty="0">
                <a:latin typeface="Segoe UI Semibold"/>
                <a:cs typeface="Segoe UI Semibold"/>
              </a:rPr>
              <a:t> extracted for genomic analysis – </a:t>
            </a:r>
            <a:r>
              <a:rPr lang="en-US" sz="2400" b="1" dirty="0">
                <a:latin typeface="Segoe UI Semibold"/>
                <a:cs typeface="Segoe UI Semibold"/>
              </a:rPr>
              <a:t>low concentration</a:t>
            </a:r>
            <a:r>
              <a:rPr lang="en-US" sz="2400" dirty="0">
                <a:latin typeface="Segoe UI Semibold"/>
                <a:cs typeface="Segoe UI Semibold"/>
              </a:rPr>
              <a:t> and </a:t>
            </a:r>
            <a:r>
              <a:rPr lang="en-US" sz="2400" b="1" dirty="0">
                <a:latin typeface="Segoe UI Semibold"/>
                <a:cs typeface="Segoe UI Semibold"/>
              </a:rPr>
              <a:t>fragmented</a:t>
            </a:r>
            <a:r>
              <a:rPr lang="en-US" sz="2400" dirty="0">
                <a:latin typeface="Segoe UI Semibold"/>
                <a:cs typeface="Segoe UI Semibold"/>
              </a:rPr>
              <a:t> </a:t>
            </a:r>
            <a:endParaRPr lang="en-US" sz="2400">
              <a:latin typeface="Segoe UI Semibold"/>
              <a:cs typeface="Segoe UI Semibold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605403-7F92-896B-3422-20BBEEE9B35B}"/>
              </a:ext>
            </a:extLst>
          </p:cNvPr>
          <p:cNvGrpSpPr/>
          <p:nvPr/>
        </p:nvGrpSpPr>
        <p:grpSpPr>
          <a:xfrm>
            <a:off x="501771" y="2059105"/>
            <a:ext cx="4011276" cy="369332"/>
            <a:chOff x="501771" y="2999846"/>
            <a:chExt cx="4011276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CE3989-5EA8-F46B-DF71-BD198349DF5C}"/>
                </a:ext>
              </a:extLst>
            </p:cNvPr>
            <p:cNvSpPr txBox="1"/>
            <p:nvPr/>
          </p:nvSpPr>
          <p:spPr>
            <a:xfrm>
              <a:off x="501771" y="2999846"/>
              <a:ext cx="3500541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  <a:latin typeface="Segoe UI Semibold"/>
                  <a:cs typeface="Segoe UI Semibold"/>
                </a:rPr>
                <a:t>cfDNA</a:t>
              </a:r>
              <a:r>
                <a:rPr lang="en-US" dirty="0">
                  <a:solidFill>
                    <a:srgbClr val="00B050"/>
                  </a:solidFill>
                  <a:latin typeface="Segoe UI Semibold"/>
                  <a:cs typeface="Segoe UI Semibold"/>
                </a:rPr>
                <a:t> - endothelial/leucocytes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EB6DF3B-5F1E-1C75-1323-546BDA1D4025}"/>
                </a:ext>
              </a:extLst>
            </p:cNvPr>
            <p:cNvCxnSpPr/>
            <p:nvPr/>
          </p:nvCxnSpPr>
          <p:spPr>
            <a:xfrm flipV="1">
              <a:off x="3907567" y="3081722"/>
              <a:ext cx="605480" cy="63844"/>
            </a:xfrm>
            <a:prstGeom prst="straightConnector1">
              <a:avLst/>
            </a:prstGeom>
            <a:ln w="28575">
              <a:solidFill>
                <a:srgbClr val="2DD6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D65B23-D1E5-F8C4-D308-98A48AE2EBB7}"/>
              </a:ext>
            </a:extLst>
          </p:cNvPr>
          <p:cNvGrpSpPr/>
          <p:nvPr/>
        </p:nvGrpSpPr>
        <p:grpSpPr>
          <a:xfrm>
            <a:off x="3623606" y="3546442"/>
            <a:ext cx="4106347" cy="3223655"/>
            <a:chOff x="86421" y="3631108"/>
            <a:chExt cx="4106347" cy="3223655"/>
          </a:xfrm>
        </p:grpSpPr>
        <p:pic>
          <p:nvPicPr>
            <p:cNvPr id="8" name="Picture 8" descr="A picture containing text, outdoor object, hay, screenshot&#10;&#10;Description automatically generated">
              <a:extLst>
                <a:ext uri="{FF2B5EF4-FFF2-40B4-BE49-F238E27FC236}">
                  <a16:creationId xmlns:a16="http://schemas.microsoft.com/office/drawing/2014/main" id="{F7E695D1-A0AD-8396-6903-CBAA6B61A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105" t="20869" r="32584" b="6896"/>
            <a:stretch/>
          </p:blipFill>
          <p:spPr>
            <a:xfrm>
              <a:off x="86421" y="3631108"/>
              <a:ext cx="4106347" cy="3223655"/>
            </a:xfrm>
            <a:prstGeom prst="rect">
              <a:avLst/>
            </a:prstGeom>
          </p:spPr>
        </p:pic>
        <p:pic>
          <p:nvPicPr>
            <p:cNvPr id="16" name="Graphic 16" descr="Alterations &amp; Tailoring with solid fill">
              <a:extLst>
                <a:ext uri="{FF2B5EF4-FFF2-40B4-BE49-F238E27FC236}">
                  <a16:creationId xmlns:a16="http://schemas.microsoft.com/office/drawing/2014/main" id="{F3D09B09-01C1-565D-C4F7-B193B151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5688" y="4166540"/>
              <a:ext cx="500475" cy="491068"/>
            </a:xfrm>
            <a:prstGeom prst="rect">
              <a:avLst/>
            </a:prstGeom>
          </p:spPr>
        </p:pic>
        <p:pic>
          <p:nvPicPr>
            <p:cNvPr id="17" name="Graphic 16" descr="Alterations &amp; Tailoring with solid fill">
              <a:extLst>
                <a:ext uri="{FF2B5EF4-FFF2-40B4-BE49-F238E27FC236}">
                  <a16:creationId xmlns:a16="http://schemas.microsoft.com/office/drawing/2014/main" id="{C12AE0C0-0224-9187-A877-490776D5F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8799" y="4796836"/>
              <a:ext cx="500475" cy="491068"/>
            </a:xfrm>
            <a:prstGeom prst="rect">
              <a:avLst/>
            </a:prstGeom>
          </p:spPr>
        </p:pic>
        <p:pic>
          <p:nvPicPr>
            <p:cNvPr id="18" name="Graphic 16" descr="Alterations &amp; Tailoring with solid fill">
              <a:extLst>
                <a:ext uri="{FF2B5EF4-FFF2-40B4-BE49-F238E27FC236}">
                  <a16:creationId xmlns:a16="http://schemas.microsoft.com/office/drawing/2014/main" id="{0697A961-C3D7-C9CA-5199-3994EB211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2799" y="5511799"/>
              <a:ext cx="500475" cy="491068"/>
            </a:xfrm>
            <a:prstGeom prst="rect">
              <a:avLst/>
            </a:prstGeom>
          </p:spPr>
        </p:pic>
        <p:pic>
          <p:nvPicPr>
            <p:cNvPr id="20" name="Graphic 16" descr="Alterations &amp; Tailoring with solid fill">
              <a:extLst>
                <a:ext uri="{FF2B5EF4-FFF2-40B4-BE49-F238E27FC236}">
                  <a16:creationId xmlns:a16="http://schemas.microsoft.com/office/drawing/2014/main" id="{C72E4629-0C08-D49A-FAA9-2033CCBA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57021" y="5267206"/>
              <a:ext cx="500475" cy="491068"/>
            </a:xfrm>
            <a:prstGeom prst="rect">
              <a:avLst/>
            </a:prstGeom>
          </p:spPr>
        </p:pic>
        <p:pic>
          <p:nvPicPr>
            <p:cNvPr id="21" name="Graphic 16" descr="Alterations &amp; Tailoring with solid fill">
              <a:extLst>
                <a:ext uri="{FF2B5EF4-FFF2-40B4-BE49-F238E27FC236}">
                  <a16:creationId xmlns:a16="http://schemas.microsoft.com/office/drawing/2014/main" id="{A9C694A0-4397-375C-1829-6E1FB0DF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8132" y="4241799"/>
              <a:ext cx="500475" cy="491068"/>
            </a:xfrm>
            <a:prstGeom prst="rect">
              <a:avLst/>
            </a:prstGeom>
          </p:spPr>
        </p:pic>
        <p:pic>
          <p:nvPicPr>
            <p:cNvPr id="22" name="Graphic 16" descr="Alterations &amp; Tailoring with solid fill">
              <a:extLst>
                <a:ext uri="{FF2B5EF4-FFF2-40B4-BE49-F238E27FC236}">
                  <a16:creationId xmlns:a16="http://schemas.microsoft.com/office/drawing/2014/main" id="{EE4553BD-2122-D3AF-1D95-AF3B1A071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2576" y="4627502"/>
              <a:ext cx="500475" cy="491068"/>
            </a:xfrm>
            <a:prstGeom prst="rect">
              <a:avLst/>
            </a:prstGeom>
          </p:spPr>
        </p:pic>
        <p:pic>
          <p:nvPicPr>
            <p:cNvPr id="23" name="Graphic 16" descr="Alterations &amp; Tailoring with solid fill">
              <a:extLst>
                <a:ext uri="{FF2B5EF4-FFF2-40B4-BE49-F238E27FC236}">
                  <a16:creationId xmlns:a16="http://schemas.microsoft.com/office/drawing/2014/main" id="{E17E5CEA-0FF7-C535-BEA9-F37EC6F2E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2354" y="6179724"/>
              <a:ext cx="500475" cy="491068"/>
            </a:xfrm>
            <a:prstGeom prst="rect">
              <a:avLst/>
            </a:prstGeom>
          </p:spPr>
        </p:pic>
        <p:pic>
          <p:nvPicPr>
            <p:cNvPr id="24" name="Graphic 16" descr="Alterations &amp; Tailoring with solid fill">
              <a:extLst>
                <a:ext uri="{FF2B5EF4-FFF2-40B4-BE49-F238E27FC236}">
                  <a16:creationId xmlns:a16="http://schemas.microsoft.com/office/drawing/2014/main" id="{2D1791FF-E134-490A-10B1-BDE876BC3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57688" y="5718762"/>
              <a:ext cx="444031" cy="434624"/>
            </a:xfrm>
            <a:prstGeom prst="rect">
              <a:avLst/>
            </a:prstGeom>
          </p:spPr>
        </p:pic>
        <p:pic>
          <p:nvPicPr>
            <p:cNvPr id="25" name="Graphic 16" descr="Alterations &amp; Tailoring with solid fill">
              <a:extLst>
                <a:ext uri="{FF2B5EF4-FFF2-40B4-BE49-F238E27FC236}">
                  <a16:creationId xmlns:a16="http://schemas.microsoft.com/office/drawing/2014/main" id="{B27BC99D-4CA9-376D-F04D-6E4A87A0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39910" y="6179725"/>
              <a:ext cx="500475" cy="491068"/>
            </a:xfrm>
            <a:prstGeom prst="rect">
              <a:avLst/>
            </a:prstGeom>
          </p:spPr>
        </p:pic>
        <p:pic>
          <p:nvPicPr>
            <p:cNvPr id="26" name="Graphic 16" descr="Alterations &amp; Tailoring with solid fill">
              <a:extLst>
                <a:ext uri="{FF2B5EF4-FFF2-40B4-BE49-F238E27FC236}">
                  <a16:creationId xmlns:a16="http://schemas.microsoft.com/office/drawing/2014/main" id="{4CC02CDB-E2E8-EE03-CEB6-E5938BF5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36799" y="5577651"/>
              <a:ext cx="500475" cy="491068"/>
            </a:xfrm>
            <a:prstGeom prst="rect">
              <a:avLst/>
            </a:prstGeom>
          </p:spPr>
        </p:pic>
        <p:pic>
          <p:nvPicPr>
            <p:cNvPr id="27" name="Graphic 16" descr="Alterations &amp; Tailoring with solid fill">
              <a:extLst>
                <a:ext uri="{FF2B5EF4-FFF2-40B4-BE49-F238E27FC236}">
                  <a16:creationId xmlns:a16="http://schemas.microsoft.com/office/drawing/2014/main" id="{57789F45-4697-EA0B-D619-C35E589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4651" y="6095058"/>
              <a:ext cx="547512" cy="538105"/>
            </a:xfrm>
            <a:prstGeom prst="rect">
              <a:avLst/>
            </a:prstGeom>
          </p:spPr>
        </p:pic>
        <p:pic>
          <p:nvPicPr>
            <p:cNvPr id="32" name="Graphic 16" descr="Alterations &amp; Tailoring with solid fill">
              <a:extLst>
                <a:ext uri="{FF2B5EF4-FFF2-40B4-BE49-F238E27FC236}">
                  <a16:creationId xmlns:a16="http://schemas.microsoft.com/office/drawing/2014/main" id="{DB073F77-CDD2-DEFF-AEAC-1834CFDD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2577" y="5878688"/>
              <a:ext cx="444031" cy="434624"/>
            </a:xfrm>
            <a:prstGeom prst="rect">
              <a:avLst/>
            </a:prstGeom>
          </p:spPr>
        </p:pic>
        <p:pic>
          <p:nvPicPr>
            <p:cNvPr id="33" name="Graphic 16" descr="Alterations &amp; Tailoring with solid fill">
              <a:extLst>
                <a:ext uri="{FF2B5EF4-FFF2-40B4-BE49-F238E27FC236}">
                  <a16:creationId xmlns:a16="http://schemas.microsoft.com/office/drawing/2014/main" id="{142D0C3D-06FC-BBDE-80A0-EB5AB9132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87688" y="4862688"/>
              <a:ext cx="444031" cy="434624"/>
            </a:xfrm>
            <a:prstGeom prst="rect">
              <a:avLst/>
            </a:prstGeom>
          </p:spPr>
        </p:pic>
      </p:grpSp>
      <p:sp>
        <p:nvSpPr>
          <p:cNvPr id="35" name="TextBox 1">
            <a:extLst>
              <a:ext uri="{FF2B5EF4-FFF2-40B4-BE49-F238E27FC236}">
                <a16:creationId xmlns:a16="http://schemas.microsoft.com/office/drawing/2014/main" id="{4901243A-3023-CBAF-ACDC-22804B5DC3A6}"/>
              </a:ext>
            </a:extLst>
          </p:cNvPr>
          <p:cNvSpPr txBox="1"/>
          <p:nvPr/>
        </p:nvSpPr>
        <p:spPr>
          <a:xfrm>
            <a:off x="340041" y="3993420"/>
            <a:ext cx="1184982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Segoe UI Semibold"/>
              <a:cs typeface="Segoe UI Semibold"/>
            </a:endParaRPr>
          </a:p>
          <a:p>
            <a:pPr algn="ctr"/>
            <a:r>
              <a:rPr lang="en-US" sz="3600" dirty="0">
                <a:latin typeface="Segoe UI Semibold"/>
                <a:cs typeface="Segoe UI Semibold"/>
              </a:rPr>
              <a:t>The </a:t>
            </a:r>
            <a:r>
              <a:rPr lang="en-US" sz="3600" dirty="0" err="1">
                <a:latin typeface="Segoe UI Semibold"/>
                <a:cs typeface="Segoe UI Semibold"/>
              </a:rPr>
              <a:t>cfDNA</a:t>
            </a:r>
            <a:r>
              <a:rPr lang="en-US" sz="3600" dirty="0">
                <a:latin typeface="Segoe UI Semibold"/>
                <a:cs typeface="Segoe UI Semibold"/>
              </a:rPr>
              <a:t>/</a:t>
            </a:r>
            <a:r>
              <a:rPr lang="en-US" sz="3600" dirty="0" err="1">
                <a:latin typeface="Segoe UI Semibold"/>
                <a:cs typeface="Segoe UI Semibold"/>
              </a:rPr>
              <a:t>ctDNA</a:t>
            </a:r>
            <a:r>
              <a:rPr lang="en-US" sz="3600" dirty="0">
                <a:latin typeface="Segoe UI Semibold"/>
                <a:cs typeface="Segoe UI Semibold"/>
              </a:rPr>
              <a:t> extracted for genomic analysis – </a:t>
            </a:r>
            <a:r>
              <a:rPr lang="en-US" sz="3600" b="1" dirty="0">
                <a:latin typeface="Segoe UI Semibold"/>
                <a:cs typeface="Segoe UI Semibold"/>
              </a:rPr>
              <a:t>low concentration</a:t>
            </a:r>
            <a:r>
              <a:rPr lang="en-US" sz="3600" dirty="0">
                <a:latin typeface="Segoe UI Semibold"/>
                <a:cs typeface="Segoe UI Semibold"/>
              </a:rPr>
              <a:t> and </a:t>
            </a:r>
            <a:r>
              <a:rPr lang="en-US" sz="3600" b="1" dirty="0">
                <a:latin typeface="Segoe UI Semibold"/>
                <a:cs typeface="Segoe UI Semibold"/>
              </a:rPr>
              <a:t>fragmented</a:t>
            </a:r>
            <a:r>
              <a:rPr lang="en-US" sz="3600" dirty="0">
                <a:latin typeface="Segoe UI Semibold"/>
                <a:cs typeface="Segoe UI Semibold"/>
              </a:rPr>
              <a:t> </a:t>
            </a:r>
            <a:endParaRPr lang="en-US"/>
          </a:p>
          <a:p>
            <a:pPr algn="ctr"/>
            <a:endParaRPr lang="en-US" sz="3600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504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6D84-48EE-3054-A4D0-2DF34636D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7491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Small scale – single gene tests</a:t>
            </a: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Medium scale - "hot spot" testing </a:t>
            </a: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Large scale genomic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E1CC6-147A-1A93-B68C-FE095D0AA297}"/>
              </a:ext>
            </a:extLst>
          </p:cNvPr>
          <p:cNvSpPr txBox="1"/>
          <p:nvPr/>
        </p:nvSpPr>
        <p:spPr>
          <a:xfrm>
            <a:off x="243239" y="207470"/>
            <a:ext cx="11504073" cy="523220"/>
          </a:xfrm>
          <a:prstGeom prst="rect">
            <a:avLst/>
          </a:prstGeom>
          <a:solidFill>
            <a:srgbClr val="BEF3F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  <a:latin typeface="Segoe UI Semibold"/>
                <a:cs typeface="Segoe UI Semibold"/>
              </a:rPr>
              <a:t>What genomic analyses can we perform?</a:t>
            </a:r>
            <a:endParaRPr lang="en-NZ" sz="2800" dirty="0">
              <a:solidFill>
                <a:srgbClr val="0070C0"/>
              </a:solidFill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27663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2020">
      <a:dk1>
        <a:srgbClr val="0F4C81"/>
      </a:dk1>
      <a:lt1>
        <a:sysClr val="window" lastClr="FFFFFF"/>
      </a:lt1>
      <a:dk2>
        <a:srgbClr val="2A2A35"/>
      </a:dk2>
      <a:lt2>
        <a:srgbClr val="F0EDE5"/>
      </a:lt2>
      <a:accent1>
        <a:srgbClr val="C4AB5F"/>
      </a:accent1>
      <a:accent2>
        <a:srgbClr val="A26A32"/>
      </a:accent2>
      <a:accent3>
        <a:srgbClr val="71706C"/>
      </a:accent3>
      <a:accent4>
        <a:srgbClr val="C4BBAC"/>
      </a:accent4>
      <a:accent5>
        <a:srgbClr val="711E2D"/>
      </a:accent5>
      <a:accent6>
        <a:srgbClr val="DBCBBD"/>
      </a:accent6>
      <a:hlink>
        <a:srgbClr val="7F3362"/>
      </a:hlink>
      <a:folHlink>
        <a:srgbClr val="CCA4BC"/>
      </a:folHlink>
    </a:clrScheme>
    <a:fontScheme name="Custom 1">
      <a:majorFont>
        <a:latin typeface="Franklin Gothic Dem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Custom 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35</Slides>
  <Notes>16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ctDNA analysis – and their utility in Cancer care?</dc:title>
  <dc:creator>Sandra Fitzgerald</dc:creator>
  <cp:revision>2441</cp:revision>
  <dcterms:created xsi:type="dcterms:W3CDTF">2022-04-03T21:42:29Z</dcterms:created>
  <dcterms:modified xsi:type="dcterms:W3CDTF">2022-06-12T23:17:06Z</dcterms:modified>
</cp:coreProperties>
</file>